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324" r:id="rId3"/>
    <p:sldId id="277" r:id="rId4"/>
    <p:sldId id="353" r:id="rId5"/>
    <p:sldId id="354" r:id="rId6"/>
    <p:sldId id="355" r:id="rId7"/>
    <p:sldId id="280" r:id="rId8"/>
    <p:sldId id="310" r:id="rId9"/>
    <p:sldId id="289" r:id="rId10"/>
    <p:sldId id="323" r:id="rId11"/>
    <p:sldId id="356" r:id="rId12"/>
    <p:sldId id="283" r:id="rId13"/>
    <p:sldId id="322" r:id="rId14"/>
    <p:sldId id="308" r:id="rId15"/>
    <p:sldId id="311" r:id="rId16"/>
    <p:sldId id="312" r:id="rId17"/>
    <p:sldId id="296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</p:sldIdLst>
  <p:sldSz cx="9144000" cy="6858000" type="screen4x3"/>
  <p:notesSz cx="6746875" cy="98679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Font typeface="Monotype Sorts" pitchFamily="2" charset="2"/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FFCC"/>
    <a:srgbClr val="66FFCC"/>
    <a:srgbClr val="D9FFED"/>
    <a:srgbClr val="99FFCC"/>
    <a:srgbClr val="FFFFCC"/>
    <a:srgbClr val="00FF99"/>
    <a:srgbClr val="0066F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210" y="-96"/>
      </p:cViewPr>
      <p:guideLst>
        <p:guide orient="horz" pos="1872"/>
        <p:guide pos="18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8" y="1284"/>
      </p:cViewPr>
      <p:guideLst>
        <p:guide orient="horz" pos="3108"/>
        <p:guide pos="21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 descr="Paper bag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194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 descr="Paper bag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5138"/>
            <a:ext cx="2921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 descr="Paper bag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355138"/>
            <a:ext cx="291941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8EF0B535-A0E7-4F8F-9E0F-B6B83C3D6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descr="Paper bag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 descr="Paper bag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 descr="Paper bag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 descr="Paper bag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 descr="Paper bag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C7DFD3"/>
            </a:outerShdw>
          </a:effec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3D4770E1-9F2F-4041-B6CC-48F25841C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Paper bag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3" descr="Paper bag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 descr="Paper bag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7" descr="Paper bag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3FEA2B-6ABC-4564-813E-EFCA3914D3E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76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 descr="Paper bag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900" smtClean="0"/>
              <a:t>In charge of the Control and Monitoring of:</a:t>
            </a:r>
          </a:p>
          <a:p>
            <a:pPr lvl="1">
              <a:defRPr/>
            </a:pPr>
            <a:r>
              <a:rPr lang="en-US" sz="1000" smtClean="0"/>
              <a:t>Data Acquisition System</a:t>
            </a:r>
          </a:p>
          <a:p>
            <a:pPr lvl="2">
              <a:defRPr/>
            </a:pPr>
            <a:r>
              <a:rPr lang="en-US" sz="1000" smtClean="0"/>
              <a:t>FE Electronics, Readout, Event Building, etc.</a:t>
            </a:r>
          </a:p>
          <a:p>
            <a:pPr lvl="1">
              <a:defRPr/>
            </a:pPr>
            <a:r>
              <a:rPr lang="en-US" sz="1000" smtClean="0"/>
              <a:t>Timing and Trigger Systems</a:t>
            </a:r>
          </a:p>
          <a:p>
            <a:pPr lvl="2">
              <a:defRPr/>
            </a:pPr>
            <a:r>
              <a:rPr lang="en-US" sz="1000" smtClean="0"/>
              <a:t>Timing &amp; Fast Control (TFC)</a:t>
            </a:r>
          </a:p>
          <a:p>
            <a:pPr lvl="2">
              <a:defRPr/>
            </a:pPr>
            <a:r>
              <a:rPr lang="en-US" sz="1000" smtClean="0"/>
              <a:t>L0 Trigger</a:t>
            </a:r>
          </a:p>
          <a:p>
            <a:pPr lvl="2">
              <a:defRPr/>
            </a:pPr>
            <a:r>
              <a:rPr lang="en-US" sz="1000" smtClean="0"/>
              <a:t>High Level Trigger Farm</a:t>
            </a:r>
          </a:p>
          <a:p>
            <a:pPr lvl="1">
              <a:defRPr/>
            </a:pPr>
            <a:r>
              <a:rPr lang="en-US" sz="1000" smtClean="0"/>
              <a:t>Detector Control System</a:t>
            </a:r>
          </a:p>
          <a:p>
            <a:pPr lvl="2">
              <a:defRPr/>
            </a:pPr>
            <a:r>
              <a:rPr lang="en-US" sz="1000" smtClean="0"/>
              <a:t>Gas, High Voltages, Low Voltages, Temperatures...</a:t>
            </a:r>
          </a:p>
          <a:p>
            <a:pPr lvl="1">
              <a:defRPr/>
            </a:pPr>
            <a:r>
              <a:rPr lang="en-US" sz="1000" smtClean="0"/>
              <a:t>Experimental Infrastructure</a:t>
            </a:r>
          </a:p>
          <a:p>
            <a:pPr lvl="2">
              <a:defRPr/>
            </a:pPr>
            <a:r>
              <a:rPr lang="en-US" sz="1000" smtClean="0"/>
              <a:t>Cooling, Ventilation, Electricity distribution, ...</a:t>
            </a:r>
          </a:p>
          <a:p>
            <a:pPr lvl="1">
              <a:defRPr/>
            </a:pPr>
            <a:r>
              <a:rPr lang="en-US" sz="1000" smtClean="0"/>
              <a:t>Interaction with the outside world</a:t>
            </a:r>
          </a:p>
          <a:p>
            <a:pPr lvl="2">
              <a:defRPr/>
            </a:pPr>
            <a:r>
              <a:rPr lang="en-US" sz="1000" smtClean="0"/>
              <a:t>Magnet, Accelerator system, Safety system, etc.</a:t>
            </a:r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D4770E1-9F2F-4041-B6CC-48F25841CB4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0" y="914400"/>
            <a:ext cx="89154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99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41" descr="LH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1143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0" y="990600"/>
            <a:ext cx="891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4648200" y="5867400"/>
            <a:ext cx="40068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0000FF"/>
                </a:solidFill>
              </a:rPr>
              <a:t>Clara Gaspar, </a:t>
            </a:r>
            <a:r>
              <a:rPr lang="en-US" sz="2000" i="1" dirty="0" smtClean="0">
                <a:solidFill>
                  <a:srgbClr val="0000FF"/>
                </a:solidFill>
              </a:rPr>
              <a:t>April 2012</a:t>
            </a:r>
            <a:r>
              <a:rPr lang="en-US" sz="3200" b="1" i="1" dirty="0" smtClean="0">
                <a:solidFill>
                  <a:srgbClr val="0000FF"/>
                </a:solidFill>
                <a:latin typeface="Brush Script MT" pitchFamily="66" charset="0"/>
              </a:rPr>
              <a:t> </a:t>
            </a:r>
            <a:endParaRPr lang="en-US" b="1" i="1" dirty="0">
              <a:solidFill>
                <a:srgbClr val="0000FF"/>
              </a:solidFill>
              <a:latin typeface="Brush Script MT" pitchFamily="66" charset="0"/>
            </a:endParaRPr>
          </a:p>
        </p:txBody>
      </p:sp>
      <p:sp>
        <p:nvSpPr>
          <p:cNvPr id="3434" name="Rectangle 3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19200"/>
            <a:ext cx="7772400" cy="3429000"/>
          </a:xfrm>
        </p:spPr>
        <p:txBody>
          <a:bodyPr anchor="ctr"/>
          <a:lstStyle>
            <a:lvl1pPr algn="ctr">
              <a:defRPr>
                <a:solidFill>
                  <a:srgbClr val="FF3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66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66800"/>
          </a:xfrm>
          <a:ln w="12700"/>
        </p:spPr>
        <p:txBody>
          <a:bodyPr>
            <a:spAutoFit/>
          </a:bodyPr>
          <a:lstStyle>
            <a:lvl1pPr marL="0" indent="0" algn="ctr">
              <a:buFont typeface="Arial Unicode MS" pitchFamily="34" charset="-128"/>
              <a:buNone/>
              <a:defRPr b="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8865-0720-4316-AF58-540C77104744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1336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2484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6864-5BC3-4965-9AEA-6D149A94120C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23BB-1CA6-49B2-BE3C-96FEA4166F8F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E2B5-7965-462A-AC52-134C75BDF02A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0E53-A08F-40E4-A723-B1398D09DF8B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C85B-DD9C-4896-BE2D-355206E0D0D3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B3A27-7B24-4338-B879-E685D8B6A32D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8E78-5077-4F2C-87C3-D94B7E1EF946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C0FE-AC25-4D53-9F34-1CF1EC4E9E16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D192-93DB-4900-8B22-78A37076E6A7}" type="slidenum">
              <a:rPr lang="en-US"/>
              <a:pPr>
                <a:defRPr/>
              </a:pPr>
              <a:t>‹#›</a:t>
            </a:fld>
            <a:endParaRPr lang="en-US" sz="2400" b="1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</a:t>
            </a:r>
            <a:r>
              <a:rPr lang="en-US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575" name="Freeform 2335"/>
          <p:cNvSpPr>
            <a:spLocks/>
          </p:cNvSpPr>
          <p:nvPr/>
        </p:nvSpPr>
        <p:spPr bwMode="auto">
          <a:xfrm>
            <a:off x="3225800" y="3841750"/>
            <a:ext cx="9525" cy="4763"/>
          </a:xfrm>
          <a:custGeom>
            <a:avLst/>
            <a:gdLst/>
            <a:ahLst/>
            <a:cxnLst>
              <a:cxn ang="0">
                <a:pos x="12" y="5"/>
              </a:cxn>
              <a:cxn ang="0">
                <a:pos x="0" y="0"/>
              </a:cxn>
              <a:cxn ang="0">
                <a:pos x="12" y="3"/>
              </a:cxn>
              <a:cxn ang="0">
                <a:pos x="12" y="5"/>
              </a:cxn>
            </a:cxnLst>
            <a:rect l="0" t="0" r="r" b="b"/>
            <a:pathLst>
              <a:path w="12" h="5">
                <a:moveTo>
                  <a:pt x="12" y="5"/>
                </a:moveTo>
                <a:lnTo>
                  <a:pt x="0" y="0"/>
                </a:lnTo>
                <a:lnTo>
                  <a:pt x="12" y="3"/>
                </a:lnTo>
                <a:lnTo>
                  <a:pt x="1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68" name="Rectangle 3428" descr="Paper bag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3972" dir="14049741" sx="125000" sy="125000" algn="tl" rotWithShape="0">
              <a:srgbClr val="4D4D4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800" i="1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20F9385A-8ED5-4D6C-A063-F85D7CFDB26D}" type="slidenum">
              <a:rPr lang="en-US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13700" name="Text Box 3460"/>
          <p:cNvSpPr txBox="1">
            <a:spLocks noChangeArrowheads="1"/>
          </p:cNvSpPr>
          <p:nvPr/>
        </p:nvSpPr>
        <p:spPr bwMode="auto">
          <a:xfrm>
            <a:off x="2286000" y="6400800"/>
            <a:ext cx="32766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rgbClr val="0000FF"/>
                </a:solidFill>
              </a:rPr>
              <a:t>Clara Gaspar, </a:t>
            </a:r>
            <a:r>
              <a:rPr lang="en-US" sz="1600" i="1" dirty="0" smtClean="0">
                <a:solidFill>
                  <a:srgbClr val="0000FF"/>
                </a:solidFill>
              </a:rPr>
              <a:t>April 2012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14050" name="Rectangle 3810"/>
          <p:cNvSpPr>
            <a:spLocks noChangeArrowheads="1"/>
          </p:cNvSpPr>
          <p:nvPr/>
        </p:nvSpPr>
        <p:spPr bwMode="auto">
          <a:xfrm>
            <a:off x="0" y="914400"/>
            <a:ext cx="89154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99CC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056" name="Picture 3811" descr="LHC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5888"/>
            <a:ext cx="1143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52" name="Line 3812"/>
          <p:cNvSpPr>
            <a:spLocks noChangeShapeType="1"/>
          </p:cNvSpPr>
          <p:nvPr/>
        </p:nvSpPr>
        <p:spPr bwMode="auto">
          <a:xfrm>
            <a:off x="0" y="990600"/>
            <a:ext cx="891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❚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❙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〡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 Unicode MS" pitchFamily="34" charset="-128"/>
        <a:buChar char="❘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4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6.doc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8.doc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762000"/>
            <a:ext cx="8153400" cy="3429000"/>
          </a:xfrm>
        </p:spPr>
        <p:txBody>
          <a:bodyPr/>
          <a:lstStyle/>
          <a:p>
            <a:r>
              <a:rPr lang="en-US" sz="4000" smtClean="0"/>
              <a:t>The LHCb </a:t>
            </a:r>
            <a:br>
              <a:rPr lang="en-US" sz="4000" smtClean="0"/>
            </a:br>
            <a:r>
              <a:rPr lang="en-US" sz="4000" smtClean="0"/>
              <a:t>Experiment Control System: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371600" y="3559175"/>
            <a:ext cx="75438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Automation concepts &amp; tools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FW – Graphical Editor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239000" y="1143000"/>
            <a:ext cx="1905000" cy="5105400"/>
          </a:xfrm>
        </p:spPr>
        <p:txBody>
          <a:bodyPr/>
          <a:lstStyle/>
          <a:p>
            <a:r>
              <a:rPr lang="en-US" smtClean="0"/>
              <a:t>SMI++</a:t>
            </a:r>
            <a:br>
              <a:rPr lang="en-US" smtClean="0"/>
            </a:br>
            <a:r>
              <a:rPr lang="en-US" sz="2000" b="0" smtClean="0"/>
              <a:t>Objects</a:t>
            </a:r>
            <a:br>
              <a:rPr lang="en-US" sz="2000" b="0" smtClean="0"/>
            </a:br>
            <a:r>
              <a:rPr lang="en-US" sz="2000" b="0" smtClean="0"/>
              <a:t>States &amp;</a:t>
            </a:r>
            <a:br>
              <a:rPr lang="en-US" sz="2000" b="0" smtClean="0"/>
            </a:br>
            <a:r>
              <a:rPr lang="en-US" sz="2000" b="0" smtClean="0"/>
              <a:t>Actions</a:t>
            </a:r>
          </a:p>
          <a:p>
            <a:pPr>
              <a:buFont typeface="Arial Unicode MS" pitchFamily="34" charset="-128"/>
              <a:buNone/>
            </a:pPr>
            <a:endParaRPr lang="en-US" sz="2000" b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A537B-AF8E-4AA7-87D7-F1485ED5DC64}" type="slidenum">
              <a:rPr lang="en-US" smtClean="0"/>
              <a:pPr>
                <a:defRPr/>
              </a:pPr>
              <a:t>10</a:t>
            </a:fld>
            <a:endParaRPr lang="en-US" sz="2400" b="1"/>
          </a:p>
        </p:txBody>
      </p:sp>
      <p:pic>
        <p:nvPicPr>
          <p:cNvPr id="19461" name="Picture 4" descr="DEN_Editor_FSM2"/>
          <p:cNvPicPr>
            <a:picLocks noChangeAspect="1" noChangeArrowheads="1"/>
          </p:cNvPicPr>
          <p:nvPr/>
        </p:nvPicPr>
        <p:blipFill>
          <a:blip r:embed="rId2" cstate="print"/>
          <a:srcRect l="4626" t="7364" r="10757" b="7143"/>
          <a:stretch>
            <a:fillRect/>
          </a:stretch>
        </p:blipFill>
        <p:spPr bwMode="auto">
          <a:xfrm>
            <a:off x="76200" y="1066800"/>
            <a:ext cx="716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6096000" y="2895600"/>
            <a:ext cx="3048000" cy="1447800"/>
            <a:chOff x="6096000" y="2971800"/>
            <a:chExt cx="3048000" cy="1447800"/>
          </a:xfrm>
        </p:grpSpPr>
        <p:pic>
          <p:nvPicPr>
            <p:cNvPr id="19471" name="Picture 5" descr="FSM_action.jpg"/>
            <p:cNvPicPr>
              <a:picLocks noChangeAspect="1"/>
            </p:cNvPicPr>
            <p:nvPr/>
          </p:nvPicPr>
          <p:blipFill>
            <a:blip r:embed="rId3" cstate="print"/>
            <a:srcRect r="41606" b="65218"/>
            <a:stretch>
              <a:fillRect/>
            </a:stretch>
          </p:blipFill>
          <p:spPr bwMode="auto">
            <a:xfrm>
              <a:off x="6096000" y="2971800"/>
              <a:ext cx="3048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6" descr="FSM_action.jpg"/>
            <p:cNvPicPr>
              <a:picLocks noChangeAspect="1"/>
            </p:cNvPicPr>
            <p:nvPr/>
          </p:nvPicPr>
          <p:blipFill>
            <a:blip r:embed="rId3" cstate="print"/>
            <a:srcRect l="20802" t="98308" r="20802" b="-241"/>
            <a:stretch>
              <a:fillRect/>
            </a:stretch>
          </p:blipFill>
          <p:spPr bwMode="auto">
            <a:xfrm>
              <a:off x="6096000" y="4267200"/>
              <a:ext cx="304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819400" y="57150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/>
              <a:t>Parallelism, Synchronization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/>
              <a:t>Asynchronous Rules</a:t>
            </a:r>
          </a:p>
        </p:txBody>
      </p:sp>
      <p:cxnSp>
        <p:nvCxnSpPr>
          <p:cNvPr id="19464" name="Straight Arrow Connector 10"/>
          <p:cNvCxnSpPr>
            <a:cxnSpLocks noChangeShapeType="1"/>
          </p:cNvCxnSpPr>
          <p:nvPr/>
        </p:nvCxnSpPr>
        <p:spPr bwMode="auto">
          <a:xfrm>
            <a:off x="3276600" y="6019800"/>
            <a:ext cx="57150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5" name="Straight Arrow Connector 11"/>
          <p:cNvCxnSpPr>
            <a:cxnSpLocks noChangeShapeType="1"/>
          </p:cNvCxnSpPr>
          <p:nvPr/>
        </p:nvCxnSpPr>
        <p:spPr bwMode="auto">
          <a:xfrm flipV="1">
            <a:off x="8991600" y="3429000"/>
            <a:ext cx="0" cy="2590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6" name="Straight Arrow Connector 12"/>
          <p:cNvCxnSpPr>
            <a:cxnSpLocks noChangeShapeType="1"/>
          </p:cNvCxnSpPr>
          <p:nvPr/>
        </p:nvCxnSpPr>
        <p:spPr bwMode="auto">
          <a:xfrm flipH="1">
            <a:off x="8534400" y="3429000"/>
            <a:ext cx="4572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67" name="Straight Arrow Connector 20"/>
          <p:cNvCxnSpPr>
            <a:cxnSpLocks noChangeShapeType="1"/>
          </p:cNvCxnSpPr>
          <p:nvPr/>
        </p:nvCxnSpPr>
        <p:spPr bwMode="auto">
          <a:xfrm>
            <a:off x="3276600" y="6400800"/>
            <a:ext cx="4114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8" name="Straight Arrow Connector 21"/>
          <p:cNvCxnSpPr>
            <a:cxnSpLocks noChangeShapeType="1"/>
          </p:cNvCxnSpPr>
          <p:nvPr/>
        </p:nvCxnSpPr>
        <p:spPr bwMode="auto">
          <a:xfrm flipV="1">
            <a:off x="7391400" y="4495800"/>
            <a:ext cx="0" cy="1905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9" name="Straight Arrow Connector 22"/>
          <p:cNvCxnSpPr>
            <a:cxnSpLocks noChangeShapeType="1"/>
          </p:cNvCxnSpPr>
          <p:nvPr/>
        </p:nvCxnSpPr>
        <p:spPr bwMode="auto">
          <a:xfrm flipH="1">
            <a:off x="6934200" y="4495800"/>
            <a:ext cx="4572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0" name="Straight Arrow Connector 32"/>
          <p:cNvCxnSpPr>
            <a:cxnSpLocks noChangeShapeType="1"/>
          </p:cNvCxnSpPr>
          <p:nvPr/>
        </p:nvCxnSpPr>
        <p:spPr bwMode="auto">
          <a:xfrm>
            <a:off x="5791200" y="2514600"/>
            <a:ext cx="9144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0152-D350-40CC-A738-431AC765573B}" type="slidenum">
              <a:rPr lang="en-US"/>
              <a:pPr>
                <a:defRPr/>
              </a:pPr>
              <a:t>11</a:t>
            </a:fld>
            <a:endParaRPr lang="en-US" sz="2400" b="1"/>
          </a:p>
        </p:txBody>
      </p:sp>
      <p:pic>
        <p:nvPicPr>
          <p:cNvPr id="21507" name="Picture 18" descr="CU_exclu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71713"/>
            <a:ext cx="63246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 - </a:t>
            </a:r>
            <a:r>
              <a:rPr lang="en-US" dirty="0" smtClean="0"/>
              <a:t>Run-Time</a:t>
            </a:r>
          </a:p>
        </p:txBody>
      </p:sp>
      <p:sp>
        <p:nvSpPr>
          <p:cNvPr id="2150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800600"/>
          </a:xfrm>
          <a:noFill/>
        </p:spPr>
        <p:txBody>
          <a:bodyPr/>
          <a:lstStyle/>
          <a:p>
            <a:r>
              <a:rPr lang="en-US" smtClean="0"/>
              <a:t>Dynamically generated operation panels</a:t>
            </a:r>
            <a:br>
              <a:rPr lang="en-US" smtClean="0"/>
            </a:br>
            <a:r>
              <a:rPr lang="en-US" sz="2400" b="0" smtClean="0"/>
              <a:t>(Uniform look and feel)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6629400" y="182880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/>
              <a:t>Configurable </a:t>
            </a:r>
            <a:br>
              <a:rPr lang="en-US"/>
            </a:br>
            <a:r>
              <a:rPr lang="en-US"/>
              <a:t>User Panels</a:t>
            </a:r>
            <a:br>
              <a:rPr lang="en-US"/>
            </a:br>
            <a:r>
              <a:rPr lang="en-US"/>
              <a:t>and Logos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/>
              <a:t>“Embedded” standard partitioning rules:</a:t>
            </a:r>
          </a:p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</a:pPr>
            <a:r>
              <a:rPr lang="en-US" sz="2000" b="1"/>
              <a:t>Take</a:t>
            </a:r>
          </a:p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</a:pPr>
            <a:r>
              <a:rPr lang="en-US" sz="2000" b="1"/>
              <a:t>Include</a:t>
            </a:r>
          </a:p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</a:pPr>
            <a:r>
              <a:rPr lang="en-US" sz="2000" b="1"/>
              <a:t>Exclude</a:t>
            </a:r>
          </a:p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</a:pPr>
            <a:r>
              <a:rPr lang="en-US" sz="2000" b="1"/>
              <a:t>Etc.</a:t>
            </a:r>
          </a:p>
        </p:txBody>
      </p:sp>
      <p:pic>
        <p:nvPicPr>
          <p:cNvPr id="450573" name="Picture 13" descr="CU_t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1363" y="2684463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9" name="Picture 19" descr="CU_Includ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70125"/>
            <a:ext cx="63246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7" name="Picture 17" descr="CU_comm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0925" y="2851150"/>
            <a:ext cx="76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5" name="Picture 15" descr="CU_exclu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3163" y="3522663"/>
            <a:ext cx="16002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FE043-6148-473F-BE9F-90D5F390F5E9}" type="slidenum">
              <a:rPr lang="en-US"/>
              <a:pPr>
                <a:defRPr/>
              </a:pPr>
              <a:t>12</a:t>
            </a:fld>
            <a:endParaRPr lang="en-US" sz="2400" b="1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 Domains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267200" cy="990600"/>
          </a:xfrm>
        </p:spPr>
        <p:txBody>
          <a:bodyPr/>
          <a:lstStyle/>
          <a:p>
            <a:r>
              <a:rPr lang="en-US" sz="2000" smtClean="0"/>
              <a:t>DCS Domain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b="0" smtClean="0"/>
              <a:t>Equipment operation related to a running period (Ex: GAS, Cooling)</a:t>
            </a:r>
            <a:endParaRPr lang="en-US" sz="2400" b="0" smtClean="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267200" y="1066800"/>
            <a:ext cx="472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 b="1"/>
              <a:t>HV Domain</a:t>
            </a:r>
            <a:r>
              <a:rPr lang="en-US" b="1"/>
              <a:t/>
            </a:r>
            <a:br>
              <a:rPr lang="en-US" b="1"/>
            </a:br>
            <a:r>
              <a:rPr lang="en-US" sz="1800"/>
              <a:t>Equipment operation related to the LHC State (Ex: High Voltages)</a:t>
            </a:r>
            <a:endParaRPr lang="en-US" sz="3200"/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endParaRPr lang="en-US" b="1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52400" y="3352800"/>
            <a:ext cx="441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 b="1"/>
              <a:t>DAQ Domain</a:t>
            </a:r>
            <a:r>
              <a:rPr lang="en-US" b="1"/>
              <a:t/>
            </a:r>
            <a:br>
              <a:rPr lang="en-US" b="1"/>
            </a:br>
            <a:r>
              <a:rPr lang="en-US" sz="1800"/>
              <a:t>Equipment operation related to a “RUN” (Ex: RO board, HLT process)</a:t>
            </a:r>
            <a:endParaRPr lang="en-US" sz="1800" b="1"/>
          </a:p>
        </p:txBody>
      </p:sp>
      <p:grpSp>
        <p:nvGrpSpPr>
          <p:cNvPr id="20487" name="Group 92"/>
          <p:cNvGrpSpPr>
            <a:grpSpLocks/>
          </p:cNvGrpSpPr>
          <p:nvPr/>
        </p:nvGrpSpPr>
        <p:grpSpPr bwMode="auto">
          <a:xfrm>
            <a:off x="4953000" y="1981200"/>
            <a:ext cx="3852863" cy="2463800"/>
            <a:chOff x="3189" y="1010"/>
            <a:chExt cx="2427" cy="1552"/>
          </a:xfrm>
        </p:grpSpPr>
        <p:sp>
          <p:nvSpPr>
            <p:cNvPr id="20531" name="Rectangle 7"/>
            <p:cNvSpPr>
              <a:spLocks noChangeArrowheads="1"/>
            </p:cNvSpPr>
            <p:nvPr/>
          </p:nvSpPr>
          <p:spPr bwMode="auto">
            <a:xfrm>
              <a:off x="3793" y="2420"/>
              <a:ext cx="538" cy="142"/>
            </a:xfrm>
            <a:prstGeom prst="rect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READY</a:t>
              </a:r>
            </a:p>
          </p:txBody>
        </p:sp>
        <p:sp>
          <p:nvSpPr>
            <p:cNvPr id="20532" name="Rectangle 8"/>
            <p:cNvSpPr>
              <a:spLocks noChangeArrowheads="1"/>
            </p:cNvSpPr>
            <p:nvPr/>
          </p:nvSpPr>
          <p:spPr bwMode="auto">
            <a:xfrm>
              <a:off x="3793" y="1655"/>
              <a:ext cx="538" cy="144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STANDBY1</a:t>
              </a:r>
            </a:p>
          </p:txBody>
        </p:sp>
        <p:sp>
          <p:nvSpPr>
            <p:cNvPr id="20533" name="Rectangle 9"/>
            <p:cNvSpPr>
              <a:spLocks noChangeArrowheads="1"/>
            </p:cNvSpPr>
            <p:nvPr/>
          </p:nvSpPr>
          <p:spPr bwMode="auto">
            <a:xfrm>
              <a:off x="3793" y="1274"/>
              <a:ext cx="538" cy="143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OFF</a:t>
              </a:r>
            </a:p>
          </p:txBody>
        </p:sp>
        <p:sp>
          <p:nvSpPr>
            <p:cNvPr id="20534" name="Rectangle 10"/>
            <p:cNvSpPr>
              <a:spLocks noChangeArrowheads="1"/>
            </p:cNvSpPr>
            <p:nvPr/>
          </p:nvSpPr>
          <p:spPr bwMode="auto">
            <a:xfrm>
              <a:off x="3189" y="1059"/>
              <a:ext cx="539" cy="143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ERROR</a:t>
              </a:r>
            </a:p>
          </p:txBody>
        </p:sp>
        <p:cxnSp>
          <p:nvCxnSpPr>
            <p:cNvPr id="20535" name="AutoShape 11"/>
            <p:cNvCxnSpPr>
              <a:cxnSpLocks noChangeShapeType="1"/>
              <a:stCxn id="20531" idx="1"/>
              <a:endCxn id="20534" idx="2"/>
            </p:cNvCxnSpPr>
            <p:nvPr/>
          </p:nvCxnSpPr>
          <p:spPr bwMode="auto">
            <a:xfrm rot="10800000">
              <a:off x="3459" y="1202"/>
              <a:ext cx="334" cy="1288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36" name="AutoShape 12"/>
            <p:cNvCxnSpPr>
              <a:cxnSpLocks noChangeShapeType="1"/>
              <a:stCxn id="20532" idx="1"/>
              <a:endCxn id="20534" idx="2"/>
            </p:cNvCxnSpPr>
            <p:nvPr/>
          </p:nvCxnSpPr>
          <p:spPr bwMode="auto">
            <a:xfrm rot="10800000">
              <a:off x="3459" y="1202"/>
              <a:ext cx="334" cy="525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37" name="AutoShape 13"/>
            <p:cNvCxnSpPr>
              <a:cxnSpLocks noChangeShapeType="1"/>
              <a:stCxn id="20533" idx="1"/>
              <a:endCxn id="20534" idx="2"/>
            </p:cNvCxnSpPr>
            <p:nvPr/>
          </p:nvCxnSpPr>
          <p:spPr bwMode="auto">
            <a:xfrm rot="10800000">
              <a:off x="3459" y="1202"/>
              <a:ext cx="334" cy="143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38" name="AutoShape 14"/>
            <p:cNvCxnSpPr>
              <a:cxnSpLocks noChangeShapeType="1"/>
              <a:stCxn id="20534" idx="3"/>
              <a:endCxn id="20533" idx="0"/>
            </p:cNvCxnSpPr>
            <p:nvPr/>
          </p:nvCxnSpPr>
          <p:spPr bwMode="auto">
            <a:xfrm>
              <a:off x="3728" y="1131"/>
              <a:ext cx="334" cy="143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39" name="Text Box 15"/>
            <p:cNvSpPr txBox="1">
              <a:spLocks noChangeArrowheads="1"/>
            </p:cNvSpPr>
            <p:nvPr/>
          </p:nvSpPr>
          <p:spPr bwMode="auto">
            <a:xfrm>
              <a:off x="3725" y="1010"/>
              <a:ext cx="370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Recover</a:t>
              </a:r>
            </a:p>
          </p:txBody>
        </p:sp>
        <p:sp>
          <p:nvSpPr>
            <p:cNvPr id="20540" name="Rectangle 16"/>
            <p:cNvSpPr>
              <a:spLocks noChangeArrowheads="1"/>
            </p:cNvSpPr>
            <p:nvPr/>
          </p:nvSpPr>
          <p:spPr bwMode="auto">
            <a:xfrm>
              <a:off x="3793" y="2037"/>
              <a:ext cx="538" cy="143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STANDBY2</a:t>
              </a:r>
            </a:p>
          </p:txBody>
        </p:sp>
        <p:cxnSp>
          <p:nvCxnSpPr>
            <p:cNvPr id="20541" name="AutoShape 17"/>
            <p:cNvCxnSpPr>
              <a:cxnSpLocks noChangeShapeType="1"/>
              <a:stCxn id="20540" idx="1"/>
              <a:endCxn id="20534" idx="2"/>
            </p:cNvCxnSpPr>
            <p:nvPr/>
          </p:nvCxnSpPr>
          <p:spPr bwMode="auto">
            <a:xfrm rot="10800000">
              <a:off x="3459" y="1202"/>
              <a:ext cx="334" cy="907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42" name="Rectangle 18"/>
            <p:cNvSpPr>
              <a:spLocks noChangeArrowheads="1"/>
            </p:cNvSpPr>
            <p:nvPr/>
          </p:nvSpPr>
          <p:spPr bwMode="auto">
            <a:xfrm>
              <a:off x="4399" y="1464"/>
              <a:ext cx="786" cy="144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RAMPING_STANDBY1</a:t>
              </a:r>
            </a:p>
          </p:txBody>
        </p:sp>
        <p:cxnSp>
          <p:nvCxnSpPr>
            <p:cNvPr id="20543" name="AutoShape 19"/>
            <p:cNvCxnSpPr>
              <a:cxnSpLocks noChangeShapeType="1"/>
              <a:endCxn id="20542" idx="0"/>
            </p:cNvCxnSpPr>
            <p:nvPr/>
          </p:nvCxnSpPr>
          <p:spPr bwMode="auto">
            <a:xfrm>
              <a:off x="4318" y="1369"/>
              <a:ext cx="474" cy="95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44" name="AutoShape 20"/>
            <p:cNvCxnSpPr>
              <a:cxnSpLocks noChangeShapeType="1"/>
              <a:stCxn id="20542" idx="2"/>
            </p:cNvCxnSpPr>
            <p:nvPr/>
          </p:nvCxnSpPr>
          <p:spPr bwMode="auto">
            <a:xfrm rot="5400000">
              <a:off x="4507" y="1419"/>
              <a:ext cx="96" cy="47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45" name="Rectangle 21"/>
            <p:cNvSpPr>
              <a:spLocks noChangeArrowheads="1"/>
            </p:cNvSpPr>
            <p:nvPr/>
          </p:nvSpPr>
          <p:spPr bwMode="auto">
            <a:xfrm>
              <a:off x="4399" y="1846"/>
              <a:ext cx="786" cy="143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RAMPING_STANDBY2</a:t>
              </a:r>
            </a:p>
          </p:txBody>
        </p:sp>
        <p:cxnSp>
          <p:nvCxnSpPr>
            <p:cNvPr id="20546" name="AutoShape 22"/>
            <p:cNvCxnSpPr>
              <a:cxnSpLocks noChangeShapeType="1"/>
              <a:endCxn id="20545" idx="0"/>
            </p:cNvCxnSpPr>
            <p:nvPr/>
          </p:nvCxnSpPr>
          <p:spPr bwMode="auto">
            <a:xfrm>
              <a:off x="4318" y="1751"/>
              <a:ext cx="474" cy="95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47" name="AutoShape 23"/>
            <p:cNvCxnSpPr>
              <a:cxnSpLocks noChangeShapeType="1"/>
              <a:stCxn id="20545" idx="2"/>
            </p:cNvCxnSpPr>
            <p:nvPr/>
          </p:nvCxnSpPr>
          <p:spPr bwMode="auto">
            <a:xfrm rot="5400000">
              <a:off x="4507" y="1800"/>
              <a:ext cx="96" cy="47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48" name="Rectangle 24"/>
            <p:cNvSpPr>
              <a:spLocks noChangeArrowheads="1"/>
            </p:cNvSpPr>
            <p:nvPr/>
          </p:nvSpPr>
          <p:spPr bwMode="auto">
            <a:xfrm>
              <a:off x="4399" y="2229"/>
              <a:ext cx="786" cy="142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RAMPING_READY</a:t>
              </a:r>
            </a:p>
          </p:txBody>
        </p:sp>
        <p:cxnSp>
          <p:nvCxnSpPr>
            <p:cNvPr id="20549" name="AutoShape 25"/>
            <p:cNvCxnSpPr>
              <a:cxnSpLocks noChangeShapeType="1"/>
              <a:endCxn id="20548" idx="0"/>
            </p:cNvCxnSpPr>
            <p:nvPr/>
          </p:nvCxnSpPr>
          <p:spPr bwMode="auto">
            <a:xfrm>
              <a:off x="4318" y="2133"/>
              <a:ext cx="474" cy="96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0550" name="AutoShape 26"/>
            <p:cNvCxnSpPr>
              <a:cxnSpLocks noChangeShapeType="1"/>
              <a:stCxn id="20548" idx="2"/>
            </p:cNvCxnSpPr>
            <p:nvPr/>
          </p:nvCxnSpPr>
          <p:spPr bwMode="auto">
            <a:xfrm rot="5400000">
              <a:off x="4507" y="2182"/>
              <a:ext cx="96" cy="474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51" name="Rectangle 27"/>
            <p:cNvSpPr>
              <a:spLocks noChangeArrowheads="1"/>
            </p:cNvSpPr>
            <p:nvPr/>
          </p:nvSpPr>
          <p:spPr bwMode="auto">
            <a:xfrm>
              <a:off x="5078" y="1059"/>
              <a:ext cx="538" cy="143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NOT_READY</a:t>
              </a:r>
            </a:p>
          </p:txBody>
        </p:sp>
        <p:cxnSp>
          <p:nvCxnSpPr>
            <p:cNvPr id="20552" name="AutoShape 28"/>
            <p:cNvCxnSpPr>
              <a:cxnSpLocks noChangeShapeType="1"/>
              <a:stCxn id="20531" idx="3"/>
              <a:endCxn id="20551" idx="2"/>
            </p:cNvCxnSpPr>
            <p:nvPr/>
          </p:nvCxnSpPr>
          <p:spPr bwMode="auto">
            <a:xfrm flipV="1">
              <a:off x="4331" y="1202"/>
              <a:ext cx="1016" cy="1289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53" name="AutoShape 29"/>
            <p:cNvCxnSpPr>
              <a:cxnSpLocks noChangeShapeType="1"/>
              <a:stCxn id="20540" idx="3"/>
              <a:endCxn id="20551" idx="2"/>
            </p:cNvCxnSpPr>
            <p:nvPr/>
          </p:nvCxnSpPr>
          <p:spPr bwMode="auto">
            <a:xfrm flipV="1">
              <a:off x="4331" y="1202"/>
              <a:ext cx="1016" cy="907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54" name="AutoShape 30"/>
            <p:cNvCxnSpPr>
              <a:cxnSpLocks noChangeShapeType="1"/>
              <a:stCxn id="20533" idx="3"/>
              <a:endCxn id="20551" idx="2"/>
            </p:cNvCxnSpPr>
            <p:nvPr/>
          </p:nvCxnSpPr>
          <p:spPr bwMode="auto">
            <a:xfrm flipV="1">
              <a:off x="4331" y="1202"/>
              <a:ext cx="1016" cy="143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55" name="AutoShape 31"/>
            <p:cNvCxnSpPr>
              <a:cxnSpLocks noChangeShapeType="1"/>
              <a:stCxn id="20532" idx="3"/>
              <a:endCxn id="20551" idx="2"/>
            </p:cNvCxnSpPr>
            <p:nvPr/>
          </p:nvCxnSpPr>
          <p:spPr bwMode="auto">
            <a:xfrm flipV="1">
              <a:off x="4331" y="1202"/>
              <a:ext cx="1016" cy="525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20556" name="Text Box 32"/>
            <p:cNvSpPr txBox="1">
              <a:spLocks noChangeArrowheads="1"/>
            </p:cNvSpPr>
            <p:nvPr/>
          </p:nvSpPr>
          <p:spPr bwMode="auto">
            <a:xfrm>
              <a:off x="4777" y="1359"/>
              <a:ext cx="586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Go_STANDBY1</a:t>
              </a:r>
            </a:p>
          </p:txBody>
        </p:sp>
        <p:sp>
          <p:nvSpPr>
            <p:cNvPr id="20557" name="Text Box 33"/>
            <p:cNvSpPr txBox="1">
              <a:spLocks noChangeArrowheads="1"/>
            </p:cNvSpPr>
            <p:nvPr/>
          </p:nvSpPr>
          <p:spPr bwMode="auto">
            <a:xfrm>
              <a:off x="4780" y="1741"/>
              <a:ext cx="586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Go_STANDBY2</a:t>
              </a:r>
            </a:p>
          </p:txBody>
        </p:sp>
        <p:sp>
          <p:nvSpPr>
            <p:cNvPr id="20558" name="Text Box 34"/>
            <p:cNvSpPr txBox="1">
              <a:spLocks noChangeArrowheads="1"/>
            </p:cNvSpPr>
            <p:nvPr/>
          </p:nvSpPr>
          <p:spPr bwMode="auto">
            <a:xfrm>
              <a:off x="4768" y="2122"/>
              <a:ext cx="465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Go_READY</a:t>
              </a:r>
            </a:p>
          </p:txBody>
        </p:sp>
      </p:grpSp>
      <p:grpSp>
        <p:nvGrpSpPr>
          <p:cNvPr id="20488" name="Group 41"/>
          <p:cNvGrpSpPr>
            <a:grpSpLocks/>
          </p:cNvGrpSpPr>
          <p:nvPr/>
        </p:nvGrpSpPr>
        <p:grpSpPr bwMode="auto">
          <a:xfrm>
            <a:off x="922338" y="4267200"/>
            <a:ext cx="2735262" cy="2193925"/>
            <a:chOff x="288" y="633"/>
            <a:chExt cx="1723" cy="1382"/>
          </a:xfrm>
        </p:grpSpPr>
        <p:sp>
          <p:nvSpPr>
            <p:cNvPr id="20507" name="Rectangle 42"/>
            <p:cNvSpPr>
              <a:spLocks noChangeArrowheads="1"/>
            </p:cNvSpPr>
            <p:nvPr/>
          </p:nvSpPr>
          <p:spPr bwMode="auto">
            <a:xfrm>
              <a:off x="891" y="1872"/>
              <a:ext cx="539" cy="143"/>
            </a:xfrm>
            <a:prstGeom prst="rect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RUNNING</a:t>
              </a:r>
            </a:p>
          </p:txBody>
        </p:sp>
        <p:sp>
          <p:nvSpPr>
            <p:cNvPr id="20508" name="Rectangle 43"/>
            <p:cNvSpPr>
              <a:spLocks noChangeArrowheads="1"/>
            </p:cNvSpPr>
            <p:nvPr/>
          </p:nvSpPr>
          <p:spPr bwMode="auto">
            <a:xfrm>
              <a:off x="891" y="1490"/>
              <a:ext cx="539" cy="143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READY</a:t>
              </a:r>
            </a:p>
          </p:txBody>
        </p:sp>
        <p:sp>
          <p:nvSpPr>
            <p:cNvPr id="20509" name="Rectangle 44"/>
            <p:cNvSpPr>
              <a:spLocks noChangeArrowheads="1"/>
            </p:cNvSpPr>
            <p:nvPr/>
          </p:nvSpPr>
          <p:spPr bwMode="auto">
            <a:xfrm>
              <a:off x="891" y="870"/>
              <a:ext cx="539" cy="143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NOT_READY</a:t>
              </a:r>
            </a:p>
          </p:txBody>
        </p:sp>
        <p:sp>
          <p:nvSpPr>
            <p:cNvPr id="20510" name="Line 45"/>
            <p:cNvSpPr>
              <a:spLocks noChangeShapeType="1"/>
            </p:cNvSpPr>
            <p:nvPr/>
          </p:nvSpPr>
          <p:spPr bwMode="auto">
            <a:xfrm>
              <a:off x="1042" y="1633"/>
              <a:ext cx="0" cy="2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1" name="Line 46"/>
            <p:cNvSpPr>
              <a:spLocks noChangeShapeType="1"/>
            </p:cNvSpPr>
            <p:nvPr/>
          </p:nvSpPr>
          <p:spPr bwMode="auto">
            <a:xfrm rot="10800000">
              <a:off x="1278" y="1633"/>
              <a:ext cx="0" cy="2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2" name="Text Box 47"/>
            <p:cNvSpPr txBox="1">
              <a:spLocks noChangeArrowheads="1"/>
            </p:cNvSpPr>
            <p:nvPr/>
          </p:nvSpPr>
          <p:spPr bwMode="auto">
            <a:xfrm>
              <a:off x="806" y="1697"/>
              <a:ext cx="262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Start</a:t>
              </a:r>
            </a:p>
          </p:txBody>
        </p:sp>
        <p:sp>
          <p:nvSpPr>
            <p:cNvPr id="20513" name="Text Box 48"/>
            <p:cNvSpPr txBox="1">
              <a:spLocks noChangeArrowheads="1"/>
            </p:cNvSpPr>
            <p:nvPr/>
          </p:nvSpPr>
          <p:spPr bwMode="auto">
            <a:xfrm>
              <a:off x="1253" y="1697"/>
              <a:ext cx="258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Stop</a:t>
              </a:r>
            </a:p>
          </p:txBody>
        </p:sp>
        <p:sp>
          <p:nvSpPr>
            <p:cNvPr id="20514" name="Rectangle 49"/>
            <p:cNvSpPr>
              <a:spLocks noChangeArrowheads="1"/>
            </p:cNvSpPr>
            <p:nvPr/>
          </p:nvSpPr>
          <p:spPr bwMode="auto">
            <a:xfrm>
              <a:off x="288" y="680"/>
              <a:ext cx="538" cy="142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ERROR</a:t>
              </a:r>
            </a:p>
          </p:txBody>
        </p:sp>
        <p:sp>
          <p:nvSpPr>
            <p:cNvPr id="20515" name="Rectangle 50"/>
            <p:cNvSpPr>
              <a:spLocks noChangeArrowheads="1"/>
            </p:cNvSpPr>
            <p:nvPr/>
          </p:nvSpPr>
          <p:spPr bwMode="auto">
            <a:xfrm>
              <a:off x="1473" y="680"/>
              <a:ext cx="538" cy="142"/>
            </a:xfrm>
            <a:prstGeom prst="rect">
              <a:avLst/>
            </a:prstGeom>
            <a:solidFill>
              <a:srgbClr val="FF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UNKNOWN</a:t>
              </a:r>
            </a:p>
          </p:txBody>
        </p:sp>
        <p:sp>
          <p:nvSpPr>
            <p:cNvPr id="20516" name="Line 51"/>
            <p:cNvSpPr>
              <a:spLocks noChangeShapeType="1"/>
            </p:cNvSpPr>
            <p:nvPr/>
          </p:nvSpPr>
          <p:spPr bwMode="auto">
            <a:xfrm>
              <a:off x="1042" y="1013"/>
              <a:ext cx="0" cy="16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7" name="Line 52"/>
            <p:cNvSpPr>
              <a:spLocks noChangeShapeType="1"/>
            </p:cNvSpPr>
            <p:nvPr/>
          </p:nvSpPr>
          <p:spPr bwMode="auto">
            <a:xfrm rot="10800000">
              <a:off x="1278" y="1013"/>
              <a:ext cx="0" cy="47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18" name="Text Box 53"/>
            <p:cNvSpPr txBox="1">
              <a:spLocks noChangeArrowheads="1"/>
            </p:cNvSpPr>
            <p:nvPr/>
          </p:nvSpPr>
          <p:spPr bwMode="auto">
            <a:xfrm>
              <a:off x="648" y="1035"/>
              <a:ext cx="418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Configure</a:t>
              </a:r>
            </a:p>
          </p:txBody>
        </p:sp>
        <p:sp>
          <p:nvSpPr>
            <p:cNvPr id="20519" name="Text Box 54"/>
            <p:cNvSpPr txBox="1">
              <a:spLocks noChangeArrowheads="1"/>
            </p:cNvSpPr>
            <p:nvPr/>
          </p:nvSpPr>
          <p:spPr bwMode="auto">
            <a:xfrm>
              <a:off x="1258" y="1324"/>
              <a:ext cx="291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Reset</a:t>
              </a:r>
            </a:p>
          </p:txBody>
        </p:sp>
        <p:cxnSp>
          <p:nvCxnSpPr>
            <p:cNvPr id="20520" name="AutoShape 55"/>
            <p:cNvCxnSpPr>
              <a:cxnSpLocks noChangeShapeType="1"/>
              <a:stCxn id="20507" idx="3"/>
              <a:endCxn id="20515" idx="2"/>
            </p:cNvCxnSpPr>
            <p:nvPr/>
          </p:nvCxnSpPr>
          <p:spPr bwMode="auto">
            <a:xfrm flipV="1">
              <a:off x="1430" y="822"/>
              <a:ext cx="311" cy="1121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1" name="AutoShape 56"/>
            <p:cNvCxnSpPr>
              <a:cxnSpLocks noChangeShapeType="1"/>
              <a:stCxn id="20508" idx="3"/>
              <a:endCxn id="20515" idx="2"/>
            </p:cNvCxnSpPr>
            <p:nvPr/>
          </p:nvCxnSpPr>
          <p:spPr bwMode="auto">
            <a:xfrm flipV="1">
              <a:off x="1430" y="822"/>
              <a:ext cx="311" cy="74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2" name="AutoShape 57"/>
            <p:cNvCxnSpPr>
              <a:cxnSpLocks noChangeShapeType="1"/>
              <a:stCxn id="20509" idx="3"/>
              <a:endCxn id="20515" idx="2"/>
            </p:cNvCxnSpPr>
            <p:nvPr/>
          </p:nvCxnSpPr>
          <p:spPr bwMode="auto">
            <a:xfrm flipV="1">
              <a:off x="1430" y="822"/>
              <a:ext cx="311" cy="12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3" name="AutoShape 58"/>
            <p:cNvCxnSpPr>
              <a:cxnSpLocks noChangeShapeType="1"/>
              <a:stCxn id="20507" idx="1"/>
              <a:endCxn id="20514" idx="2"/>
            </p:cNvCxnSpPr>
            <p:nvPr/>
          </p:nvCxnSpPr>
          <p:spPr bwMode="auto">
            <a:xfrm rot="10800000">
              <a:off x="558" y="822"/>
              <a:ext cx="333" cy="1121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4" name="AutoShape 59"/>
            <p:cNvCxnSpPr>
              <a:cxnSpLocks noChangeShapeType="1"/>
              <a:stCxn id="20508" idx="1"/>
              <a:endCxn id="20514" idx="2"/>
            </p:cNvCxnSpPr>
            <p:nvPr/>
          </p:nvCxnSpPr>
          <p:spPr bwMode="auto">
            <a:xfrm rot="10800000">
              <a:off x="558" y="822"/>
              <a:ext cx="333" cy="74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5" name="AutoShape 60"/>
            <p:cNvCxnSpPr>
              <a:cxnSpLocks noChangeShapeType="1"/>
              <a:stCxn id="20509" idx="1"/>
              <a:endCxn id="20514" idx="2"/>
            </p:cNvCxnSpPr>
            <p:nvPr/>
          </p:nvCxnSpPr>
          <p:spPr bwMode="auto">
            <a:xfrm rot="10800000">
              <a:off x="558" y="822"/>
              <a:ext cx="333" cy="12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26" name="AutoShape 61"/>
            <p:cNvCxnSpPr>
              <a:cxnSpLocks noChangeShapeType="1"/>
              <a:stCxn id="20514" idx="3"/>
              <a:endCxn id="20509" idx="0"/>
            </p:cNvCxnSpPr>
            <p:nvPr/>
          </p:nvCxnSpPr>
          <p:spPr bwMode="auto">
            <a:xfrm>
              <a:off x="826" y="751"/>
              <a:ext cx="334" cy="119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27" name="Text Box 62"/>
            <p:cNvSpPr txBox="1">
              <a:spLocks noChangeArrowheads="1"/>
            </p:cNvSpPr>
            <p:nvPr/>
          </p:nvSpPr>
          <p:spPr bwMode="auto">
            <a:xfrm>
              <a:off x="811" y="633"/>
              <a:ext cx="370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Recover</a:t>
              </a:r>
            </a:p>
          </p:txBody>
        </p:sp>
        <p:sp>
          <p:nvSpPr>
            <p:cNvPr id="20528" name="Rectangle 63"/>
            <p:cNvSpPr>
              <a:spLocks noChangeArrowheads="1"/>
            </p:cNvSpPr>
            <p:nvPr/>
          </p:nvSpPr>
          <p:spPr bwMode="auto">
            <a:xfrm>
              <a:off x="654" y="1180"/>
              <a:ext cx="538" cy="143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CONFIGURING</a:t>
              </a:r>
            </a:p>
          </p:txBody>
        </p:sp>
        <p:sp>
          <p:nvSpPr>
            <p:cNvPr id="20529" name="Line 64"/>
            <p:cNvSpPr>
              <a:spLocks noChangeShapeType="1"/>
            </p:cNvSpPr>
            <p:nvPr/>
          </p:nvSpPr>
          <p:spPr bwMode="auto">
            <a:xfrm>
              <a:off x="1042" y="1323"/>
              <a:ext cx="0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0530" name="AutoShape 65"/>
            <p:cNvCxnSpPr>
              <a:cxnSpLocks noChangeShapeType="1"/>
            </p:cNvCxnSpPr>
            <p:nvPr/>
          </p:nvCxnSpPr>
          <p:spPr bwMode="auto">
            <a:xfrm rot="10800000" flipV="1">
              <a:off x="1214" y="751"/>
              <a:ext cx="259" cy="119"/>
            </a:xfrm>
            <a:prstGeom prst="bentConnector3">
              <a:avLst>
                <a:gd name="adj1" fmla="val 100171"/>
              </a:avLst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</p:grpSp>
      <p:grpSp>
        <p:nvGrpSpPr>
          <p:cNvPr id="20489" name="Group 90"/>
          <p:cNvGrpSpPr>
            <a:grpSpLocks/>
          </p:cNvGrpSpPr>
          <p:nvPr/>
        </p:nvGrpSpPr>
        <p:grpSpPr bwMode="auto">
          <a:xfrm>
            <a:off x="914400" y="1981200"/>
            <a:ext cx="2974975" cy="1220788"/>
            <a:chOff x="552" y="1056"/>
            <a:chExt cx="1874" cy="769"/>
          </a:xfrm>
        </p:grpSpPr>
        <p:sp>
          <p:nvSpPr>
            <p:cNvPr id="20491" name="Rectangle 67"/>
            <p:cNvSpPr>
              <a:spLocks noChangeArrowheads="1"/>
            </p:cNvSpPr>
            <p:nvPr/>
          </p:nvSpPr>
          <p:spPr bwMode="auto">
            <a:xfrm>
              <a:off x="1155" y="1682"/>
              <a:ext cx="538" cy="143"/>
            </a:xfrm>
            <a:prstGeom prst="rect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READY</a:t>
              </a:r>
            </a:p>
          </p:txBody>
        </p:sp>
        <p:sp>
          <p:nvSpPr>
            <p:cNvPr id="20492" name="Rectangle 68"/>
            <p:cNvSpPr>
              <a:spLocks noChangeArrowheads="1"/>
            </p:cNvSpPr>
            <p:nvPr/>
          </p:nvSpPr>
          <p:spPr bwMode="auto">
            <a:xfrm>
              <a:off x="1155" y="1300"/>
              <a:ext cx="538" cy="143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OFF</a:t>
              </a:r>
            </a:p>
          </p:txBody>
        </p:sp>
        <p:sp>
          <p:nvSpPr>
            <p:cNvPr id="20493" name="Rectangle 69"/>
            <p:cNvSpPr>
              <a:spLocks noChangeArrowheads="1"/>
            </p:cNvSpPr>
            <p:nvPr/>
          </p:nvSpPr>
          <p:spPr bwMode="auto">
            <a:xfrm>
              <a:off x="552" y="1110"/>
              <a:ext cx="538" cy="142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ERROR</a:t>
              </a:r>
            </a:p>
          </p:txBody>
        </p:sp>
        <p:sp>
          <p:nvSpPr>
            <p:cNvPr id="20494" name="Rectangle 70"/>
            <p:cNvSpPr>
              <a:spLocks noChangeArrowheads="1"/>
            </p:cNvSpPr>
            <p:nvPr/>
          </p:nvSpPr>
          <p:spPr bwMode="auto">
            <a:xfrm>
              <a:off x="1888" y="1110"/>
              <a:ext cx="538" cy="142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b="1">
                  <a:latin typeface="Arial" charset="0"/>
                </a:rPr>
                <a:t>NOT_READY</a:t>
              </a:r>
            </a:p>
          </p:txBody>
        </p:sp>
        <p:sp>
          <p:nvSpPr>
            <p:cNvPr id="20495" name="Line 71"/>
            <p:cNvSpPr>
              <a:spLocks noChangeShapeType="1"/>
            </p:cNvSpPr>
            <p:nvPr/>
          </p:nvSpPr>
          <p:spPr bwMode="auto">
            <a:xfrm>
              <a:off x="1305" y="1443"/>
              <a:ext cx="0" cy="2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496" name="Line 72"/>
            <p:cNvSpPr>
              <a:spLocks noChangeShapeType="1"/>
            </p:cNvSpPr>
            <p:nvPr/>
          </p:nvSpPr>
          <p:spPr bwMode="auto">
            <a:xfrm rot="10800000">
              <a:off x="1543" y="1443"/>
              <a:ext cx="0" cy="23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497" name="Text Box 73"/>
            <p:cNvSpPr txBox="1">
              <a:spLocks noChangeArrowheads="1"/>
            </p:cNvSpPr>
            <p:nvPr/>
          </p:nvSpPr>
          <p:spPr bwMode="auto">
            <a:xfrm>
              <a:off x="889" y="1519"/>
              <a:ext cx="455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Switch_ON</a:t>
              </a:r>
            </a:p>
          </p:txBody>
        </p:sp>
        <p:sp>
          <p:nvSpPr>
            <p:cNvPr id="20498" name="Text Box 74"/>
            <p:cNvSpPr txBox="1">
              <a:spLocks noChangeArrowheads="1"/>
            </p:cNvSpPr>
            <p:nvPr/>
          </p:nvSpPr>
          <p:spPr bwMode="auto">
            <a:xfrm>
              <a:off x="1506" y="1519"/>
              <a:ext cx="487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b="1">
                  <a:latin typeface="Arial" charset="0"/>
                </a:rPr>
                <a:t>Switch_OFF</a:t>
              </a:r>
            </a:p>
          </p:txBody>
        </p:sp>
        <p:cxnSp>
          <p:nvCxnSpPr>
            <p:cNvPr id="20499" name="AutoShape 75"/>
            <p:cNvCxnSpPr>
              <a:cxnSpLocks noChangeShapeType="1"/>
              <a:stCxn id="20491" idx="3"/>
              <a:endCxn id="20494" idx="2"/>
            </p:cNvCxnSpPr>
            <p:nvPr/>
          </p:nvCxnSpPr>
          <p:spPr bwMode="auto">
            <a:xfrm flipV="1">
              <a:off x="1693" y="1252"/>
              <a:ext cx="463" cy="50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00" name="AutoShape 76"/>
            <p:cNvCxnSpPr>
              <a:cxnSpLocks noChangeShapeType="1"/>
              <a:stCxn id="20492" idx="3"/>
              <a:endCxn id="20494" idx="2"/>
            </p:cNvCxnSpPr>
            <p:nvPr/>
          </p:nvCxnSpPr>
          <p:spPr bwMode="auto">
            <a:xfrm flipV="1">
              <a:off x="1693" y="1252"/>
              <a:ext cx="463" cy="12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01" name="AutoShape 77"/>
            <p:cNvCxnSpPr>
              <a:cxnSpLocks noChangeShapeType="1"/>
              <a:stCxn id="20491" idx="1"/>
              <a:endCxn id="20493" idx="2"/>
            </p:cNvCxnSpPr>
            <p:nvPr/>
          </p:nvCxnSpPr>
          <p:spPr bwMode="auto">
            <a:xfrm rot="10800000">
              <a:off x="821" y="1252"/>
              <a:ext cx="334" cy="502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02" name="AutoShape 78"/>
            <p:cNvCxnSpPr>
              <a:cxnSpLocks noChangeShapeType="1"/>
              <a:stCxn id="20492" idx="1"/>
              <a:endCxn id="20493" idx="2"/>
            </p:cNvCxnSpPr>
            <p:nvPr/>
          </p:nvCxnSpPr>
          <p:spPr bwMode="auto">
            <a:xfrm rot="10800000">
              <a:off x="821" y="1252"/>
              <a:ext cx="334" cy="12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</p:cxnSp>
        <p:cxnSp>
          <p:nvCxnSpPr>
            <p:cNvPr id="20503" name="AutoShape 79"/>
            <p:cNvCxnSpPr>
              <a:cxnSpLocks noChangeShapeType="1"/>
              <a:stCxn id="20493" idx="3"/>
              <a:endCxn id="20492" idx="0"/>
            </p:cNvCxnSpPr>
            <p:nvPr/>
          </p:nvCxnSpPr>
          <p:spPr bwMode="auto">
            <a:xfrm>
              <a:off x="1090" y="1181"/>
              <a:ext cx="334" cy="119"/>
            </a:xfrm>
            <a:prstGeom prst="bentConnector2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04" name="Text Box 80"/>
            <p:cNvSpPr txBox="1">
              <a:spLocks noChangeArrowheads="1"/>
            </p:cNvSpPr>
            <p:nvPr/>
          </p:nvSpPr>
          <p:spPr bwMode="auto">
            <a:xfrm>
              <a:off x="1088" y="1056"/>
              <a:ext cx="370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Arial" charset="0"/>
                </a:rPr>
                <a:t>Recover</a:t>
              </a:r>
            </a:p>
          </p:txBody>
        </p:sp>
        <p:cxnSp>
          <p:nvCxnSpPr>
            <p:cNvPr id="20505" name="AutoShape 81"/>
            <p:cNvCxnSpPr>
              <a:cxnSpLocks noChangeShapeType="1"/>
              <a:stCxn id="20494" idx="1"/>
            </p:cNvCxnSpPr>
            <p:nvPr/>
          </p:nvCxnSpPr>
          <p:spPr bwMode="auto">
            <a:xfrm rot="10800000" flipV="1">
              <a:off x="1457" y="1181"/>
              <a:ext cx="431" cy="119"/>
            </a:xfrm>
            <a:prstGeom prst="bentConnector3">
              <a:avLst>
                <a:gd name="adj1" fmla="val 100310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0506" name="Text Box 82"/>
            <p:cNvSpPr txBox="1">
              <a:spLocks noChangeArrowheads="1"/>
            </p:cNvSpPr>
            <p:nvPr/>
          </p:nvSpPr>
          <p:spPr bwMode="auto">
            <a:xfrm>
              <a:off x="1441" y="1056"/>
              <a:ext cx="487" cy="1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Arial" charset="0"/>
                </a:rPr>
                <a:t>Switch_OFF</a:t>
              </a:r>
            </a:p>
          </p:txBody>
        </p:sp>
      </p:grpSp>
      <p:sp>
        <p:nvSpPr>
          <p:cNvPr id="20490" name="Rectangle 93"/>
          <p:cNvSpPr>
            <a:spLocks noChangeArrowheads="1"/>
          </p:cNvSpPr>
          <p:nvPr/>
        </p:nvSpPr>
        <p:spPr bwMode="auto">
          <a:xfrm>
            <a:off x="4343400" y="4724400"/>
            <a:ext cx="449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 b="1"/>
              <a:t>FSM templates distributed to all Sub-detectors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 b="1"/>
              <a:t>All Devices and Sub-Systems have been implemented using one of these templates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ECS - Automation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495800" cy="5105400"/>
          </a:xfrm>
        </p:spPr>
        <p:txBody>
          <a:bodyPr/>
          <a:lstStyle/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Some Examples:</a:t>
            </a:r>
          </a:p>
          <a:p>
            <a:pPr lvl="1"/>
            <a:r>
              <a:rPr lang="en-US" sz="2400" smtClean="0"/>
              <a:t>HLT Control (~1500 PCs)</a:t>
            </a:r>
          </a:p>
          <a:p>
            <a:pPr lvl="2"/>
            <a:r>
              <a:rPr lang="en-US" sz="1800" smtClean="0"/>
              <a:t>Automatically excludes misbehaving PCs </a:t>
            </a:r>
            <a:br>
              <a:rPr lang="en-US" sz="1800" smtClean="0"/>
            </a:br>
            <a:r>
              <a:rPr lang="en-US" sz="1800" smtClean="0"/>
              <a:t>(within limits)</a:t>
            </a:r>
          </a:p>
          <a:p>
            <a:pPr lvl="2"/>
            <a:r>
              <a:rPr lang="en-US" sz="1800" smtClean="0"/>
              <a:t>Can (re)include PCs at run-time </a:t>
            </a:r>
            <a:br>
              <a:rPr lang="en-US" sz="1800" smtClean="0"/>
            </a:br>
            <a:r>
              <a:rPr lang="en-US" sz="1800" smtClean="0"/>
              <a:t>(they get automatically configured and started)</a:t>
            </a:r>
            <a:endParaRPr lang="en-US" sz="2000" smtClean="0"/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191B-108C-434D-A98E-8F9FB1016CFE}" type="slidenum">
              <a:rPr lang="en-US" smtClean="0"/>
              <a:pPr>
                <a:defRPr/>
              </a:pPr>
              <a:t>13</a:t>
            </a:fld>
            <a:endParaRPr lang="en-US" sz="2400" b="1"/>
          </a:p>
        </p:txBody>
      </p:sp>
      <p:pic>
        <p:nvPicPr>
          <p:cNvPr id="21509" name="Content Placeholder 4" descr="ECS_bubbl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9624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67200" y="144780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  <a:defRPr/>
            </a:pPr>
            <a:r>
              <a:rPr lang="en-US" kern="0" dirty="0" err="1">
                <a:latin typeface="+mn-lt"/>
              </a:rPr>
              <a:t>RunControl</a:t>
            </a:r>
            <a:endParaRPr lang="en-US" kern="0" dirty="0">
              <a:latin typeface="+mn-lt"/>
            </a:endParaRPr>
          </a:p>
          <a:p>
            <a:pPr marL="1143000" lvl="2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>
                <a:latin typeface="+mn-lt"/>
              </a:rPr>
              <a:t>Automatically </a:t>
            </a:r>
            <a:r>
              <a:rPr lang="en-US" sz="1800" kern="0" dirty="0">
                <a:latin typeface="+mn-lt"/>
              </a:rPr>
              <a:t>detects and recovers </a:t>
            </a:r>
            <a:r>
              <a:rPr lang="en-US" sz="1800" kern="0" dirty="0" err="1">
                <a:latin typeface="+mn-lt"/>
              </a:rPr>
              <a:t>SubDetector</a:t>
            </a:r>
            <a:r>
              <a:rPr lang="en-US" sz="1800" kern="0" dirty="0">
                <a:latin typeface="+mn-lt"/>
              </a:rPr>
              <a:t> </a:t>
            </a:r>
            <a:r>
              <a:rPr lang="en-US" sz="1800" kern="0" dirty="0" err="1">
                <a:latin typeface="+mn-lt"/>
              </a:rPr>
              <a:t>desynchronizations</a:t>
            </a:r>
            <a:endParaRPr lang="en-US" sz="1800" kern="0" dirty="0">
              <a:latin typeface="+mn-lt"/>
            </a:endParaRPr>
          </a:p>
          <a:p>
            <a:pPr marL="1143000" lvl="2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>
                <a:latin typeface="+mn-lt"/>
              </a:rPr>
              <a:t>Can Reset SDs when problems detected by monitoring</a:t>
            </a:r>
            <a:endParaRPr lang="en-US" sz="1800" kern="0" dirty="0"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  <a:defRPr/>
            </a:pPr>
            <a:r>
              <a:rPr lang="en-US" kern="0" dirty="0" err="1"/>
              <a:t>AutoPilot</a:t>
            </a:r>
            <a:endParaRPr lang="en-US" kern="0" dirty="0"/>
          </a:p>
          <a:p>
            <a:pPr marL="1143000" lvl="2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/>
              <a:t>Knows how to start and keep a run going from any state.</a:t>
            </a:r>
          </a:p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  <a:defRPr/>
            </a:pPr>
            <a:r>
              <a:rPr lang="en-US" kern="0" dirty="0" err="1"/>
              <a:t>BigBrother</a:t>
            </a:r>
            <a:endParaRPr lang="en-US" kern="0" dirty="0"/>
          </a:p>
          <a:p>
            <a:pPr marL="1143000" lvl="2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2000" kern="0" dirty="0"/>
              <a:t>Based </a:t>
            </a:r>
            <a:r>
              <a:rPr lang="en-US" sz="2000" kern="0" dirty="0"/>
              <a:t>on the </a:t>
            </a:r>
            <a:r>
              <a:rPr lang="en-US" sz="2000" kern="0" dirty="0"/>
              <a:t>LHC state:</a:t>
            </a:r>
          </a:p>
          <a:p>
            <a:pPr marL="1600200" lvl="3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/>
              <a:t>Controls </a:t>
            </a:r>
            <a:r>
              <a:rPr lang="en-US" sz="1800" kern="0" dirty="0"/>
              <a:t>SD </a:t>
            </a:r>
            <a:r>
              <a:rPr lang="en-US" sz="1800" kern="0" dirty="0"/>
              <a:t>Voltages</a:t>
            </a:r>
          </a:p>
          <a:p>
            <a:pPr marL="1600200" lvl="3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/>
              <a:t>VELO Closure</a:t>
            </a:r>
          </a:p>
          <a:p>
            <a:pPr marL="1600200" lvl="3" indent="-2286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❘"/>
              <a:defRPr/>
            </a:pPr>
            <a:r>
              <a:rPr lang="en-US" sz="1800" kern="0" dirty="0" err="1"/>
              <a:t>RunControl</a:t>
            </a:r>
            <a:endParaRPr lang="en-US" sz="2800" b="1" kern="0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3DEEB-25F0-4D58-A132-A71F8C322EC5}" type="slidenum">
              <a:rPr lang="en-US" smtClean="0"/>
              <a:pPr>
                <a:defRPr/>
              </a:pPr>
              <a:t>14</a:t>
            </a:fld>
            <a:endParaRPr lang="en-US" sz="2400" b="1"/>
          </a:p>
        </p:txBody>
      </p:sp>
      <p:pic>
        <p:nvPicPr>
          <p:cNvPr id="22532" name="Picture 4" descr="RunControl_TreeGre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19907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RunControl_PHYSICSGre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16572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162800" y="1219200"/>
            <a:ext cx="190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r>
              <a:rPr lang="en-US" sz="2800" b="1" kern="0" dirty="0">
                <a:latin typeface="+mn-lt"/>
              </a:rPr>
              <a:t>Matrix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r>
              <a:rPr lang="en-US" sz="2800" b="1" kern="0" dirty="0">
                <a:latin typeface="+mn-lt"/>
              </a:rPr>
              <a:t>Activity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defRPr/>
            </a:pPr>
            <a:endParaRPr lang="en-US" sz="2800" b="1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  <a:defRPr/>
            </a:pPr>
            <a:r>
              <a:rPr lang="en-US" sz="2800" b="1" kern="0" dirty="0">
                <a:latin typeface="+mn-lt"/>
              </a:rPr>
              <a:t/>
            </a:r>
            <a:br>
              <a:rPr lang="en-US" sz="2800" b="1" kern="0" dirty="0">
                <a:latin typeface="+mn-lt"/>
              </a:rPr>
            </a:br>
            <a:endParaRPr lang="en-US" sz="1600" b="1" kern="0" dirty="0">
              <a:latin typeface="+mn-lt"/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5181600" y="1752600"/>
            <a:ext cx="1752600" cy="304800"/>
          </a:xfrm>
          <a:prstGeom prst="wedgeRoundRectCallout">
            <a:avLst>
              <a:gd name="adj1" fmla="val 73097"/>
              <a:gd name="adj2" fmla="val 498958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7086600" y="17526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2000" b="1"/>
              <a:t>Domain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2000" b="1"/>
              <a:t>X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2000" b="1"/>
              <a:t>Sub-Detector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1200" b="1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858000" y="381000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r>
              <a:rPr lang="en-US" sz="2000" b="1"/>
              <a:t>	Used for</a:t>
            </a:r>
            <a:br>
              <a:rPr lang="en-US" sz="2000" b="1"/>
            </a:br>
            <a:r>
              <a:rPr lang="en-US" sz="2000" b="1"/>
              <a:t>Configuring all Sub-Systems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2000" b="1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None/>
            </a:pPr>
            <a:endParaRPr lang="en-US" sz="1200" b="1"/>
          </a:p>
        </p:txBody>
      </p:sp>
      <p:pic>
        <p:nvPicPr>
          <p:cNvPr id="14" name="Picture 13" descr="RunControl_TreeR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66800"/>
            <a:ext cx="19812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RunControl_PHYSICSR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066800"/>
            <a:ext cx="51816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BigBrother_INJECTION_Handshak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60960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C436F-C3EF-4978-AAA0-3A7568459405}" type="slidenum">
              <a:rPr lang="en-US"/>
              <a:pPr>
                <a:defRPr/>
              </a:pPr>
              <a:t>15</a:t>
            </a:fld>
            <a:endParaRPr lang="en-US" sz="2400" b="1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LHCb Operations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219200"/>
            <a:ext cx="2743200" cy="4876800"/>
          </a:xfrm>
        </p:spPr>
        <p:txBody>
          <a:bodyPr/>
          <a:lstStyle/>
          <a:p>
            <a:r>
              <a:rPr lang="en-US" sz="2400" smtClean="0"/>
              <a:t>Two operators</a:t>
            </a:r>
            <a:br>
              <a:rPr lang="en-US" sz="2400" smtClean="0"/>
            </a:br>
            <a:r>
              <a:rPr lang="en-US" sz="2400" smtClean="0"/>
              <a:t>on shift:</a:t>
            </a:r>
          </a:p>
          <a:p>
            <a:pPr lvl="1"/>
            <a:r>
              <a:rPr lang="en-US" sz="2000" smtClean="0"/>
              <a:t>Data Manager</a:t>
            </a:r>
          </a:p>
          <a:p>
            <a:pPr lvl="1"/>
            <a:r>
              <a:rPr lang="en-US" sz="2000" smtClean="0"/>
              <a:t>Shift Leader has 2 views of the System: </a:t>
            </a:r>
          </a:p>
          <a:p>
            <a:pPr lvl="2"/>
            <a:r>
              <a:rPr lang="en-US" sz="1800" smtClean="0"/>
              <a:t>Run Control</a:t>
            </a:r>
          </a:p>
          <a:p>
            <a:pPr lvl="2"/>
            <a:r>
              <a:rPr lang="en-US" sz="1800" smtClean="0"/>
              <a:t>Big Brother</a:t>
            </a:r>
            <a:endParaRPr lang="en-US" sz="2600" smtClean="0"/>
          </a:p>
          <a:p>
            <a:r>
              <a:rPr lang="en-US" sz="2400" smtClean="0"/>
              <a:t>Big Brother</a:t>
            </a:r>
          </a:p>
          <a:p>
            <a:pPr lvl="1"/>
            <a:r>
              <a:rPr lang="en-US" sz="2000" smtClean="0"/>
              <a:t>Manages LHC</a:t>
            </a:r>
            <a:br>
              <a:rPr lang="en-US" sz="2000" smtClean="0"/>
            </a:br>
            <a:r>
              <a:rPr lang="en-US" sz="2000" smtClean="0"/>
              <a:t>dependencies:</a:t>
            </a:r>
          </a:p>
          <a:p>
            <a:pPr lvl="2"/>
            <a:r>
              <a:rPr lang="en-US" sz="1600" smtClean="0"/>
              <a:t>SubDetector Voltages</a:t>
            </a:r>
          </a:p>
          <a:p>
            <a:pPr lvl="2"/>
            <a:r>
              <a:rPr lang="en-US" sz="1600" smtClean="0"/>
              <a:t>VELO Closing</a:t>
            </a:r>
          </a:p>
          <a:p>
            <a:pPr lvl="2"/>
            <a:r>
              <a:rPr lang="en-US" sz="1600" smtClean="0"/>
              <a:t>Run Control</a:t>
            </a:r>
          </a:p>
          <a:p>
            <a:pPr lvl="1">
              <a:buFont typeface="Arial Unicode MS" pitchFamily="34" charset="-128"/>
              <a:buNone/>
            </a:pPr>
            <a:endParaRPr lang="en-US" sz="2200" smtClean="0"/>
          </a:p>
        </p:txBody>
      </p:sp>
      <p:pic>
        <p:nvPicPr>
          <p:cNvPr id="12" name="Picture 11" descr="BigBrother_INJEC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60960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igBrother_PHYSIC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6096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A59B0-4A3D-4C80-9017-45540068F9E0}" type="slidenum">
              <a:rPr lang="en-US"/>
              <a:pPr>
                <a:defRPr/>
              </a:pPr>
              <a:t>16</a:t>
            </a:fld>
            <a:endParaRPr lang="en-US" sz="2400" b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ECS: Some numbers</a:t>
            </a: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5013325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DCS</a:t>
            </a:r>
          </a:p>
        </p:txBody>
      </p:sp>
      <p:cxnSp>
        <p:nvCxnSpPr>
          <p:cNvPr id="24581" name="AutoShape 7"/>
          <p:cNvCxnSpPr>
            <a:cxnSpLocks noChangeShapeType="1"/>
            <a:stCxn id="24582" idx="0"/>
            <a:endCxn id="24580" idx="4"/>
          </p:cNvCxnSpPr>
          <p:nvPr/>
        </p:nvCxnSpPr>
        <p:spPr bwMode="auto">
          <a:xfrm flipH="1" flipV="1">
            <a:off x="5394325" y="2670175"/>
            <a:ext cx="473075" cy="528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486400" y="31988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4495800" y="31988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cxnSp>
        <p:nvCxnSpPr>
          <p:cNvPr id="24584" name="AutoShape 10"/>
          <p:cNvCxnSpPr>
            <a:cxnSpLocks noChangeShapeType="1"/>
            <a:stCxn id="24580" idx="4"/>
            <a:endCxn id="24583" idx="0"/>
          </p:cNvCxnSpPr>
          <p:nvPr/>
        </p:nvCxnSpPr>
        <p:spPr bwMode="auto">
          <a:xfrm flipH="1">
            <a:off x="4876800" y="2670175"/>
            <a:ext cx="517525" cy="528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5181600" y="3046413"/>
            <a:ext cx="3905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>
            <a:off x="6659563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DAQ</a:t>
            </a:r>
          </a:p>
        </p:txBody>
      </p:sp>
      <p:cxnSp>
        <p:nvCxnSpPr>
          <p:cNvPr id="24587" name="AutoShape 13"/>
          <p:cNvCxnSpPr>
            <a:cxnSpLocks noChangeShapeType="1"/>
            <a:stCxn id="24588" idx="0"/>
            <a:endCxn id="24586" idx="4"/>
          </p:cNvCxnSpPr>
          <p:nvPr/>
        </p:nvCxnSpPr>
        <p:spPr bwMode="auto">
          <a:xfrm flipH="1" flipV="1">
            <a:off x="7040563" y="2670175"/>
            <a:ext cx="655637" cy="528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8" name="Oval 14"/>
          <p:cNvSpPr>
            <a:spLocks noChangeArrowheads="1"/>
          </p:cNvSpPr>
          <p:nvPr/>
        </p:nvSpPr>
        <p:spPr bwMode="auto">
          <a:xfrm>
            <a:off x="7315200" y="31988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DAQ</a:t>
            </a:r>
          </a:p>
        </p:txBody>
      </p:sp>
      <p:sp>
        <p:nvSpPr>
          <p:cNvPr id="24589" name="Oval 15"/>
          <p:cNvSpPr>
            <a:spLocks noChangeArrowheads="1"/>
          </p:cNvSpPr>
          <p:nvPr/>
        </p:nvSpPr>
        <p:spPr bwMode="auto">
          <a:xfrm>
            <a:off x="6324600" y="31988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SubDet1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DAQ</a:t>
            </a:r>
          </a:p>
        </p:txBody>
      </p:sp>
      <p:cxnSp>
        <p:nvCxnSpPr>
          <p:cNvPr id="24590" name="AutoShape 16"/>
          <p:cNvCxnSpPr>
            <a:cxnSpLocks noChangeShapeType="1"/>
            <a:stCxn id="24586" idx="4"/>
            <a:endCxn id="24589" idx="0"/>
          </p:cNvCxnSpPr>
          <p:nvPr/>
        </p:nvCxnSpPr>
        <p:spPr bwMode="auto">
          <a:xfrm flipH="1">
            <a:off x="6705600" y="2670175"/>
            <a:ext cx="334963" cy="5286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1" name="Text Box 17"/>
          <p:cNvSpPr txBox="1">
            <a:spLocks noChangeArrowheads="1"/>
          </p:cNvSpPr>
          <p:nvPr/>
        </p:nvSpPr>
        <p:spPr bwMode="auto">
          <a:xfrm>
            <a:off x="7010400" y="3046413"/>
            <a:ext cx="3905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4592" name="Oval 18"/>
          <p:cNvSpPr>
            <a:spLocks noChangeArrowheads="1"/>
          </p:cNvSpPr>
          <p:nvPr/>
        </p:nvSpPr>
        <p:spPr bwMode="auto">
          <a:xfrm>
            <a:off x="4191000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HV</a:t>
            </a:r>
          </a:p>
        </p:txBody>
      </p:sp>
      <p:sp>
        <p:nvSpPr>
          <p:cNvPr id="24593" name="Oval 19"/>
          <p:cNvSpPr>
            <a:spLocks noChangeArrowheads="1"/>
          </p:cNvSpPr>
          <p:nvPr/>
        </p:nvSpPr>
        <p:spPr bwMode="auto">
          <a:xfrm>
            <a:off x="5835650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TFC</a:t>
            </a:r>
          </a:p>
        </p:txBody>
      </p:sp>
      <p:sp>
        <p:nvSpPr>
          <p:cNvPr id="24594" name="Oval 20"/>
          <p:cNvSpPr>
            <a:spLocks noChangeArrowheads="1"/>
          </p:cNvSpPr>
          <p:nvPr/>
        </p:nvSpPr>
        <p:spPr bwMode="auto">
          <a:xfrm>
            <a:off x="8305800" y="2284413"/>
            <a:ext cx="762000" cy="385762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LHC</a:t>
            </a:r>
          </a:p>
        </p:txBody>
      </p:sp>
      <p:sp>
        <p:nvSpPr>
          <p:cNvPr id="24595" name="Oval 21"/>
          <p:cNvSpPr>
            <a:spLocks noChangeArrowheads="1"/>
          </p:cNvSpPr>
          <p:nvPr/>
        </p:nvSpPr>
        <p:spPr bwMode="auto">
          <a:xfrm>
            <a:off x="7481888" y="2284413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HLT</a:t>
            </a:r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V="1">
            <a:off x="7010400" y="1593850"/>
            <a:ext cx="396875" cy="80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4597" name="Group 23"/>
          <p:cNvGrpSpPr>
            <a:grpSpLocks/>
          </p:cNvGrpSpPr>
          <p:nvPr/>
        </p:nvGrpSpPr>
        <p:grpSpPr bwMode="auto">
          <a:xfrm>
            <a:off x="7467600" y="989013"/>
            <a:ext cx="657225" cy="915987"/>
            <a:chOff x="2691" y="1104"/>
            <a:chExt cx="551" cy="769"/>
          </a:xfrm>
        </p:grpSpPr>
        <p:sp>
          <p:nvSpPr>
            <p:cNvPr id="24614" name="Freeform 24"/>
            <p:cNvSpPr>
              <a:spLocks/>
            </p:cNvSpPr>
            <p:nvPr/>
          </p:nvSpPr>
          <p:spPr bwMode="auto">
            <a:xfrm>
              <a:off x="2847" y="1209"/>
              <a:ext cx="354" cy="387"/>
            </a:xfrm>
            <a:custGeom>
              <a:avLst/>
              <a:gdLst>
                <a:gd name="T0" fmla="*/ 0 w 1062"/>
                <a:gd name="T1" fmla="*/ 83 h 1161"/>
                <a:gd name="T2" fmla="*/ 2 w 1062"/>
                <a:gd name="T3" fmla="*/ 12 h 1161"/>
                <a:gd name="T4" fmla="*/ 31 w 1062"/>
                <a:gd name="T5" fmla="*/ 3 h 1161"/>
                <a:gd name="T6" fmla="*/ 51 w 1062"/>
                <a:gd name="T7" fmla="*/ 9 h 1161"/>
                <a:gd name="T8" fmla="*/ 87 w 1062"/>
                <a:gd name="T9" fmla="*/ 0 h 1161"/>
                <a:gd name="T10" fmla="*/ 118 w 1062"/>
                <a:gd name="T11" fmla="*/ 10 h 1161"/>
                <a:gd name="T12" fmla="*/ 118 w 1062"/>
                <a:gd name="T13" fmla="*/ 54 h 1161"/>
                <a:gd name="T14" fmla="*/ 106 w 1062"/>
                <a:gd name="T15" fmla="*/ 61 h 1161"/>
                <a:gd name="T16" fmla="*/ 98 w 1062"/>
                <a:gd name="T17" fmla="*/ 84 h 1161"/>
                <a:gd name="T18" fmla="*/ 78 w 1062"/>
                <a:gd name="T19" fmla="*/ 95 h 1161"/>
                <a:gd name="T20" fmla="*/ 87 w 1062"/>
                <a:gd name="T21" fmla="*/ 104 h 1161"/>
                <a:gd name="T22" fmla="*/ 82 w 1062"/>
                <a:gd name="T23" fmla="*/ 121 h 1161"/>
                <a:gd name="T24" fmla="*/ 69 w 1062"/>
                <a:gd name="T25" fmla="*/ 129 h 1161"/>
                <a:gd name="T26" fmla="*/ 46 w 1062"/>
                <a:gd name="T27" fmla="*/ 129 h 1161"/>
                <a:gd name="T28" fmla="*/ 33 w 1062"/>
                <a:gd name="T29" fmla="*/ 128 h 1161"/>
                <a:gd name="T30" fmla="*/ 23 w 1062"/>
                <a:gd name="T31" fmla="*/ 117 h 1161"/>
                <a:gd name="T32" fmla="*/ 30 w 1062"/>
                <a:gd name="T33" fmla="*/ 104 h 1161"/>
                <a:gd name="T34" fmla="*/ 15 w 1062"/>
                <a:gd name="T35" fmla="*/ 102 h 1161"/>
                <a:gd name="T36" fmla="*/ 15 w 1062"/>
                <a:gd name="T37" fmla="*/ 87 h 1161"/>
                <a:gd name="T38" fmla="*/ 0 w 1062"/>
                <a:gd name="T39" fmla="*/ 83 h 1161"/>
                <a:gd name="T40" fmla="*/ 0 w 1062"/>
                <a:gd name="T41" fmla="*/ 83 h 1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2"/>
                <a:gd name="T64" fmla="*/ 0 h 1161"/>
                <a:gd name="T65" fmla="*/ 1062 w 1062"/>
                <a:gd name="T66" fmla="*/ 1161 h 1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2" h="1161">
                  <a:moveTo>
                    <a:pt x="0" y="747"/>
                  </a:moveTo>
                  <a:lnTo>
                    <a:pt x="14" y="111"/>
                  </a:lnTo>
                  <a:lnTo>
                    <a:pt x="282" y="27"/>
                  </a:lnTo>
                  <a:lnTo>
                    <a:pt x="461" y="85"/>
                  </a:lnTo>
                  <a:lnTo>
                    <a:pt x="787" y="0"/>
                  </a:lnTo>
                  <a:lnTo>
                    <a:pt x="1062" y="92"/>
                  </a:lnTo>
                  <a:lnTo>
                    <a:pt x="1058" y="483"/>
                  </a:lnTo>
                  <a:lnTo>
                    <a:pt x="950" y="545"/>
                  </a:lnTo>
                  <a:lnTo>
                    <a:pt x="882" y="752"/>
                  </a:lnTo>
                  <a:lnTo>
                    <a:pt x="699" y="858"/>
                  </a:lnTo>
                  <a:lnTo>
                    <a:pt x="787" y="940"/>
                  </a:lnTo>
                  <a:lnTo>
                    <a:pt x="736" y="1090"/>
                  </a:lnTo>
                  <a:lnTo>
                    <a:pt x="624" y="1161"/>
                  </a:lnTo>
                  <a:lnTo>
                    <a:pt x="417" y="1161"/>
                  </a:lnTo>
                  <a:lnTo>
                    <a:pt x="294" y="1153"/>
                  </a:lnTo>
                  <a:lnTo>
                    <a:pt x="204" y="1054"/>
                  </a:lnTo>
                  <a:lnTo>
                    <a:pt x="266" y="940"/>
                  </a:lnTo>
                  <a:lnTo>
                    <a:pt x="139" y="914"/>
                  </a:lnTo>
                  <a:lnTo>
                    <a:pt x="137" y="781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25"/>
            <p:cNvSpPr>
              <a:spLocks/>
            </p:cNvSpPr>
            <p:nvPr/>
          </p:nvSpPr>
          <p:spPr bwMode="auto">
            <a:xfrm>
              <a:off x="2805" y="1765"/>
              <a:ext cx="141" cy="99"/>
            </a:xfrm>
            <a:custGeom>
              <a:avLst/>
              <a:gdLst>
                <a:gd name="T0" fmla="*/ 38 w 424"/>
                <a:gd name="T1" fmla="*/ 0 h 298"/>
                <a:gd name="T2" fmla="*/ 47 w 424"/>
                <a:gd name="T3" fmla="*/ 16 h 298"/>
                <a:gd name="T4" fmla="*/ 36 w 424"/>
                <a:gd name="T5" fmla="*/ 26 h 298"/>
                <a:gd name="T6" fmla="*/ 15 w 424"/>
                <a:gd name="T7" fmla="*/ 33 h 298"/>
                <a:gd name="T8" fmla="*/ 4 w 424"/>
                <a:gd name="T9" fmla="*/ 31 h 298"/>
                <a:gd name="T10" fmla="*/ 0 w 424"/>
                <a:gd name="T11" fmla="*/ 20 h 298"/>
                <a:gd name="T12" fmla="*/ 4 w 424"/>
                <a:gd name="T13" fmla="*/ 9 h 298"/>
                <a:gd name="T14" fmla="*/ 16 w 424"/>
                <a:gd name="T15" fmla="*/ 3 h 298"/>
                <a:gd name="T16" fmla="*/ 38 w 424"/>
                <a:gd name="T17" fmla="*/ 0 h 298"/>
                <a:gd name="T18" fmla="*/ 38 w 424"/>
                <a:gd name="T19" fmla="*/ 0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4"/>
                <a:gd name="T31" fmla="*/ 0 h 298"/>
                <a:gd name="T32" fmla="*/ 424 w 424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4" h="298">
                  <a:moveTo>
                    <a:pt x="339" y="0"/>
                  </a:moveTo>
                  <a:lnTo>
                    <a:pt x="424" y="140"/>
                  </a:lnTo>
                  <a:lnTo>
                    <a:pt x="325" y="232"/>
                  </a:lnTo>
                  <a:lnTo>
                    <a:pt x="135" y="298"/>
                  </a:lnTo>
                  <a:lnTo>
                    <a:pt x="37" y="283"/>
                  </a:lnTo>
                  <a:lnTo>
                    <a:pt x="0" y="183"/>
                  </a:lnTo>
                  <a:lnTo>
                    <a:pt x="34" y="84"/>
                  </a:lnTo>
                  <a:lnTo>
                    <a:pt x="142" y="26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26"/>
            <p:cNvSpPr>
              <a:spLocks/>
            </p:cNvSpPr>
            <p:nvPr/>
          </p:nvSpPr>
          <p:spPr bwMode="auto">
            <a:xfrm>
              <a:off x="2695" y="1562"/>
              <a:ext cx="342" cy="183"/>
            </a:xfrm>
            <a:custGeom>
              <a:avLst/>
              <a:gdLst>
                <a:gd name="T0" fmla="*/ 0 w 1026"/>
                <a:gd name="T1" fmla="*/ 25 h 548"/>
                <a:gd name="T2" fmla="*/ 25 w 1026"/>
                <a:gd name="T3" fmla="*/ 0 h 548"/>
                <a:gd name="T4" fmla="*/ 49 w 1026"/>
                <a:gd name="T5" fmla="*/ 4 h 548"/>
                <a:gd name="T6" fmla="*/ 114 w 1026"/>
                <a:gd name="T7" fmla="*/ 32 h 548"/>
                <a:gd name="T8" fmla="*/ 94 w 1026"/>
                <a:gd name="T9" fmla="*/ 61 h 548"/>
                <a:gd name="T10" fmla="*/ 1 w 1026"/>
                <a:gd name="T11" fmla="*/ 33 h 548"/>
                <a:gd name="T12" fmla="*/ 0 w 1026"/>
                <a:gd name="T13" fmla="*/ 25 h 548"/>
                <a:gd name="T14" fmla="*/ 0 w 1026"/>
                <a:gd name="T15" fmla="*/ 25 h 5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6"/>
                <a:gd name="T25" fmla="*/ 0 h 548"/>
                <a:gd name="T26" fmla="*/ 1026 w 1026"/>
                <a:gd name="T27" fmla="*/ 548 h 5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6" h="548">
                  <a:moveTo>
                    <a:pt x="0" y="223"/>
                  </a:moveTo>
                  <a:lnTo>
                    <a:pt x="227" y="0"/>
                  </a:lnTo>
                  <a:lnTo>
                    <a:pt x="442" y="36"/>
                  </a:lnTo>
                  <a:lnTo>
                    <a:pt x="1026" y="283"/>
                  </a:lnTo>
                  <a:lnTo>
                    <a:pt x="844" y="548"/>
                  </a:lnTo>
                  <a:lnTo>
                    <a:pt x="7" y="298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27"/>
            <p:cNvSpPr>
              <a:spLocks/>
            </p:cNvSpPr>
            <p:nvPr/>
          </p:nvSpPr>
          <p:spPr bwMode="auto">
            <a:xfrm>
              <a:off x="2705" y="1577"/>
              <a:ext cx="307" cy="158"/>
            </a:xfrm>
            <a:custGeom>
              <a:avLst/>
              <a:gdLst>
                <a:gd name="T0" fmla="*/ 2 w 919"/>
                <a:gd name="T1" fmla="*/ 18 h 475"/>
                <a:gd name="T2" fmla="*/ 0 w 919"/>
                <a:gd name="T3" fmla="*/ 24 h 475"/>
                <a:gd name="T4" fmla="*/ 87 w 919"/>
                <a:gd name="T5" fmla="*/ 53 h 475"/>
                <a:gd name="T6" fmla="*/ 103 w 919"/>
                <a:gd name="T7" fmla="*/ 27 h 475"/>
                <a:gd name="T8" fmla="*/ 27 w 919"/>
                <a:gd name="T9" fmla="*/ 0 h 475"/>
                <a:gd name="T10" fmla="*/ 2 w 919"/>
                <a:gd name="T11" fmla="*/ 18 h 475"/>
                <a:gd name="T12" fmla="*/ 2 w 919"/>
                <a:gd name="T13" fmla="*/ 18 h 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475"/>
                <a:gd name="T23" fmla="*/ 919 w 919"/>
                <a:gd name="T24" fmla="*/ 475 h 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475">
                  <a:moveTo>
                    <a:pt x="15" y="166"/>
                  </a:moveTo>
                  <a:lnTo>
                    <a:pt x="0" y="220"/>
                  </a:lnTo>
                  <a:lnTo>
                    <a:pt x="780" y="475"/>
                  </a:lnTo>
                  <a:lnTo>
                    <a:pt x="919" y="243"/>
                  </a:lnTo>
                  <a:lnTo>
                    <a:pt x="241" y="0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28"/>
            <p:cNvSpPr>
              <a:spLocks/>
            </p:cNvSpPr>
            <p:nvPr/>
          </p:nvSpPr>
          <p:spPr bwMode="auto">
            <a:xfrm>
              <a:off x="2732" y="1610"/>
              <a:ext cx="28" cy="16"/>
            </a:xfrm>
            <a:custGeom>
              <a:avLst/>
              <a:gdLst>
                <a:gd name="T0" fmla="*/ 4 w 85"/>
                <a:gd name="T1" fmla="*/ 0 h 48"/>
                <a:gd name="T2" fmla="*/ 0 w 85"/>
                <a:gd name="T3" fmla="*/ 3 h 48"/>
                <a:gd name="T4" fmla="*/ 8 w 85"/>
                <a:gd name="T5" fmla="*/ 5 h 48"/>
                <a:gd name="T6" fmla="*/ 9 w 85"/>
                <a:gd name="T7" fmla="*/ 1 h 48"/>
                <a:gd name="T8" fmla="*/ 4 w 85"/>
                <a:gd name="T9" fmla="*/ 0 h 48"/>
                <a:gd name="T10" fmla="*/ 4 w 85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48"/>
                <a:gd name="T20" fmla="*/ 85 w 8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5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29"/>
            <p:cNvSpPr>
              <a:spLocks/>
            </p:cNvSpPr>
            <p:nvPr/>
          </p:nvSpPr>
          <p:spPr bwMode="auto">
            <a:xfrm>
              <a:off x="2772" y="1619"/>
              <a:ext cx="32" cy="21"/>
            </a:xfrm>
            <a:custGeom>
              <a:avLst/>
              <a:gdLst>
                <a:gd name="T0" fmla="*/ 2 w 98"/>
                <a:gd name="T1" fmla="*/ 0 h 62"/>
                <a:gd name="T2" fmla="*/ 0 w 98"/>
                <a:gd name="T3" fmla="*/ 4 h 62"/>
                <a:gd name="T4" fmla="*/ 8 w 98"/>
                <a:gd name="T5" fmla="*/ 7 h 62"/>
                <a:gd name="T6" fmla="*/ 10 w 98"/>
                <a:gd name="T7" fmla="*/ 3 h 62"/>
                <a:gd name="T8" fmla="*/ 2 w 98"/>
                <a:gd name="T9" fmla="*/ 0 h 62"/>
                <a:gd name="T10" fmla="*/ 2 w 98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62"/>
                <a:gd name="T20" fmla="*/ 98 w 98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62">
                  <a:moveTo>
                    <a:pt x="21" y="0"/>
                  </a:moveTo>
                  <a:lnTo>
                    <a:pt x="0" y="35"/>
                  </a:lnTo>
                  <a:lnTo>
                    <a:pt x="75" y="62"/>
                  </a:lnTo>
                  <a:lnTo>
                    <a:pt x="98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30"/>
            <p:cNvSpPr>
              <a:spLocks/>
            </p:cNvSpPr>
            <p:nvPr/>
          </p:nvSpPr>
          <p:spPr bwMode="auto">
            <a:xfrm>
              <a:off x="2821" y="1636"/>
              <a:ext cx="40" cy="25"/>
            </a:xfrm>
            <a:custGeom>
              <a:avLst/>
              <a:gdLst>
                <a:gd name="T0" fmla="*/ 3 w 121"/>
                <a:gd name="T1" fmla="*/ 0 h 75"/>
                <a:gd name="T2" fmla="*/ 0 w 121"/>
                <a:gd name="T3" fmla="*/ 4 h 75"/>
                <a:gd name="T4" fmla="*/ 11 w 121"/>
                <a:gd name="T5" fmla="*/ 8 h 75"/>
                <a:gd name="T6" fmla="*/ 13 w 121"/>
                <a:gd name="T7" fmla="*/ 5 h 75"/>
                <a:gd name="T8" fmla="*/ 3 w 121"/>
                <a:gd name="T9" fmla="*/ 0 h 75"/>
                <a:gd name="T10" fmla="*/ 3 w 121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31" y="0"/>
                  </a:moveTo>
                  <a:lnTo>
                    <a:pt x="0" y="38"/>
                  </a:lnTo>
                  <a:lnTo>
                    <a:pt x="101" y="75"/>
                  </a:lnTo>
                  <a:lnTo>
                    <a:pt x="121" y="4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31"/>
            <p:cNvSpPr>
              <a:spLocks/>
            </p:cNvSpPr>
            <p:nvPr/>
          </p:nvSpPr>
          <p:spPr bwMode="auto">
            <a:xfrm>
              <a:off x="2882" y="1662"/>
              <a:ext cx="37" cy="21"/>
            </a:xfrm>
            <a:custGeom>
              <a:avLst/>
              <a:gdLst>
                <a:gd name="T0" fmla="*/ 2 w 109"/>
                <a:gd name="T1" fmla="*/ 0 h 65"/>
                <a:gd name="T2" fmla="*/ 0 w 109"/>
                <a:gd name="T3" fmla="*/ 3 h 65"/>
                <a:gd name="T4" fmla="*/ 10 w 109"/>
                <a:gd name="T5" fmla="*/ 7 h 65"/>
                <a:gd name="T6" fmla="*/ 13 w 109"/>
                <a:gd name="T7" fmla="*/ 4 h 65"/>
                <a:gd name="T8" fmla="*/ 2 w 109"/>
                <a:gd name="T9" fmla="*/ 0 h 65"/>
                <a:gd name="T10" fmla="*/ 2 w 10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65"/>
                <a:gd name="T20" fmla="*/ 109 w 109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89" y="65"/>
                  </a:lnTo>
                  <a:lnTo>
                    <a:pt x="109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32"/>
            <p:cNvSpPr>
              <a:spLocks/>
            </p:cNvSpPr>
            <p:nvPr/>
          </p:nvSpPr>
          <p:spPr bwMode="auto">
            <a:xfrm>
              <a:off x="2933" y="1680"/>
              <a:ext cx="34" cy="20"/>
            </a:xfrm>
            <a:custGeom>
              <a:avLst/>
              <a:gdLst>
                <a:gd name="T0" fmla="*/ 3 w 101"/>
                <a:gd name="T1" fmla="*/ 0 h 61"/>
                <a:gd name="T2" fmla="*/ 0 w 101"/>
                <a:gd name="T3" fmla="*/ 3 h 61"/>
                <a:gd name="T4" fmla="*/ 8 w 101"/>
                <a:gd name="T5" fmla="*/ 7 h 61"/>
                <a:gd name="T6" fmla="*/ 11 w 101"/>
                <a:gd name="T7" fmla="*/ 4 h 61"/>
                <a:gd name="T8" fmla="*/ 3 w 101"/>
                <a:gd name="T9" fmla="*/ 0 h 61"/>
                <a:gd name="T10" fmla="*/ 3 w 10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1"/>
                <a:gd name="T20" fmla="*/ 101 w 10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1">
                  <a:moveTo>
                    <a:pt x="27" y="0"/>
                  </a:moveTo>
                  <a:lnTo>
                    <a:pt x="0" y="32"/>
                  </a:lnTo>
                  <a:lnTo>
                    <a:pt x="68" y="61"/>
                  </a:lnTo>
                  <a:lnTo>
                    <a:pt x="101" y="3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33"/>
            <p:cNvSpPr>
              <a:spLocks/>
            </p:cNvSpPr>
            <p:nvPr/>
          </p:nvSpPr>
          <p:spPr bwMode="auto">
            <a:xfrm>
              <a:off x="2757" y="1592"/>
              <a:ext cx="31" cy="17"/>
            </a:xfrm>
            <a:custGeom>
              <a:avLst/>
              <a:gdLst>
                <a:gd name="T0" fmla="*/ 4 w 95"/>
                <a:gd name="T1" fmla="*/ 0 h 51"/>
                <a:gd name="T2" fmla="*/ 0 w 95"/>
                <a:gd name="T3" fmla="*/ 3 h 51"/>
                <a:gd name="T4" fmla="*/ 8 w 95"/>
                <a:gd name="T5" fmla="*/ 6 h 51"/>
                <a:gd name="T6" fmla="*/ 10 w 95"/>
                <a:gd name="T7" fmla="*/ 3 h 51"/>
                <a:gd name="T8" fmla="*/ 4 w 95"/>
                <a:gd name="T9" fmla="*/ 0 h 51"/>
                <a:gd name="T10" fmla="*/ 4 w 9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1"/>
                <a:gd name="T20" fmla="*/ 95 w 9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1">
                  <a:moveTo>
                    <a:pt x="34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5" y="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34"/>
            <p:cNvSpPr>
              <a:spLocks/>
            </p:cNvSpPr>
            <p:nvPr/>
          </p:nvSpPr>
          <p:spPr bwMode="auto">
            <a:xfrm>
              <a:off x="2805" y="1604"/>
              <a:ext cx="37" cy="20"/>
            </a:xfrm>
            <a:custGeom>
              <a:avLst/>
              <a:gdLst>
                <a:gd name="T0" fmla="*/ 3 w 111"/>
                <a:gd name="T1" fmla="*/ 0 h 60"/>
                <a:gd name="T2" fmla="*/ 0 w 111"/>
                <a:gd name="T3" fmla="*/ 3 h 60"/>
                <a:gd name="T4" fmla="*/ 10 w 111"/>
                <a:gd name="T5" fmla="*/ 7 h 60"/>
                <a:gd name="T6" fmla="*/ 12 w 111"/>
                <a:gd name="T7" fmla="*/ 3 h 60"/>
                <a:gd name="T8" fmla="*/ 3 w 111"/>
                <a:gd name="T9" fmla="*/ 0 h 60"/>
                <a:gd name="T10" fmla="*/ 3 w 111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0"/>
                <a:gd name="T20" fmla="*/ 111 w 11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0">
                  <a:moveTo>
                    <a:pt x="25" y="0"/>
                  </a:moveTo>
                  <a:lnTo>
                    <a:pt x="0" y="31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35"/>
            <p:cNvSpPr>
              <a:spLocks/>
            </p:cNvSpPr>
            <p:nvPr/>
          </p:nvSpPr>
          <p:spPr bwMode="auto">
            <a:xfrm>
              <a:off x="2854" y="1621"/>
              <a:ext cx="33" cy="17"/>
            </a:xfrm>
            <a:custGeom>
              <a:avLst/>
              <a:gdLst>
                <a:gd name="T0" fmla="*/ 3 w 100"/>
                <a:gd name="T1" fmla="*/ 0 h 52"/>
                <a:gd name="T2" fmla="*/ 0 w 100"/>
                <a:gd name="T3" fmla="*/ 3 h 52"/>
                <a:gd name="T4" fmla="*/ 10 w 100"/>
                <a:gd name="T5" fmla="*/ 6 h 52"/>
                <a:gd name="T6" fmla="*/ 11 w 100"/>
                <a:gd name="T7" fmla="*/ 2 h 52"/>
                <a:gd name="T8" fmla="*/ 3 w 100"/>
                <a:gd name="T9" fmla="*/ 0 h 52"/>
                <a:gd name="T10" fmla="*/ 3 w 100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52"/>
                <a:gd name="T20" fmla="*/ 100 w 100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52">
                  <a:moveTo>
                    <a:pt x="28" y="0"/>
                  </a:moveTo>
                  <a:lnTo>
                    <a:pt x="0" y="27"/>
                  </a:lnTo>
                  <a:lnTo>
                    <a:pt x="90" y="52"/>
                  </a:lnTo>
                  <a:lnTo>
                    <a:pt x="100" y="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36"/>
            <p:cNvSpPr>
              <a:spLocks/>
            </p:cNvSpPr>
            <p:nvPr/>
          </p:nvSpPr>
          <p:spPr bwMode="auto">
            <a:xfrm>
              <a:off x="2899" y="1637"/>
              <a:ext cx="32" cy="19"/>
            </a:xfrm>
            <a:custGeom>
              <a:avLst/>
              <a:gdLst>
                <a:gd name="T0" fmla="*/ 1 w 95"/>
                <a:gd name="T1" fmla="*/ 0 h 59"/>
                <a:gd name="T2" fmla="*/ 0 w 95"/>
                <a:gd name="T3" fmla="*/ 4 h 59"/>
                <a:gd name="T4" fmla="*/ 9 w 95"/>
                <a:gd name="T5" fmla="*/ 6 h 59"/>
                <a:gd name="T6" fmla="*/ 11 w 95"/>
                <a:gd name="T7" fmla="*/ 3 h 59"/>
                <a:gd name="T8" fmla="*/ 1 w 95"/>
                <a:gd name="T9" fmla="*/ 0 h 59"/>
                <a:gd name="T10" fmla="*/ 1 w 95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9"/>
                <a:gd name="T20" fmla="*/ 95 w 95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9">
                  <a:moveTo>
                    <a:pt x="13" y="0"/>
                  </a:moveTo>
                  <a:lnTo>
                    <a:pt x="0" y="34"/>
                  </a:lnTo>
                  <a:lnTo>
                    <a:pt x="82" y="59"/>
                  </a:lnTo>
                  <a:lnTo>
                    <a:pt x="95" y="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37"/>
            <p:cNvSpPr>
              <a:spLocks/>
            </p:cNvSpPr>
            <p:nvPr/>
          </p:nvSpPr>
          <p:spPr bwMode="auto">
            <a:xfrm>
              <a:off x="2948" y="1650"/>
              <a:ext cx="25" cy="21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5 h 64"/>
                <a:gd name="T4" fmla="*/ 8 w 75"/>
                <a:gd name="T5" fmla="*/ 7 h 64"/>
                <a:gd name="T6" fmla="*/ 8 w 75"/>
                <a:gd name="T7" fmla="*/ 3 h 64"/>
                <a:gd name="T8" fmla="*/ 0 w 75"/>
                <a:gd name="T9" fmla="*/ 0 h 64"/>
                <a:gd name="T10" fmla="*/ 0 w 75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4"/>
                <a:gd name="T20" fmla="*/ 75 w 75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38"/>
            <p:cNvSpPr>
              <a:spLocks/>
            </p:cNvSpPr>
            <p:nvPr/>
          </p:nvSpPr>
          <p:spPr bwMode="auto">
            <a:xfrm>
              <a:off x="2835" y="1773"/>
              <a:ext cx="110" cy="81"/>
            </a:xfrm>
            <a:custGeom>
              <a:avLst/>
              <a:gdLst>
                <a:gd name="T0" fmla="*/ 0 w 328"/>
                <a:gd name="T1" fmla="*/ 21 h 242"/>
                <a:gd name="T2" fmla="*/ 3 w 328"/>
                <a:gd name="T3" fmla="*/ 11 h 242"/>
                <a:gd name="T4" fmla="*/ 13 w 328"/>
                <a:gd name="T5" fmla="*/ 4 h 242"/>
                <a:gd name="T6" fmla="*/ 30 w 328"/>
                <a:gd name="T7" fmla="*/ 0 h 242"/>
                <a:gd name="T8" fmla="*/ 32 w 328"/>
                <a:gd name="T9" fmla="*/ 5 h 242"/>
                <a:gd name="T10" fmla="*/ 21 w 328"/>
                <a:gd name="T11" fmla="*/ 7 h 242"/>
                <a:gd name="T12" fmla="*/ 35 w 328"/>
                <a:gd name="T13" fmla="*/ 9 h 242"/>
                <a:gd name="T14" fmla="*/ 37 w 328"/>
                <a:gd name="T15" fmla="*/ 16 h 242"/>
                <a:gd name="T16" fmla="*/ 24 w 328"/>
                <a:gd name="T17" fmla="*/ 25 h 242"/>
                <a:gd name="T18" fmla="*/ 10 w 328"/>
                <a:gd name="T19" fmla="*/ 27 h 242"/>
                <a:gd name="T20" fmla="*/ 0 w 328"/>
                <a:gd name="T21" fmla="*/ 21 h 242"/>
                <a:gd name="T22" fmla="*/ 0 w 328"/>
                <a:gd name="T23" fmla="*/ 21 h 2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8"/>
                <a:gd name="T37" fmla="*/ 0 h 242"/>
                <a:gd name="T38" fmla="*/ 328 w 328"/>
                <a:gd name="T39" fmla="*/ 242 h 2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8" h="242">
                  <a:moveTo>
                    <a:pt x="0" y="191"/>
                  </a:moveTo>
                  <a:lnTo>
                    <a:pt x="27" y="99"/>
                  </a:lnTo>
                  <a:lnTo>
                    <a:pt x="112" y="33"/>
                  </a:lnTo>
                  <a:lnTo>
                    <a:pt x="265" y="0"/>
                  </a:lnTo>
                  <a:lnTo>
                    <a:pt x="285" y="47"/>
                  </a:lnTo>
                  <a:lnTo>
                    <a:pt x="189" y="62"/>
                  </a:lnTo>
                  <a:lnTo>
                    <a:pt x="310" y="85"/>
                  </a:lnTo>
                  <a:lnTo>
                    <a:pt x="328" y="143"/>
                  </a:lnTo>
                  <a:lnTo>
                    <a:pt x="214" y="221"/>
                  </a:lnTo>
                  <a:lnTo>
                    <a:pt x="85" y="242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39"/>
            <p:cNvSpPr>
              <a:spLocks/>
            </p:cNvSpPr>
            <p:nvPr/>
          </p:nvSpPr>
          <p:spPr bwMode="auto">
            <a:xfrm>
              <a:off x="2800" y="1761"/>
              <a:ext cx="150" cy="112"/>
            </a:xfrm>
            <a:custGeom>
              <a:avLst/>
              <a:gdLst>
                <a:gd name="T0" fmla="*/ 50 w 449"/>
                <a:gd name="T1" fmla="*/ 18 h 337"/>
                <a:gd name="T2" fmla="*/ 41 w 449"/>
                <a:gd name="T3" fmla="*/ 0 h 337"/>
                <a:gd name="T4" fmla="*/ 25 w 449"/>
                <a:gd name="T5" fmla="*/ 2 h 337"/>
                <a:gd name="T6" fmla="*/ 14 w 449"/>
                <a:gd name="T7" fmla="*/ 5 h 337"/>
                <a:gd name="T8" fmla="*/ 7 w 449"/>
                <a:gd name="T9" fmla="*/ 9 h 337"/>
                <a:gd name="T10" fmla="*/ 3 w 449"/>
                <a:gd name="T11" fmla="*/ 13 h 337"/>
                <a:gd name="T12" fmla="*/ 0 w 449"/>
                <a:gd name="T13" fmla="*/ 19 h 337"/>
                <a:gd name="T14" fmla="*/ 0 w 449"/>
                <a:gd name="T15" fmla="*/ 25 h 337"/>
                <a:gd name="T16" fmla="*/ 4 w 449"/>
                <a:gd name="T17" fmla="*/ 33 h 337"/>
                <a:gd name="T18" fmla="*/ 8 w 449"/>
                <a:gd name="T19" fmla="*/ 36 h 337"/>
                <a:gd name="T20" fmla="*/ 17 w 449"/>
                <a:gd name="T21" fmla="*/ 37 h 337"/>
                <a:gd name="T22" fmla="*/ 29 w 449"/>
                <a:gd name="T23" fmla="*/ 36 h 337"/>
                <a:gd name="T24" fmla="*/ 38 w 449"/>
                <a:gd name="T25" fmla="*/ 32 h 337"/>
                <a:gd name="T26" fmla="*/ 47 w 449"/>
                <a:gd name="T27" fmla="*/ 24 h 337"/>
                <a:gd name="T28" fmla="*/ 43 w 449"/>
                <a:gd name="T29" fmla="*/ 22 h 337"/>
                <a:gd name="T30" fmla="*/ 29 w 449"/>
                <a:gd name="T31" fmla="*/ 29 h 337"/>
                <a:gd name="T32" fmla="*/ 17 w 449"/>
                <a:gd name="T33" fmla="*/ 31 h 337"/>
                <a:gd name="T34" fmla="*/ 10 w 449"/>
                <a:gd name="T35" fmla="*/ 30 h 337"/>
                <a:gd name="T36" fmla="*/ 6 w 449"/>
                <a:gd name="T37" fmla="*/ 26 h 337"/>
                <a:gd name="T38" fmla="*/ 5 w 449"/>
                <a:gd name="T39" fmla="*/ 20 h 337"/>
                <a:gd name="T40" fmla="*/ 7 w 449"/>
                <a:gd name="T41" fmla="*/ 14 h 337"/>
                <a:gd name="T42" fmla="*/ 15 w 449"/>
                <a:gd name="T43" fmla="*/ 9 h 337"/>
                <a:gd name="T44" fmla="*/ 27 w 449"/>
                <a:gd name="T45" fmla="*/ 4 h 337"/>
                <a:gd name="T46" fmla="*/ 40 w 449"/>
                <a:gd name="T47" fmla="*/ 3 h 337"/>
                <a:gd name="T48" fmla="*/ 46 w 449"/>
                <a:gd name="T49" fmla="*/ 17 h 337"/>
                <a:gd name="T50" fmla="*/ 50 w 449"/>
                <a:gd name="T51" fmla="*/ 18 h 337"/>
                <a:gd name="T52" fmla="*/ 50 w 449"/>
                <a:gd name="T53" fmla="*/ 18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9"/>
                <a:gd name="T82" fmla="*/ 0 h 337"/>
                <a:gd name="T83" fmla="*/ 449 w 449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9" h="337">
                  <a:moveTo>
                    <a:pt x="449" y="162"/>
                  </a:moveTo>
                  <a:lnTo>
                    <a:pt x="372" y="0"/>
                  </a:lnTo>
                  <a:lnTo>
                    <a:pt x="223" y="20"/>
                  </a:lnTo>
                  <a:lnTo>
                    <a:pt x="126" y="46"/>
                  </a:lnTo>
                  <a:lnTo>
                    <a:pt x="62" y="82"/>
                  </a:lnTo>
                  <a:lnTo>
                    <a:pt x="24" y="120"/>
                  </a:lnTo>
                  <a:lnTo>
                    <a:pt x="0" y="167"/>
                  </a:lnTo>
                  <a:lnTo>
                    <a:pt x="0" y="224"/>
                  </a:lnTo>
                  <a:lnTo>
                    <a:pt x="35" y="295"/>
                  </a:lnTo>
                  <a:lnTo>
                    <a:pt x="75" y="324"/>
                  </a:lnTo>
                  <a:lnTo>
                    <a:pt x="151" y="337"/>
                  </a:lnTo>
                  <a:lnTo>
                    <a:pt x="260" y="322"/>
                  </a:lnTo>
                  <a:lnTo>
                    <a:pt x="339" y="285"/>
                  </a:lnTo>
                  <a:lnTo>
                    <a:pt x="423" y="220"/>
                  </a:lnTo>
                  <a:lnTo>
                    <a:pt x="390" y="200"/>
                  </a:lnTo>
                  <a:lnTo>
                    <a:pt x="261" y="264"/>
                  </a:lnTo>
                  <a:lnTo>
                    <a:pt x="151" y="282"/>
                  </a:lnTo>
                  <a:lnTo>
                    <a:pt x="93" y="275"/>
                  </a:lnTo>
                  <a:lnTo>
                    <a:pt x="53" y="235"/>
                  </a:lnTo>
                  <a:lnTo>
                    <a:pt x="45" y="185"/>
                  </a:lnTo>
                  <a:lnTo>
                    <a:pt x="65" y="123"/>
                  </a:lnTo>
                  <a:lnTo>
                    <a:pt x="133" y="77"/>
                  </a:lnTo>
                  <a:lnTo>
                    <a:pt x="239" y="37"/>
                  </a:lnTo>
                  <a:lnTo>
                    <a:pt x="357" y="27"/>
                  </a:lnTo>
                  <a:lnTo>
                    <a:pt x="416" y="153"/>
                  </a:lnTo>
                  <a:lnTo>
                    <a:pt x="449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40"/>
            <p:cNvSpPr>
              <a:spLocks/>
            </p:cNvSpPr>
            <p:nvPr/>
          </p:nvSpPr>
          <p:spPr bwMode="auto">
            <a:xfrm>
              <a:off x="2888" y="1782"/>
              <a:ext cx="44" cy="16"/>
            </a:xfrm>
            <a:custGeom>
              <a:avLst/>
              <a:gdLst>
                <a:gd name="T0" fmla="*/ 14 w 132"/>
                <a:gd name="T1" fmla="*/ 0 h 47"/>
                <a:gd name="T2" fmla="*/ 0 w 132"/>
                <a:gd name="T3" fmla="*/ 2 h 47"/>
                <a:gd name="T4" fmla="*/ 1 w 132"/>
                <a:gd name="T5" fmla="*/ 5 h 47"/>
                <a:gd name="T6" fmla="*/ 15 w 132"/>
                <a:gd name="T7" fmla="*/ 3 h 47"/>
                <a:gd name="T8" fmla="*/ 14 w 132"/>
                <a:gd name="T9" fmla="*/ 0 h 47"/>
                <a:gd name="T10" fmla="*/ 14 w 132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47"/>
                <a:gd name="T20" fmla="*/ 132 w 132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47">
                  <a:moveTo>
                    <a:pt x="124" y="0"/>
                  </a:moveTo>
                  <a:lnTo>
                    <a:pt x="0" y="18"/>
                  </a:lnTo>
                  <a:lnTo>
                    <a:pt x="8" y="47"/>
                  </a:lnTo>
                  <a:lnTo>
                    <a:pt x="132" y="2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41"/>
            <p:cNvSpPr>
              <a:spLocks/>
            </p:cNvSpPr>
            <p:nvPr/>
          </p:nvSpPr>
          <p:spPr bwMode="auto">
            <a:xfrm>
              <a:off x="2874" y="1770"/>
              <a:ext cx="74" cy="54"/>
            </a:xfrm>
            <a:custGeom>
              <a:avLst/>
              <a:gdLst>
                <a:gd name="T0" fmla="*/ 0 w 221"/>
                <a:gd name="T1" fmla="*/ 1 h 162"/>
                <a:gd name="T2" fmla="*/ 8 w 221"/>
                <a:gd name="T3" fmla="*/ 18 h 162"/>
                <a:gd name="T4" fmla="*/ 16 w 221"/>
                <a:gd name="T5" fmla="*/ 16 h 162"/>
                <a:gd name="T6" fmla="*/ 24 w 221"/>
                <a:gd name="T7" fmla="*/ 17 h 162"/>
                <a:gd name="T8" fmla="*/ 25 w 221"/>
                <a:gd name="T9" fmla="*/ 14 h 162"/>
                <a:gd name="T10" fmla="*/ 20 w 221"/>
                <a:gd name="T11" fmla="*/ 13 h 162"/>
                <a:gd name="T12" fmla="*/ 9 w 221"/>
                <a:gd name="T13" fmla="*/ 14 h 162"/>
                <a:gd name="T14" fmla="*/ 2 w 221"/>
                <a:gd name="T15" fmla="*/ 0 h 162"/>
                <a:gd name="T16" fmla="*/ 0 w 221"/>
                <a:gd name="T17" fmla="*/ 1 h 162"/>
                <a:gd name="T18" fmla="*/ 0 w 221"/>
                <a:gd name="T19" fmla="*/ 1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162"/>
                <a:gd name="T32" fmla="*/ 221 w 221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162">
                  <a:moveTo>
                    <a:pt x="0" y="8"/>
                  </a:moveTo>
                  <a:lnTo>
                    <a:pt x="68" y="162"/>
                  </a:lnTo>
                  <a:lnTo>
                    <a:pt x="139" y="144"/>
                  </a:lnTo>
                  <a:lnTo>
                    <a:pt x="211" y="150"/>
                  </a:lnTo>
                  <a:lnTo>
                    <a:pt x="221" y="126"/>
                  </a:lnTo>
                  <a:lnTo>
                    <a:pt x="178" y="113"/>
                  </a:lnTo>
                  <a:lnTo>
                    <a:pt x="85" y="124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42"/>
            <p:cNvSpPr>
              <a:spLocks/>
            </p:cNvSpPr>
            <p:nvPr/>
          </p:nvSpPr>
          <p:spPr bwMode="auto">
            <a:xfrm>
              <a:off x="2823" y="1830"/>
              <a:ext cx="48" cy="15"/>
            </a:xfrm>
            <a:custGeom>
              <a:avLst/>
              <a:gdLst>
                <a:gd name="T0" fmla="*/ 0 w 144"/>
                <a:gd name="T1" fmla="*/ 0 h 46"/>
                <a:gd name="T2" fmla="*/ 4 w 144"/>
                <a:gd name="T3" fmla="*/ 4 h 46"/>
                <a:gd name="T4" fmla="*/ 8 w 144"/>
                <a:gd name="T5" fmla="*/ 5 h 46"/>
                <a:gd name="T6" fmla="*/ 16 w 144"/>
                <a:gd name="T7" fmla="*/ 2 h 46"/>
                <a:gd name="T8" fmla="*/ 13 w 144"/>
                <a:gd name="T9" fmla="*/ 0 h 46"/>
                <a:gd name="T10" fmla="*/ 6 w 144"/>
                <a:gd name="T11" fmla="*/ 1 h 46"/>
                <a:gd name="T12" fmla="*/ 0 w 144"/>
                <a:gd name="T13" fmla="*/ 0 h 46"/>
                <a:gd name="T14" fmla="*/ 0 w 144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46"/>
                <a:gd name="T26" fmla="*/ 144 w 14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46">
                  <a:moveTo>
                    <a:pt x="0" y="2"/>
                  </a:moveTo>
                  <a:lnTo>
                    <a:pt x="33" y="39"/>
                  </a:lnTo>
                  <a:lnTo>
                    <a:pt x="75" y="46"/>
                  </a:lnTo>
                  <a:lnTo>
                    <a:pt x="144" y="22"/>
                  </a:lnTo>
                  <a:lnTo>
                    <a:pt x="117" y="0"/>
                  </a:lnTo>
                  <a:lnTo>
                    <a:pt x="51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43"/>
            <p:cNvSpPr>
              <a:spLocks/>
            </p:cNvSpPr>
            <p:nvPr/>
          </p:nvSpPr>
          <p:spPr bwMode="auto">
            <a:xfrm>
              <a:off x="2691" y="1556"/>
              <a:ext cx="348" cy="196"/>
            </a:xfrm>
            <a:custGeom>
              <a:avLst/>
              <a:gdLst>
                <a:gd name="T0" fmla="*/ 31 w 1042"/>
                <a:gd name="T1" fmla="*/ 0 h 588"/>
                <a:gd name="T2" fmla="*/ 25 w 1042"/>
                <a:gd name="T3" fmla="*/ 0 h 588"/>
                <a:gd name="T4" fmla="*/ 0 w 1042"/>
                <a:gd name="T5" fmla="*/ 27 h 588"/>
                <a:gd name="T6" fmla="*/ 0 w 1042"/>
                <a:gd name="T7" fmla="*/ 35 h 588"/>
                <a:gd name="T8" fmla="*/ 94 w 1042"/>
                <a:gd name="T9" fmla="*/ 65 h 588"/>
                <a:gd name="T10" fmla="*/ 99 w 1042"/>
                <a:gd name="T11" fmla="*/ 63 h 588"/>
                <a:gd name="T12" fmla="*/ 116 w 1042"/>
                <a:gd name="T13" fmla="*/ 41 h 588"/>
                <a:gd name="T14" fmla="*/ 116 w 1042"/>
                <a:gd name="T15" fmla="*/ 30 h 588"/>
                <a:gd name="T16" fmla="*/ 46 w 1042"/>
                <a:gd name="T17" fmla="*/ 4 h 588"/>
                <a:gd name="T18" fmla="*/ 32 w 1042"/>
                <a:gd name="T19" fmla="*/ 3 h 588"/>
                <a:gd name="T20" fmla="*/ 112 w 1042"/>
                <a:gd name="T21" fmla="*/ 33 h 588"/>
                <a:gd name="T22" fmla="*/ 96 w 1042"/>
                <a:gd name="T23" fmla="*/ 56 h 588"/>
                <a:gd name="T24" fmla="*/ 9 w 1042"/>
                <a:gd name="T25" fmla="*/ 26 h 588"/>
                <a:gd name="T26" fmla="*/ 6 w 1042"/>
                <a:gd name="T27" fmla="*/ 29 h 588"/>
                <a:gd name="T28" fmla="*/ 61 w 1042"/>
                <a:gd name="T29" fmla="*/ 48 h 588"/>
                <a:gd name="T30" fmla="*/ 3 w 1042"/>
                <a:gd name="T31" fmla="*/ 32 h 588"/>
                <a:gd name="T32" fmla="*/ 3 w 1042"/>
                <a:gd name="T33" fmla="*/ 27 h 588"/>
                <a:gd name="T34" fmla="*/ 31 w 1042"/>
                <a:gd name="T35" fmla="*/ 0 h 588"/>
                <a:gd name="T36" fmla="*/ 31 w 1042"/>
                <a:gd name="T37" fmla="*/ 0 h 5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2"/>
                <a:gd name="T58" fmla="*/ 0 h 588"/>
                <a:gd name="T59" fmla="*/ 1042 w 1042"/>
                <a:gd name="T60" fmla="*/ 588 h 5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2" h="588">
                  <a:moveTo>
                    <a:pt x="276" y="0"/>
                  </a:moveTo>
                  <a:lnTo>
                    <a:pt x="225" y="2"/>
                  </a:lnTo>
                  <a:lnTo>
                    <a:pt x="0" y="241"/>
                  </a:lnTo>
                  <a:lnTo>
                    <a:pt x="2" y="311"/>
                  </a:lnTo>
                  <a:lnTo>
                    <a:pt x="844" y="588"/>
                  </a:lnTo>
                  <a:lnTo>
                    <a:pt x="885" y="565"/>
                  </a:lnTo>
                  <a:lnTo>
                    <a:pt x="1036" y="367"/>
                  </a:lnTo>
                  <a:lnTo>
                    <a:pt x="1042" y="271"/>
                  </a:lnTo>
                  <a:lnTo>
                    <a:pt x="414" y="35"/>
                  </a:lnTo>
                  <a:lnTo>
                    <a:pt x="283" y="31"/>
                  </a:lnTo>
                  <a:lnTo>
                    <a:pt x="1002" y="296"/>
                  </a:lnTo>
                  <a:lnTo>
                    <a:pt x="857" y="506"/>
                  </a:lnTo>
                  <a:lnTo>
                    <a:pt x="83" y="233"/>
                  </a:lnTo>
                  <a:lnTo>
                    <a:pt x="56" y="258"/>
                  </a:lnTo>
                  <a:lnTo>
                    <a:pt x="545" y="436"/>
                  </a:lnTo>
                  <a:lnTo>
                    <a:pt x="28" y="292"/>
                  </a:lnTo>
                  <a:lnTo>
                    <a:pt x="30" y="24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44"/>
            <p:cNvSpPr>
              <a:spLocks/>
            </p:cNvSpPr>
            <p:nvPr/>
          </p:nvSpPr>
          <p:spPr bwMode="auto">
            <a:xfrm>
              <a:off x="2732" y="1617"/>
              <a:ext cx="28" cy="16"/>
            </a:xfrm>
            <a:custGeom>
              <a:avLst/>
              <a:gdLst>
                <a:gd name="T0" fmla="*/ 3 w 86"/>
                <a:gd name="T1" fmla="*/ 0 h 48"/>
                <a:gd name="T2" fmla="*/ 0 w 86"/>
                <a:gd name="T3" fmla="*/ 3 h 48"/>
                <a:gd name="T4" fmla="*/ 8 w 86"/>
                <a:gd name="T5" fmla="*/ 5 h 48"/>
                <a:gd name="T6" fmla="*/ 9 w 86"/>
                <a:gd name="T7" fmla="*/ 1 h 48"/>
                <a:gd name="T8" fmla="*/ 3 w 86"/>
                <a:gd name="T9" fmla="*/ 0 h 48"/>
                <a:gd name="T10" fmla="*/ 3 w 86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8"/>
                <a:gd name="T20" fmla="*/ 86 w 8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6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45"/>
            <p:cNvSpPr>
              <a:spLocks/>
            </p:cNvSpPr>
            <p:nvPr/>
          </p:nvSpPr>
          <p:spPr bwMode="auto">
            <a:xfrm>
              <a:off x="2772" y="1627"/>
              <a:ext cx="33" cy="20"/>
            </a:xfrm>
            <a:custGeom>
              <a:avLst/>
              <a:gdLst>
                <a:gd name="T0" fmla="*/ 2 w 99"/>
                <a:gd name="T1" fmla="*/ 0 h 62"/>
                <a:gd name="T2" fmla="*/ 0 w 99"/>
                <a:gd name="T3" fmla="*/ 4 h 62"/>
                <a:gd name="T4" fmla="*/ 8 w 99"/>
                <a:gd name="T5" fmla="*/ 6 h 62"/>
                <a:gd name="T6" fmla="*/ 11 w 99"/>
                <a:gd name="T7" fmla="*/ 3 h 62"/>
                <a:gd name="T8" fmla="*/ 2 w 99"/>
                <a:gd name="T9" fmla="*/ 0 h 62"/>
                <a:gd name="T10" fmla="*/ 2 w 99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62"/>
                <a:gd name="T20" fmla="*/ 99 w 99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62">
                  <a:moveTo>
                    <a:pt x="21" y="0"/>
                  </a:moveTo>
                  <a:lnTo>
                    <a:pt x="0" y="36"/>
                  </a:lnTo>
                  <a:lnTo>
                    <a:pt x="75" y="62"/>
                  </a:lnTo>
                  <a:lnTo>
                    <a:pt x="99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46"/>
            <p:cNvSpPr>
              <a:spLocks/>
            </p:cNvSpPr>
            <p:nvPr/>
          </p:nvSpPr>
          <p:spPr bwMode="auto">
            <a:xfrm>
              <a:off x="2821" y="1643"/>
              <a:ext cx="40" cy="25"/>
            </a:xfrm>
            <a:custGeom>
              <a:avLst/>
              <a:gdLst>
                <a:gd name="T0" fmla="*/ 3 w 121"/>
                <a:gd name="T1" fmla="*/ 0 h 76"/>
                <a:gd name="T2" fmla="*/ 0 w 121"/>
                <a:gd name="T3" fmla="*/ 4 h 76"/>
                <a:gd name="T4" fmla="*/ 11 w 121"/>
                <a:gd name="T5" fmla="*/ 8 h 76"/>
                <a:gd name="T6" fmla="*/ 13 w 121"/>
                <a:gd name="T7" fmla="*/ 5 h 76"/>
                <a:gd name="T8" fmla="*/ 3 w 121"/>
                <a:gd name="T9" fmla="*/ 0 h 76"/>
                <a:gd name="T10" fmla="*/ 3 w 12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6"/>
                <a:gd name="T20" fmla="*/ 121 w 12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6">
                  <a:moveTo>
                    <a:pt x="31" y="0"/>
                  </a:moveTo>
                  <a:lnTo>
                    <a:pt x="0" y="38"/>
                  </a:lnTo>
                  <a:lnTo>
                    <a:pt x="101" y="76"/>
                  </a:lnTo>
                  <a:lnTo>
                    <a:pt x="121" y="4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47"/>
            <p:cNvSpPr>
              <a:spLocks/>
            </p:cNvSpPr>
            <p:nvPr/>
          </p:nvSpPr>
          <p:spPr bwMode="auto">
            <a:xfrm>
              <a:off x="2882" y="1669"/>
              <a:ext cx="37" cy="22"/>
            </a:xfrm>
            <a:custGeom>
              <a:avLst/>
              <a:gdLst>
                <a:gd name="T0" fmla="*/ 2 w 109"/>
                <a:gd name="T1" fmla="*/ 0 h 65"/>
                <a:gd name="T2" fmla="*/ 0 w 109"/>
                <a:gd name="T3" fmla="*/ 4 h 65"/>
                <a:gd name="T4" fmla="*/ 11 w 109"/>
                <a:gd name="T5" fmla="*/ 7 h 65"/>
                <a:gd name="T6" fmla="*/ 13 w 109"/>
                <a:gd name="T7" fmla="*/ 4 h 65"/>
                <a:gd name="T8" fmla="*/ 2 w 109"/>
                <a:gd name="T9" fmla="*/ 0 h 65"/>
                <a:gd name="T10" fmla="*/ 2 w 10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65"/>
                <a:gd name="T20" fmla="*/ 109 w 109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90" y="65"/>
                  </a:lnTo>
                  <a:lnTo>
                    <a:pt x="109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48"/>
            <p:cNvSpPr>
              <a:spLocks/>
            </p:cNvSpPr>
            <p:nvPr/>
          </p:nvSpPr>
          <p:spPr bwMode="auto">
            <a:xfrm>
              <a:off x="2933" y="1687"/>
              <a:ext cx="34" cy="21"/>
            </a:xfrm>
            <a:custGeom>
              <a:avLst/>
              <a:gdLst>
                <a:gd name="T0" fmla="*/ 3 w 101"/>
                <a:gd name="T1" fmla="*/ 0 h 62"/>
                <a:gd name="T2" fmla="*/ 0 w 101"/>
                <a:gd name="T3" fmla="*/ 4 h 62"/>
                <a:gd name="T4" fmla="*/ 8 w 101"/>
                <a:gd name="T5" fmla="*/ 7 h 62"/>
                <a:gd name="T6" fmla="*/ 11 w 101"/>
                <a:gd name="T7" fmla="*/ 4 h 62"/>
                <a:gd name="T8" fmla="*/ 3 w 101"/>
                <a:gd name="T9" fmla="*/ 0 h 62"/>
                <a:gd name="T10" fmla="*/ 3 w 10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2"/>
                <a:gd name="T20" fmla="*/ 101 w 101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2">
                  <a:moveTo>
                    <a:pt x="28" y="0"/>
                  </a:moveTo>
                  <a:lnTo>
                    <a:pt x="0" y="33"/>
                  </a:lnTo>
                  <a:lnTo>
                    <a:pt x="68" y="62"/>
                  </a:lnTo>
                  <a:lnTo>
                    <a:pt x="101" y="3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49"/>
            <p:cNvSpPr>
              <a:spLocks/>
            </p:cNvSpPr>
            <p:nvPr/>
          </p:nvSpPr>
          <p:spPr bwMode="auto">
            <a:xfrm>
              <a:off x="2757" y="1599"/>
              <a:ext cx="31" cy="17"/>
            </a:xfrm>
            <a:custGeom>
              <a:avLst/>
              <a:gdLst>
                <a:gd name="T0" fmla="*/ 4 w 94"/>
                <a:gd name="T1" fmla="*/ 0 h 51"/>
                <a:gd name="T2" fmla="*/ 0 w 94"/>
                <a:gd name="T3" fmla="*/ 3 h 51"/>
                <a:gd name="T4" fmla="*/ 8 w 94"/>
                <a:gd name="T5" fmla="*/ 6 h 51"/>
                <a:gd name="T6" fmla="*/ 10 w 94"/>
                <a:gd name="T7" fmla="*/ 3 h 51"/>
                <a:gd name="T8" fmla="*/ 4 w 94"/>
                <a:gd name="T9" fmla="*/ 0 h 51"/>
                <a:gd name="T10" fmla="*/ 4 w 94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51"/>
                <a:gd name="T20" fmla="*/ 94 w 94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51">
                  <a:moveTo>
                    <a:pt x="33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4" y="2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50"/>
            <p:cNvSpPr>
              <a:spLocks/>
            </p:cNvSpPr>
            <p:nvPr/>
          </p:nvSpPr>
          <p:spPr bwMode="auto">
            <a:xfrm>
              <a:off x="2780" y="1583"/>
              <a:ext cx="31" cy="14"/>
            </a:xfrm>
            <a:custGeom>
              <a:avLst/>
              <a:gdLst>
                <a:gd name="T0" fmla="*/ 4 w 91"/>
                <a:gd name="T1" fmla="*/ 0 h 44"/>
                <a:gd name="T2" fmla="*/ 0 w 91"/>
                <a:gd name="T3" fmla="*/ 2 h 44"/>
                <a:gd name="T4" fmla="*/ 8 w 91"/>
                <a:gd name="T5" fmla="*/ 4 h 44"/>
                <a:gd name="T6" fmla="*/ 11 w 91"/>
                <a:gd name="T7" fmla="*/ 2 h 44"/>
                <a:gd name="T8" fmla="*/ 4 w 91"/>
                <a:gd name="T9" fmla="*/ 0 h 44"/>
                <a:gd name="T10" fmla="*/ 4 w 9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44"/>
                <a:gd name="T20" fmla="*/ 91 w 9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44">
                  <a:moveTo>
                    <a:pt x="31" y="0"/>
                  </a:moveTo>
                  <a:lnTo>
                    <a:pt x="0" y="23"/>
                  </a:lnTo>
                  <a:lnTo>
                    <a:pt x="69" y="44"/>
                  </a:lnTo>
                  <a:lnTo>
                    <a:pt x="91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51"/>
            <p:cNvSpPr>
              <a:spLocks/>
            </p:cNvSpPr>
            <p:nvPr/>
          </p:nvSpPr>
          <p:spPr bwMode="auto">
            <a:xfrm>
              <a:off x="2805" y="1611"/>
              <a:ext cx="37" cy="20"/>
            </a:xfrm>
            <a:custGeom>
              <a:avLst/>
              <a:gdLst>
                <a:gd name="T0" fmla="*/ 3 w 111"/>
                <a:gd name="T1" fmla="*/ 0 h 60"/>
                <a:gd name="T2" fmla="*/ 0 w 111"/>
                <a:gd name="T3" fmla="*/ 4 h 60"/>
                <a:gd name="T4" fmla="*/ 10 w 111"/>
                <a:gd name="T5" fmla="*/ 7 h 60"/>
                <a:gd name="T6" fmla="*/ 12 w 111"/>
                <a:gd name="T7" fmla="*/ 3 h 60"/>
                <a:gd name="T8" fmla="*/ 3 w 111"/>
                <a:gd name="T9" fmla="*/ 0 h 60"/>
                <a:gd name="T10" fmla="*/ 3 w 111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0"/>
                <a:gd name="T20" fmla="*/ 111 w 11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0">
                  <a:moveTo>
                    <a:pt x="25" y="0"/>
                  </a:moveTo>
                  <a:lnTo>
                    <a:pt x="0" y="32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52"/>
            <p:cNvSpPr>
              <a:spLocks/>
            </p:cNvSpPr>
            <p:nvPr/>
          </p:nvSpPr>
          <p:spPr bwMode="auto">
            <a:xfrm>
              <a:off x="2854" y="1628"/>
              <a:ext cx="33" cy="17"/>
            </a:xfrm>
            <a:custGeom>
              <a:avLst/>
              <a:gdLst>
                <a:gd name="T0" fmla="*/ 3 w 100"/>
                <a:gd name="T1" fmla="*/ 0 h 51"/>
                <a:gd name="T2" fmla="*/ 0 w 100"/>
                <a:gd name="T3" fmla="*/ 3 h 51"/>
                <a:gd name="T4" fmla="*/ 10 w 100"/>
                <a:gd name="T5" fmla="*/ 6 h 51"/>
                <a:gd name="T6" fmla="*/ 11 w 100"/>
                <a:gd name="T7" fmla="*/ 2 h 51"/>
                <a:gd name="T8" fmla="*/ 3 w 100"/>
                <a:gd name="T9" fmla="*/ 0 h 51"/>
                <a:gd name="T10" fmla="*/ 3 w 10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51"/>
                <a:gd name="T20" fmla="*/ 100 w 10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51">
                  <a:moveTo>
                    <a:pt x="28" y="0"/>
                  </a:moveTo>
                  <a:lnTo>
                    <a:pt x="0" y="26"/>
                  </a:lnTo>
                  <a:lnTo>
                    <a:pt x="90" y="51"/>
                  </a:lnTo>
                  <a:lnTo>
                    <a:pt x="100" y="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53"/>
            <p:cNvSpPr>
              <a:spLocks/>
            </p:cNvSpPr>
            <p:nvPr/>
          </p:nvSpPr>
          <p:spPr bwMode="auto">
            <a:xfrm>
              <a:off x="2828" y="1597"/>
              <a:ext cx="26" cy="17"/>
            </a:xfrm>
            <a:custGeom>
              <a:avLst/>
              <a:gdLst>
                <a:gd name="T0" fmla="*/ 3 w 79"/>
                <a:gd name="T1" fmla="*/ 0 h 50"/>
                <a:gd name="T2" fmla="*/ 0 w 79"/>
                <a:gd name="T3" fmla="*/ 2 h 50"/>
                <a:gd name="T4" fmla="*/ 7 w 79"/>
                <a:gd name="T5" fmla="*/ 6 h 50"/>
                <a:gd name="T6" fmla="*/ 9 w 79"/>
                <a:gd name="T7" fmla="*/ 2 h 50"/>
                <a:gd name="T8" fmla="*/ 3 w 79"/>
                <a:gd name="T9" fmla="*/ 0 h 50"/>
                <a:gd name="T10" fmla="*/ 3 w 7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50"/>
                <a:gd name="T20" fmla="*/ 79 w 79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50">
                  <a:moveTo>
                    <a:pt x="27" y="0"/>
                  </a:moveTo>
                  <a:lnTo>
                    <a:pt x="0" y="21"/>
                  </a:lnTo>
                  <a:lnTo>
                    <a:pt x="67" y="50"/>
                  </a:lnTo>
                  <a:lnTo>
                    <a:pt x="79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54"/>
            <p:cNvSpPr>
              <a:spLocks/>
            </p:cNvSpPr>
            <p:nvPr/>
          </p:nvSpPr>
          <p:spPr bwMode="auto">
            <a:xfrm>
              <a:off x="2871" y="1608"/>
              <a:ext cx="29" cy="19"/>
            </a:xfrm>
            <a:custGeom>
              <a:avLst/>
              <a:gdLst>
                <a:gd name="T0" fmla="*/ 3 w 88"/>
                <a:gd name="T1" fmla="*/ 0 h 55"/>
                <a:gd name="T2" fmla="*/ 0 w 88"/>
                <a:gd name="T3" fmla="*/ 4 h 55"/>
                <a:gd name="T4" fmla="*/ 8 w 88"/>
                <a:gd name="T5" fmla="*/ 7 h 55"/>
                <a:gd name="T6" fmla="*/ 10 w 88"/>
                <a:gd name="T7" fmla="*/ 3 h 55"/>
                <a:gd name="T8" fmla="*/ 3 w 88"/>
                <a:gd name="T9" fmla="*/ 0 h 55"/>
                <a:gd name="T10" fmla="*/ 3 w 88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55"/>
                <a:gd name="T20" fmla="*/ 88 w 8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55">
                  <a:moveTo>
                    <a:pt x="26" y="0"/>
                  </a:moveTo>
                  <a:lnTo>
                    <a:pt x="0" y="31"/>
                  </a:lnTo>
                  <a:lnTo>
                    <a:pt x="70" y="55"/>
                  </a:lnTo>
                  <a:lnTo>
                    <a:pt x="88" y="2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55"/>
            <p:cNvSpPr>
              <a:spLocks/>
            </p:cNvSpPr>
            <p:nvPr/>
          </p:nvSpPr>
          <p:spPr bwMode="auto">
            <a:xfrm>
              <a:off x="2899" y="1645"/>
              <a:ext cx="32" cy="19"/>
            </a:xfrm>
            <a:custGeom>
              <a:avLst/>
              <a:gdLst>
                <a:gd name="T0" fmla="*/ 1 w 95"/>
                <a:gd name="T1" fmla="*/ 0 h 57"/>
                <a:gd name="T2" fmla="*/ 0 w 95"/>
                <a:gd name="T3" fmla="*/ 4 h 57"/>
                <a:gd name="T4" fmla="*/ 9 w 95"/>
                <a:gd name="T5" fmla="*/ 6 h 57"/>
                <a:gd name="T6" fmla="*/ 11 w 95"/>
                <a:gd name="T7" fmla="*/ 3 h 57"/>
                <a:gd name="T8" fmla="*/ 1 w 95"/>
                <a:gd name="T9" fmla="*/ 0 h 57"/>
                <a:gd name="T10" fmla="*/ 1 w 9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7"/>
                <a:gd name="T20" fmla="*/ 95 w 9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7">
                  <a:moveTo>
                    <a:pt x="13" y="0"/>
                  </a:moveTo>
                  <a:lnTo>
                    <a:pt x="0" y="33"/>
                  </a:lnTo>
                  <a:lnTo>
                    <a:pt x="82" y="57"/>
                  </a:lnTo>
                  <a:lnTo>
                    <a:pt x="95" y="2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56"/>
            <p:cNvSpPr>
              <a:spLocks/>
            </p:cNvSpPr>
            <p:nvPr/>
          </p:nvSpPr>
          <p:spPr bwMode="auto">
            <a:xfrm>
              <a:off x="2916" y="1625"/>
              <a:ext cx="24" cy="20"/>
            </a:xfrm>
            <a:custGeom>
              <a:avLst/>
              <a:gdLst>
                <a:gd name="T0" fmla="*/ 1 w 72"/>
                <a:gd name="T1" fmla="*/ 0 h 60"/>
                <a:gd name="T2" fmla="*/ 0 w 72"/>
                <a:gd name="T3" fmla="*/ 3 h 60"/>
                <a:gd name="T4" fmla="*/ 8 w 72"/>
                <a:gd name="T5" fmla="*/ 7 h 60"/>
                <a:gd name="T6" fmla="*/ 8 w 72"/>
                <a:gd name="T7" fmla="*/ 2 h 60"/>
                <a:gd name="T8" fmla="*/ 1 w 72"/>
                <a:gd name="T9" fmla="*/ 0 h 60"/>
                <a:gd name="T10" fmla="*/ 1 w 72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60"/>
                <a:gd name="T20" fmla="*/ 72 w 72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60">
                  <a:moveTo>
                    <a:pt x="5" y="0"/>
                  </a:moveTo>
                  <a:lnTo>
                    <a:pt x="0" y="29"/>
                  </a:lnTo>
                  <a:lnTo>
                    <a:pt x="72" y="60"/>
                  </a:lnTo>
                  <a:lnTo>
                    <a:pt x="72" y="2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57"/>
            <p:cNvSpPr>
              <a:spLocks/>
            </p:cNvSpPr>
            <p:nvPr/>
          </p:nvSpPr>
          <p:spPr bwMode="auto">
            <a:xfrm>
              <a:off x="2948" y="1657"/>
              <a:ext cx="25" cy="22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5 h 64"/>
                <a:gd name="T4" fmla="*/ 8 w 75"/>
                <a:gd name="T5" fmla="*/ 8 h 64"/>
                <a:gd name="T6" fmla="*/ 8 w 75"/>
                <a:gd name="T7" fmla="*/ 3 h 64"/>
                <a:gd name="T8" fmla="*/ 0 w 75"/>
                <a:gd name="T9" fmla="*/ 0 h 64"/>
                <a:gd name="T10" fmla="*/ 0 w 75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4"/>
                <a:gd name="T20" fmla="*/ 75 w 75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58"/>
            <p:cNvSpPr>
              <a:spLocks/>
            </p:cNvSpPr>
            <p:nvPr/>
          </p:nvSpPr>
          <p:spPr bwMode="auto">
            <a:xfrm>
              <a:off x="2960" y="1645"/>
              <a:ext cx="26" cy="18"/>
            </a:xfrm>
            <a:custGeom>
              <a:avLst/>
              <a:gdLst>
                <a:gd name="T0" fmla="*/ 0 w 80"/>
                <a:gd name="T1" fmla="*/ 0 h 55"/>
                <a:gd name="T2" fmla="*/ 0 w 80"/>
                <a:gd name="T3" fmla="*/ 4 h 55"/>
                <a:gd name="T4" fmla="*/ 6 w 80"/>
                <a:gd name="T5" fmla="*/ 6 h 55"/>
                <a:gd name="T6" fmla="*/ 8 w 80"/>
                <a:gd name="T7" fmla="*/ 3 h 55"/>
                <a:gd name="T8" fmla="*/ 0 w 80"/>
                <a:gd name="T9" fmla="*/ 0 h 55"/>
                <a:gd name="T10" fmla="*/ 0 w 80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55"/>
                <a:gd name="T20" fmla="*/ 80 w 80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55">
                  <a:moveTo>
                    <a:pt x="0" y="0"/>
                  </a:moveTo>
                  <a:lnTo>
                    <a:pt x="2" y="33"/>
                  </a:lnTo>
                  <a:lnTo>
                    <a:pt x="60" y="55"/>
                  </a:lnTo>
                  <a:lnTo>
                    <a:pt x="8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59"/>
            <p:cNvSpPr>
              <a:spLocks/>
            </p:cNvSpPr>
            <p:nvPr/>
          </p:nvSpPr>
          <p:spPr bwMode="auto">
            <a:xfrm>
              <a:off x="2933" y="1556"/>
              <a:ext cx="231" cy="247"/>
            </a:xfrm>
            <a:custGeom>
              <a:avLst/>
              <a:gdLst>
                <a:gd name="T0" fmla="*/ 0 w 692"/>
                <a:gd name="T1" fmla="*/ 77 h 743"/>
                <a:gd name="T2" fmla="*/ 38 w 692"/>
                <a:gd name="T3" fmla="*/ 70 h 743"/>
                <a:gd name="T4" fmla="*/ 54 w 692"/>
                <a:gd name="T5" fmla="*/ 63 h 743"/>
                <a:gd name="T6" fmla="*/ 64 w 692"/>
                <a:gd name="T7" fmla="*/ 53 h 743"/>
                <a:gd name="T8" fmla="*/ 71 w 692"/>
                <a:gd name="T9" fmla="*/ 40 h 743"/>
                <a:gd name="T10" fmla="*/ 74 w 692"/>
                <a:gd name="T11" fmla="*/ 28 h 743"/>
                <a:gd name="T12" fmla="*/ 71 w 692"/>
                <a:gd name="T13" fmla="*/ 16 h 743"/>
                <a:gd name="T14" fmla="*/ 65 w 692"/>
                <a:gd name="T15" fmla="*/ 8 h 743"/>
                <a:gd name="T16" fmla="*/ 55 w 692"/>
                <a:gd name="T17" fmla="*/ 5 h 743"/>
                <a:gd name="T18" fmla="*/ 56 w 692"/>
                <a:gd name="T19" fmla="*/ 0 h 743"/>
                <a:gd name="T20" fmla="*/ 66 w 692"/>
                <a:gd name="T21" fmla="*/ 4 h 743"/>
                <a:gd name="T22" fmla="*/ 72 w 692"/>
                <a:gd name="T23" fmla="*/ 10 h 743"/>
                <a:gd name="T24" fmla="*/ 76 w 692"/>
                <a:gd name="T25" fmla="*/ 17 h 743"/>
                <a:gd name="T26" fmla="*/ 77 w 692"/>
                <a:gd name="T27" fmla="*/ 29 h 743"/>
                <a:gd name="T28" fmla="*/ 74 w 692"/>
                <a:gd name="T29" fmla="*/ 43 h 743"/>
                <a:gd name="T30" fmla="*/ 69 w 692"/>
                <a:gd name="T31" fmla="*/ 53 h 743"/>
                <a:gd name="T32" fmla="*/ 63 w 692"/>
                <a:gd name="T33" fmla="*/ 59 h 743"/>
                <a:gd name="T34" fmla="*/ 53 w 692"/>
                <a:gd name="T35" fmla="*/ 68 h 743"/>
                <a:gd name="T36" fmla="*/ 39 w 692"/>
                <a:gd name="T37" fmla="*/ 74 h 743"/>
                <a:gd name="T38" fmla="*/ 2 w 692"/>
                <a:gd name="T39" fmla="*/ 82 h 743"/>
                <a:gd name="T40" fmla="*/ 0 w 692"/>
                <a:gd name="T41" fmla="*/ 77 h 743"/>
                <a:gd name="T42" fmla="*/ 0 w 692"/>
                <a:gd name="T43" fmla="*/ 77 h 7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2"/>
                <a:gd name="T67" fmla="*/ 0 h 743"/>
                <a:gd name="T68" fmla="*/ 692 w 692"/>
                <a:gd name="T69" fmla="*/ 743 h 7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2" h="743">
                  <a:moveTo>
                    <a:pt x="0" y="701"/>
                  </a:moveTo>
                  <a:lnTo>
                    <a:pt x="344" y="632"/>
                  </a:lnTo>
                  <a:lnTo>
                    <a:pt x="483" y="569"/>
                  </a:lnTo>
                  <a:lnTo>
                    <a:pt x="575" y="477"/>
                  </a:lnTo>
                  <a:lnTo>
                    <a:pt x="638" y="363"/>
                  </a:lnTo>
                  <a:lnTo>
                    <a:pt x="664" y="250"/>
                  </a:lnTo>
                  <a:lnTo>
                    <a:pt x="642" y="144"/>
                  </a:lnTo>
                  <a:lnTo>
                    <a:pt x="586" y="72"/>
                  </a:lnTo>
                  <a:lnTo>
                    <a:pt x="496" y="46"/>
                  </a:lnTo>
                  <a:lnTo>
                    <a:pt x="499" y="0"/>
                  </a:lnTo>
                  <a:lnTo>
                    <a:pt x="596" y="36"/>
                  </a:lnTo>
                  <a:lnTo>
                    <a:pt x="647" y="93"/>
                  </a:lnTo>
                  <a:lnTo>
                    <a:pt x="682" y="154"/>
                  </a:lnTo>
                  <a:lnTo>
                    <a:pt x="692" y="261"/>
                  </a:lnTo>
                  <a:lnTo>
                    <a:pt x="667" y="384"/>
                  </a:lnTo>
                  <a:lnTo>
                    <a:pt x="616" y="479"/>
                  </a:lnTo>
                  <a:lnTo>
                    <a:pt x="563" y="536"/>
                  </a:lnTo>
                  <a:lnTo>
                    <a:pt x="477" y="613"/>
                  </a:lnTo>
                  <a:lnTo>
                    <a:pt x="354" y="669"/>
                  </a:lnTo>
                  <a:lnTo>
                    <a:pt x="16" y="743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Freeform 60"/>
            <p:cNvSpPr>
              <a:spLocks/>
            </p:cNvSpPr>
            <p:nvPr/>
          </p:nvSpPr>
          <p:spPr bwMode="auto">
            <a:xfrm>
              <a:off x="2928" y="1584"/>
              <a:ext cx="288" cy="201"/>
            </a:xfrm>
            <a:custGeom>
              <a:avLst/>
              <a:gdLst>
                <a:gd name="T0" fmla="*/ 0 w 692"/>
                <a:gd name="T1" fmla="*/ 51 h 746"/>
                <a:gd name="T2" fmla="*/ 60 w 692"/>
                <a:gd name="T3" fmla="*/ 46 h 746"/>
                <a:gd name="T4" fmla="*/ 84 w 692"/>
                <a:gd name="T5" fmla="*/ 41 h 746"/>
                <a:gd name="T6" fmla="*/ 99 w 692"/>
                <a:gd name="T7" fmla="*/ 35 h 746"/>
                <a:gd name="T8" fmla="*/ 111 w 692"/>
                <a:gd name="T9" fmla="*/ 27 h 746"/>
                <a:gd name="T10" fmla="*/ 115 w 692"/>
                <a:gd name="T11" fmla="*/ 18 h 746"/>
                <a:gd name="T12" fmla="*/ 111 w 692"/>
                <a:gd name="T13" fmla="*/ 11 h 746"/>
                <a:gd name="T14" fmla="*/ 102 w 692"/>
                <a:gd name="T15" fmla="*/ 5 h 746"/>
                <a:gd name="T16" fmla="*/ 89 w 692"/>
                <a:gd name="T17" fmla="*/ 3 h 746"/>
                <a:gd name="T18" fmla="*/ 90 w 692"/>
                <a:gd name="T19" fmla="*/ 0 h 746"/>
                <a:gd name="T20" fmla="*/ 103 w 692"/>
                <a:gd name="T21" fmla="*/ 3 h 746"/>
                <a:gd name="T22" fmla="*/ 112 w 692"/>
                <a:gd name="T23" fmla="*/ 7 h 746"/>
                <a:gd name="T24" fmla="*/ 118 w 692"/>
                <a:gd name="T25" fmla="*/ 11 h 746"/>
                <a:gd name="T26" fmla="*/ 120 w 692"/>
                <a:gd name="T27" fmla="*/ 19 h 746"/>
                <a:gd name="T28" fmla="*/ 116 w 692"/>
                <a:gd name="T29" fmla="*/ 28 h 746"/>
                <a:gd name="T30" fmla="*/ 107 w 692"/>
                <a:gd name="T31" fmla="*/ 35 h 746"/>
                <a:gd name="T32" fmla="*/ 97 w 692"/>
                <a:gd name="T33" fmla="*/ 39 h 746"/>
                <a:gd name="T34" fmla="*/ 83 w 692"/>
                <a:gd name="T35" fmla="*/ 45 h 746"/>
                <a:gd name="T36" fmla="*/ 61 w 692"/>
                <a:gd name="T37" fmla="*/ 49 h 746"/>
                <a:gd name="T38" fmla="*/ 3 w 692"/>
                <a:gd name="T39" fmla="*/ 54 h 746"/>
                <a:gd name="T40" fmla="*/ 0 w 692"/>
                <a:gd name="T41" fmla="*/ 51 h 746"/>
                <a:gd name="T42" fmla="*/ 0 w 692"/>
                <a:gd name="T43" fmla="*/ 51 h 7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2"/>
                <a:gd name="T67" fmla="*/ 0 h 746"/>
                <a:gd name="T68" fmla="*/ 692 w 692"/>
                <a:gd name="T69" fmla="*/ 746 h 7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2" h="746">
                  <a:moveTo>
                    <a:pt x="0" y="704"/>
                  </a:moveTo>
                  <a:lnTo>
                    <a:pt x="344" y="635"/>
                  </a:lnTo>
                  <a:lnTo>
                    <a:pt x="483" y="570"/>
                  </a:lnTo>
                  <a:lnTo>
                    <a:pt x="575" y="479"/>
                  </a:lnTo>
                  <a:lnTo>
                    <a:pt x="639" y="366"/>
                  </a:lnTo>
                  <a:lnTo>
                    <a:pt x="664" y="252"/>
                  </a:lnTo>
                  <a:lnTo>
                    <a:pt x="642" y="146"/>
                  </a:lnTo>
                  <a:lnTo>
                    <a:pt x="586" y="74"/>
                  </a:lnTo>
                  <a:lnTo>
                    <a:pt x="516" y="42"/>
                  </a:lnTo>
                  <a:lnTo>
                    <a:pt x="521" y="0"/>
                  </a:lnTo>
                  <a:lnTo>
                    <a:pt x="596" y="38"/>
                  </a:lnTo>
                  <a:lnTo>
                    <a:pt x="648" y="96"/>
                  </a:lnTo>
                  <a:lnTo>
                    <a:pt x="682" y="156"/>
                  </a:lnTo>
                  <a:lnTo>
                    <a:pt x="692" y="263"/>
                  </a:lnTo>
                  <a:lnTo>
                    <a:pt x="668" y="386"/>
                  </a:lnTo>
                  <a:lnTo>
                    <a:pt x="616" y="480"/>
                  </a:lnTo>
                  <a:lnTo>
                    <a:pt x="563" y="537"/>
                  </a:lnTo>
                  <a:lnTo>
                    <a:pt x="477" y="615"/>
                  </a:lnTo>
                  <a:lnTo>
                    <a:pt x="354" y="670"/>
                  </a:lnTo>
                  <a:lnTo>
                    <a:pt x="16" y="746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51" name="Group 61"/>
            <p:cNvGrpSpPr>
              <a:grpSpLocks/>
            </p:cNvGrpSpPr>
            <p:nvPr/>
          </p:nvGrpSpPr>
          <p:grpSpPr bwMode="auto">
            <a:xfrm>
              <a:off x="2880" y="1104"/>
              <a:ext cx="362" cy="517"/>
              <a:chOff x="2928" y="1104"/>
              <a:chExt cx="362" cy="517"/>
            </a:xfrm>
          </p:grpSpPr>
          <p:sp>
            <p:nvSpPr>
              <p:cNvPr id="24652" name="Freeform 62"/>
              <p:cNvSpPr>
                <a:spLocks/>
              </p:cNvSpPr>
              <p:nvPr/>
            </p:nvSpPr>
            <p:spPr bwMode="auto">
              <a:xfrm>
                <a:off x="2928" y="1104"/>
                <a:ext cx="362" cy="517"/>
              </a:xfrm>
              <a:custGeom>
                <a:avLst/>
                <a:gdLst>
                  <a:gd name="T0" fmla="*/ 38 w 724"/>
                  <a:gd name="T1" fmla="*/ 14 h 1033"/>
                  <a:gd name="T2" fmla="*/ 7 w 724"/>
                  <a:gd name="T3" fmla="*/ 161 h 1033"/>
                  <a:gd name="T4" fmla="*/ 33 w 724"/>
                  <a:gd name="T5" fmla="*/ 180 h 1033"/>
                  <a:gd name="T6" fmla="*/ 36 w 724"/>
                  <a:gd name="T7" fmla="*/ 180 h 1033"/>
                  <a:gd name="T8" fmla="*/ 43 w 724"/>
                  <a:gd name="T9" fmla="*/ 181 h 1033"/>
                  <a:gd name="T10" fmla="*/ 52 w 724"/>
                  <a:gd name="T11" fmla="*/ 182 h 1033"/>
                  <a:gd name="T12" fmla="*/ 63 w 724"/>
                  <a:gd name="T13" fmla="*/ 182 h 1033"/>
                  <a:gd name="T14" fmla="*/ 76 w 724"/>
                  <a:gd name="T15" fmla="*/ 184 h 1033"/>
                  <a:gd name="T16" fmla="*/ 87 w 724"/>
                  <a:gd name="T17" fmla="*/ 184 h 1033"/>
                  <a:gd name="T18" fmla="*/ 96 w 724"/>
                  <a:gd name="T19" fmla="*/ 185 h 1033"/>
                  <a:gd name="T20" fmla="*/ 103 w 724"/>
                  <a:gd name="T21" fmla="*/ 186 h 1033"/>
                  <a:gd name="T22" fmla="*/ 103 w 724"/>
                  <a:gd name="T23" fmla="*/ 188 h 1033"/>
                  <a:gd name="T24" fmla="*/ 103 w 724"/>
                  <a:gd name="T25" fmla="*/ 195 h 1033"/>
                  <a:gd name="T26" fmla="*/ 101 w 724"/>
                  <a:gd name="T27" fmla="*/ 203 h 1033"/>
                  <a:gd name="T28" fmla="*/ 96 w 724"/>
                  <a:gd name="T29" fmla="*/ 214 h 1033"/>
                  <a:gd name="T30" fmla="*/ 94 w 724"/>
                  <a:gd name="T31" fmla="*/ 214 h 1033"/>
                  <a:gd name="T32" fmla="*/ 88 w 724"/>
                  <a:gd name="T33" fmla="*/ 215 h 1033"/>
                  <a:gd name="T34" fmla="*/ 79 w 724"/>
                  <a:gd name="T35" fmla="*/ 216 h 1033"/>
                  <a:gd name="T36" fmla="*/ 67 w 724"/>
                  <a:gd name="T37" fmla="*/ 218 h 1033"/>
                  <a:gd name="T38" fmla="*/ 55 w 724"/>
                  <a:gd name="T39" fmla="*/ 219 h 1033"/>
                  <a:gd name="T40" fmla="*/ 45 w 724"/>
                  <a:gd name="T41" fmla="*/ 221 h 1033"/>
                  <a:gd name="T42" fmla="*/ 37 w 724"/>
                  <a:gd name="T43" fmla="*/ 223 h 1033"/>
                  <a:gd name="T44" fmla="*/ 31 w 724"/>
                  <a:gd name="T45" fmla="*/ 225 h 1033"/>
                  <a:gd name="T46" fmla="*/ 28 w 724"/>
                  <a:gd name="T47" fmla="*/ 229 h 1033"/>
                  <a:gd name="T48" fmla="*/ 27 w 724"/>
                  <a:gd name="T49" fmla="*/ 233 h 1033"/>
                  <a:gd name="T50" fmla="*/ 29 w 724"/>
                  <a:gd name="T51" fmla="*/ 238 h 1033"/>
                  <a:gd name="T52" fmla="*/ 34 w 724"/>
                  <a:gd name="T53" fmla="*/ 241 h 1033"/>
                  <a:gd name="T54" fmla="*/ 39 w 724"/>
                  <a:gd name="T55" fmla="*/ 243 h 1033"/>
                  <a:gd name="T56" fmla="*/ 47 w 724"/>
                  <a:gd name="T57" fmla="*/ 245 h 1033"/>
                  <a:gd name="T58" fmla="*/ 58 w 724"/>
                  <a:gd name="T59" fmla="*/ 248 h 1033"/>
                  <a:gd name="T60" fmla="*/ 72 w 724"/>
                  <a:gd name="T61" fmla="*/ 251 h 1033"/>
                  <a:gd name="T62" fmla="*/ 84 w 724"/>
                  <a:gd name="T63" fmla="*/ 254 h 1033"/>
                  <a:gd name="T64" fmla="*/ 96 w 724"/>
                  <a:gd name="T65" fmla="*/ 256 h 1033"/>
                  <a:gd name="T66" fmla="*/ 106 w 724"/>
                  <a:gd name="T67" fmla="*/ 258 h 1033"/>
                  <a:gd name="T68" fmla="*/ 113 w 724"/>
                  <a:gd name="T69" fmla="*/ 259 h 1033"/>
                  <a:gd name="T70" fmla="*/ 120 w 724"/>
                  <a:gd name="T71" fmla="*/ 258 h 1033"/>
                  <a:gd name="T72" fmla="*/ 130 w 724"/>
                  <a:gd name="T73" fmla="*/ 255 h 1033"/>
                  <a:gd name="T74" fmla="*/ 139 w 724"/>
                  <a:gd name="T75" fmla="*/ 252 h 1033"/>
                  <a:gd name="T76" fmla="*/ 149 w 724"/>
                  <a:gd name="T77" fmla="*/ 247 h 1033"/>
                  <a:gd name="T78" fmla="*/ 158 w 724"/>
                  <a:gd name="T79" fmla="*/ 243 h 1033"/>
                  <a:gd name="T80" fmla="*/ 166 w 724"/>
                  <a:gd name="T81" fmla="*/ 238 h 1033"/>
                  <a:gd name="T82" fmla="*/ 172 w 724"/>
                  <a:gd name="T83" fmla="*/ 234 h 1033"/>
                  <a:gd name="T84" fmla="*/ 175 w 724"/>
                  <a:gd name="T85" fmla="*/ 232 h 1033"/>
                  <a:gd name="T86" fmla="*/ 175 w 724"/>
                  <a:gd name="T87" fmla="*/ 228 h 1033"/>
                  <a:gd name="T88" fmla="*/ 171 w 724"/>
                  <a:gd name="T89" fmla="*/ 225 h 1033"/>
                  <a:gd name="T90" fmla="*/ 165 w 724"/>
                  <a:gd name="T91" fmla="*/ 223 h 1033"/>
                  <a:gd name="T92" fmla="*/ 159 w 724"/>
                  <a:gd name="T93" fmla="*/ 222 h 1033"/>
                  <a:gd name="T94" fmla="*/ 158 w 724"/>
                  <a:gd name="T95" fmla="*/ 216 h 1033"/>
                  <a:gd name="T96" fmla="*/ 156 w 724"/>
                  <a:gd name="T97" fmla="*/ 200 h 1033"/>
                  <a:gd name="T98" fmla="*/ 153 w 724"/>
                  <a:gd name="T99" fmla="*/ 180 h 1033"/>
                  <a:gd name="T100" fmla="*/ 148 w 724"/>
                  <a:gd name="T101" fmla="*/ 162 h 1033"/>
                  <a:gd name="T102" fmla="*/ 175 w 724"/>
                  <a:gd name="T103" fmla="*/ 22 h 1033"/>
                  <a:gd name="T104" fmla="*/ 161 w 724"/>
                  <a:gd name="T105" fmla="*/ 0 h 1033"/>
                  <a:gd name="T106" fmla="*/ 45 w 724"/>
                  <a:gd name="T107" fmla="*/ 16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4"/>
                  <a:gd name="T163" fmla="*/ 0 h 1033"/>
                  <a:gd name="T164" fmla="*/ 724 w 724"/>
                  <a:gd name="T165" fmla="*/ 1033 h 103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Freeform 63"/>
              <p:cNvSpPr>
                <a:spLocks/>
              </p:cNvSpPr>
              <p:nvPr/>
            </p:nvSpPr>
            <p:spPr bwMode="auto">
              <a:xfrm>
                <a:off x="2947" y="1120"/>
                <a:ext cx="299" cy="300"/>
              </a:xfrm>
              <a:custGeom>
                <a:avLst/>
                <a:gdLst>
                  <a:gd name="T0" fmla="*/ 0 w 598"/>
                  <a:gd name="T1" fmla="*/ 143 h 602"/>
                  <a:gd name="T2" fmla="*/ 109 w 598"/>
                  <a:gd name="T3" fmla="*/ 150 h 602"/>
                  <a:gd name="T4" fmla="*/ 150 w 598"/>
                  <a:gd name="T5" fmla="*/ 0 h 602"/>
                  <a:gd name="T6" fmla="*/ 145 w 598"/>
                  <a:gd name="T7" fmla="*/ 2 h 602"/>
                  <a:gd name="T8" fmla="*/ 37 w 598"/>
                  <a:gd name="T9" fmla="*/ 13 h 602"/>
                  <a:gd name="T10" fmla="*/ 33 w 598"/>
                  <a:gd name="T11" fmla="*/ 12 h 602"/>
                  <a:gd name="T12" fmla="*/ 0 w 598"/>
                  <a:gd name="T13" fmla="*/ 143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8"/>
                  <a:gd name="T22" fmla="*/ 0 h 602"/>
                  <a:gd name="T23" fmla="*/ 598 w 598"/>
                  <a:gd name="T24" fmla="*/ 602 h 6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Freeform 64"/>
              <p:cNvSpPr>
                <a:spLocks/>
              </p:cNvSpPr>
              <p:nvPr/>
            </p:nvSpPr>
            <p:spPr bwMode="auto">
              <a:xfrm>
                <a:off x="3172" y="1121"/>
                <a:ext cx="88" cy="308"/>
              </a:xfrm>
              <a:custGeom>
                <a:avLst/>
                <a:gdLst>
                  <a:gd name="T0" fmla="*/ 41 w 177"/>
                  <a:gd name="T1" fmla="*/ 0 h 617"/>
                  <a:gd name="T2" fmla="*/ 44 w 177"/>
                  <a:gd name="T3" fmla="*/ 1 h 617"/>
                  <a:gd name="T4" fmla="*/ 2 w 177"/>
                  <a:gd name="T5" fmla="*/ 154 h 617"/>
                  <a:gd name="T6" fmla="*/ 0 w 177"/>
                  <a:gd name="T7" fmla="*/ 152 h 617"/>
                  <a:gd name="T8" fmla="*/ 41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617"/>
                  <a:gd name="T17" fmla="*/ 177 w 177"/>
                  <a:gd name="T18" fmla="*/ 617 h 6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Freeform 65"/>
              <p:cNvSpPr>
                <a:spLocks/>
              </p:cNvSpPr>
              <p:nvPr/>
            </p:nvSpPr>
            <p:spPr bwMode="auto">
              <a:xfrm>
                <a:off x="3183" y="1127"/>
                <a:ext cx="88" cy="311"/>
              </a:xfrm>
              <a:custGeom>
                <a:avLst/>
                <a:gdLst>
                  <a:gd name="T0" fmla="*/ 41 w 178"/>
                  <a:gd name="T1" fmla="*/ 0 h 621"/>
                  <a:gd name="T2" fmla="*/ 44 w 178"/>
                  <a:gd name="T3" fmla="*/ 3 h 621"/>
                  <a:gd name="T4" fmla="*/ 2 w 178"/>
                  <a:gd name="T5" fmla="*/ 156 h 621"/>
                  <a:gd name="T6" fmla="*/ 0 w 178"/>
                  <a:gd name="T7" fmla="*/ 153 h 621"/>
                  <a:gd name="T8" fmla="*/ 41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621"/>
                  <a:gd name="T17" fmla="*/ 178 w 178"/>
                  <a:gd name="T18" fmla="*/ 621 h 6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Freeform 66"/>
              <p:cNvSpPr>
                <a:spLocks/>
              </p:cNvSpPr>
              <p:nvPr/>
            </p:nvSpPr>
            <p:spPr bwMode="auto">
              <a:xfrm>
                <a:off x="3158" y="1429"/>
                <a:ext cx="14" cy="11"/>
              </a:xfrm>
              <a:custGeom>
                <a:avLst/>
                <a:gdLst>
                  <a:gd name="T0" fmla="*/ 5 w 27"/>
                  <a:gd name="T1" fmla="*/ 0 h 22"/>
                  <a:gd name="T2" fmla="*/ 0 w 27"/>
                  <a:gd name="T3" fmla="*/ 3 h 22"/>
                  <a:gd name="T4" fmla="*/ 2 w 27"/>
                  <a:gd name="T5" fmla="*/ 6 h 22"/>
                  <a:gd name="T6" fmla="*/ 7 w 27"/>
                  <a:gd name="T7" fmla="*/ 3 h 22"/>
                  <a:gd name="T8" fmla="*/ 5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2"/>
                  <a:gd name="T17" fmla="*/ 27 w 2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Freeform 67"/>
              <p:cNvSpPr>
                <a:spLocks/>
              </p:cNvSpPr>
              <p:nvPr/>
            </p:nvSpPr>
            <p:spPr bwMode="auto">
              <a:xfrm>
                <a:off x="3167" y="1437"/>
                <a:ext cx="14" cy="11"/>
              </a:xfrm>
              <a:custGeom>
                <a:avLst/>
                <a:gdLst>
                  <a:gd name="T0" fmla="*/ 5 w 28"/>
                  <a:gd name="T1" fmla="*/ 0 h 22"/>
                  <a:gd name="T2" fmla="*/ 0 w 28"/>
                  <a:gd name="T3" fmla="*/ 3 h 22"/>
                  <a:gd name="T4" fmla="*/ 2 w 28"/>
                  <a:gd name="T5" fmla="*/ 6 h 22"/>
                  <a:gd name="T6" fmla="*/ 7 w 28"/>
                  <a:gd name="T7" fmla="*/ 2 h 22"/>
                  <a:gd name="T8" fmla="*/ 5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2"/>
                  <a:gd name="T17" fmla="*/ 28 w 2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Freeform 68"/>
              <p:cNvSpPr>
                <a:spLocks/>
              </p:cNvSpPr>
              <p:nvPr/>
            </p:nvSpPr>
            <p:spPr bwMode="auto">
              <a:xfrm>
                <a:off x="2962" y="1424"/>
                <a:ext cx="183" cy="22"/>
              </a:xfrm>
              <a:custGeom>
                <a:avLst/>
                <a:gdLst>
                  <a:gd name="T0" fmla="*/ 92 w 366"/>
                  <a:gd name="T1" fmla="*/ 5 h 45"/>
                  <a:gd name="T2" fmla="*/ 91 w 366"/>
                  <a:gd name="T3" fmla="*/ 11 h 45"/>
                  <a:gd name="T4" fmla="*/ 91 w 366"/>
                  <a:gd name="T5" fmla="*/ 11 h 45"/>
                  <a:gd name="T6" fmla="*/ 89 w 366"/>
                  <a:gd name="T7" fmla="*/ 11 h 45"/>
                  <a:gd name="T8" fmla="*/ 87 w 366"/>
                  <a:gd name="T9" fmla="*/ 10 h 45"/>
                  <a:gd name="T10" fmla="*/ 83 w 366"/>
                  <a:gd name="T11" fmla="*/ 10 h 45"/>
                  <a:gd name="T12" fmla="*/ 79 w 366"/>
                  <a:gd name="T13" fmla="*/ 9 h 45"/>
                  <a:gd name="T14" fmla="*/ 74 w 366"/>
                  <a:gd name="T15" fmla="*/ 9 h 45"/>
                  <a:gd name="T16" fmla="*/ 69 w 366"/>
                  <a:gd name="T17" fmla="*/ 8 h 45"/>
                  <a:gd name="T18" fmla="*/ 62 w 366"/>
                  <a:gd name="T19" fmla="*/ 7 h 45"/>
                  <a:gd name="T20" fmla="*/ 55 w 366"/>
                  <a:gd name="T21" fmla="*/ 7 h 45"/>
                  <a:gd name="T22" fmla="*/ 48 w 366"/>
                  <a:gd name="T23" fmla="*/ 6 h 45"/>
                  <a:gd name="T24" fmla="*/ 41 w 366"/>
                  <a:gd name="T25" fmla="*/ 5 h 45"/>
                  <a:gd name="T26" fmla="*/ 33 w 366"/>
                  <a:gd name="T27" fmla="*/ 5 h 45"/>
                  <a:gd name="T28" fmla="*/ 24 w 366"/>
                  <a:gd name="T29" fmla="*/ 5 h 45"/>
                  <a:gd name="T30" fmla="*/ 17 w 366"/>
                  <a:gd name="T31" fmla="*/ 5 h 45"/>
                  <a:gd name="T32" fmla="*/ 9 w 366"/>
                  <a:gd name="T33" fmla="*/ 5 h 45"/>
                  <a:gd name="T34" fmla="*/ 0 w 366"/>
                  <a:gd name="T35" fmla="*/ 5 h 45"/>
                  <a:gd name="T36" fmla="*/ 1 w 366"/>
                  <a:gd name="T37" fmla="*/ 1 h 45"/>
                  <a:gd name="T38" fmla="*/ 1 w 366"/>
                  <a:gd name="T39" fmla="*/ 1 h 45"/>
                  <a:gd name="T40" fmla="*/ 3 w 366"/>
                  <a:gd name="T41" fmla="*/ 1 h 45"/>
                  <a:gd name="T42" fmla="*/ 3 w 366"/>
                  <a:gd name="T43" fmla="*/ 1 h 45"/>
                  <a:gd name="T44" fmla="*/ 6 w 366"/>
                  <a:gd name="T45" fmla="*/ 0 h 45"/>
                  <a:gd name="T46" fmla="*/ 9 w 366"/>
                  <a:gd name="T47" fmla="*/ 0 h 45"/>
                  <a:gd name="T48" fmla="*/ 12 w 366"/>
                  <a:gd name="T49" fmla="*/ 0 h 45"/>
                  <a:gd name="T50" fmla="*/ 16 w 366"/>
                  <a:gd name="T51" fmla="*/ 0 h 45"/>
                  <a:gd name="T52" fmla="*/ 21 w 366"/>
                  <a:gd name="T53" fmla="*/ 0 h 45"/>
                  <a:gd name="T54" fmla="*/ 26 w 366"/>
                  <a:gd name="T55" fmla="*/ 0 h 45"/>
                  <a:gd name="T56" fmla="*/ 34 w 366"/>
                  <a:gd name="T57" fmla="*/ 0 h 45"/>
                  <a:gd name="T58" fmla="*/ 41 w 366"/>
                  <a:gd name="T59" fmla="*/ 0 h 45"/>
                  <a:gd name="T60" fmla="*/ 49 w 366"/>
                  <a:gd name="T61" fmla="*/ 1 h 45"/>
                  <a:gd name="T62" fmla="*/ 58 w 366"/>
                  <a:gd name="T63" fmla="*/ 2 h 45"/>
                  <a:gd name="T64" fmla="*/ 69 w 366"/>
                  <a:gd name="T65" fmla="*/ 3 h 45"/>
                  <a:gd name="T66" fmla="*/ 80 w 366"/>
                  <a:gd name="T67" fmla="*/ 4 h 45"/>
                  <a:gd name="T68" fmla="*/ 92 w 366"/>
                  <a:gd name="T69" fmla="*/ 5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6"/>
                  <a:gd name="T106" fmla="*/ 0 h 45"/>
                  <a:gd name="T107" fmla="*/ 366 w 366"/>
                  <a:gd name="T108" fmla="*/ 45 h 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Freeform 69"/>
              <p:cNvSpPr>
                <a:spLocks/>
              </p:cNvSpPr>
              <p:nvPr/>
            </p:nvSpPr>
            <p:spPr bwMode="auto">
              <a:xfrm>
                <a:off x="2976" y="1150"/>
                <a:ext cx="234" cy="229"/>
              </a:xfrm>
              <a:custGeom>
                <a:avLst/>
                <a:gdLst>
                  <a:gd name="T0" fmla="*/ 117 w 466"/>
                  <a:gd name="T1" fmla="*/ 1 h 459"/>
                  <a:gd name="T2" fmla="*/ 118 w 466"/>
                  <a:gd name="T3" fmla="*/ 0 h 459"/>
                  <a:gd name="T4" fmla="*/ 27 w 466"/>
                  <a:gd name="T5" fmla="*/ 7 h 459"/>
                  <a:gd name="T6" fmla="*/ 0 w 466"/>
                  <a:gd name="T7" fmla="*/ 114 h 459"/>
                  <a:gd name="T8" fmla="*/ 4 w 466"/>
                  <a:gd name="T9" fmla="*/ 114 h 459"/>
                  <a:gd name="T10" fmla="*/ 30 w 466"/>
                  <a:gd name="T11" fmla="*/ 9 h 459"/>
                  <a:gd name="T12" fmla="*/ 117 w 466"/>
                  <a:gd name="T13" fmla="*/ 1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6"/>
                  <a:gd name="T22" fmla="*/ 0 h 459"/>
                  <a:gd name="T23" fmla="*/ 466 w 466"/>
                  <a:gd name="T24" fmla="*/ 459 h 4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Freeform 70"/>
              <p:cNvSpPr>
                <a:spLocks/>
              </p:cNvSpPr>
              <p:nvPr/>
            </p:nvSpPr>
            <p:spPr bwMode="auto">
              <a:xfrm>
                <a:off x="2982" y="1158"/>
                <a:ext cx="225" cy="223"/>
              </a:xfrm>
              <a:custGeom>
                <a:avLst/>
                <a:gdLst>
                  <a:gd name="T0" fmla="*/ 111 w 451"/>
                  <a:gd name="T1" fmla="*/ 6 h 445"/>
                  <a:gd name="T2" fmla="*/ 112 w 451"/>
                  <a:gd name="T3" fmla="*/ 0 h 445"/>
                  <a:gd name="T4" fmla="*/ 109 w 451"/>
                  <a:gd name="T5" fmla="*/ 1 h 445"/>
                  <a:gd name="T6" fmla="*/ 106 w 451"/>
                  <a:gd name="T7" fmla="*/ 1 h 445"/>
                  <a:gd name="T8" fmla="*/ 101 w 451"/>
                  <a:gd name="T9" fmla="*/ 2 h 445"/>
                  <a:gd name="T10" fmla="*/ 96 w 451"/>
                  <a:gd name="T11" fmla="*/ 3 h 445"/>
                  <a:gd name="T12" fmla="*/ 90 w 451"/>
                  <a:gd name="T13" fmla="*/ 4 h 445"/>
                  <a:gd name="T14" fmla="*/ 84 w 451"/>
                  <a:gd name="T15" fmla="*/ 6 h 445"/>
                  <a:gd name="T16" fmla="*/ 77 w 451"/>
                  <a:gd name="T17" fmla="*/ 8 h 445"/>
                  <a:gd name="T18" fmla="*/ 71 w 451"/>
                  <a:gd name="T19" fmla="*/ 11 h 445"/>
                  <a:gd name="T20" fmla="*/ 63 w 451"/>
                  <a:gd name="T21" fmla="*/ 15 h 445"/>
                  <a:gd name="T22" fmla="*/ 56 w 451"/>
                  <a:gd name="T23" fmla="*/ 19 h 445"/>
                  <a:gd name="T24" fmla="*/ 48 w 451"/>
                  <a:gd name="T25" fmla="*/ 23 h 445"/>
                  <a:gd name="T26" fmla="*/ 41 w 451"/>
                  <a:gd name="T27" fmla="*/ 29 h 445"/>
                  <a:gd name="T28" fmla="*/ 33 w 451"/>
                  <a:gd name="T29" fmla="*/ 36 h 445"/>
                  <a:gd name="T30" fmla="*/ 26 w 451"/>
                  <a:gd name="T31" fmla="*/ 43 h 445"/>
                  <a:gd name="T32" fmla="*/ 19 w 451"/>
                  <a:gd name="T33" fmla="*/ 51 h 445"/>
                  <a:gd name="T34" fmla="*/ 12 w 451"/>
                  <a:gd name="T35" fmla="*/ 61 h 445"/>
                  <a:gd name="T36" fmla="*/ 0 w 451"/>
                  <a:gd name="T37" fmla="*/ 111 h 445"/>
                  <a:gd name="T38" fmla="*/ 30 w 451"/>
                  <a:gd name="T39" fmla="*/ 112 h 445"/>
                  <a:gd name="T40" fmla="*/ 31 w 451"/>
                  <a:gd name="T41" fmla="*/ 106 h 445"/>
                  <a:gd name="T42" fmla="*/ 32 w 451"/>
                  <a:gd name="T43" fmla="*/ 100 h 445"/>
                  <a:gd name="T44" fmla="*/ 34 w 451"/>
                  <a:gd name="T45" fmla="*/ 94 h 445"/>
                  <a:gd name="T46" fmla="*/ 35 w 451"/>
                  <a:gd name="T47" fmla="*/ 87 h 445"/>
                  <a:gd name="T48" fmla="*/ 37 w 451"/>
                  <a:gd name="T49" fmla="*/ 79 h 445"/>
                  <a:gd name="T50" fmla="*/ 39 w 451"/>
                  <a:gd name="T51" fmla="*/ 72 h 445"/>
                  <a:gd name="T52" fmla="*/ 42 w 451"/>
                  <a:gd name="T53" fmla="*/ 64 h 445"/>
                  <a:gd name="T54" fmla="*/ 45 w 451"/>
                  <a:gd name="T55" fmla="*/ 56 h 445"/>
                  <a:gd name="T56" fmla="*/ 50 w 451"/>
                  <a:gd name="T57" fmla="*/ 49 h 445"/>
                  <a:gd name="T58" fmla="*/ 55 w 451"/>
                  <a:gd name="T59" fmla="*/ 41 h 445"/>
                  <a:gd name="T60" fmla="*/ 61 w 451"/>
                  <a:gd name="T61" fmla="*/ 34 h 445"/>
                  <a:gd name="T62" fmla="*/ 69 w 451"/>
                  <a:gd name="T63" fmla="*/ 28 h 445"/>
                  <a:gd name="T64" fmla="*/ 77 w 451"/>
                  <a:gd name="T65" fmla="*/ 21 h 445"/>
                  <a:gd name="T66" fmla="*/ 87 w 451"/>
                  <a:gd name="T67" fmla="*/ 15 h 445"/>
                  <a:gd name="T68" fmla="*/ 98 w 451"/>
                  <a:gd name="T69" fmla="*/ 11 h 445"/>
                  <a:gd name="T70" fmla="*/ 111 w 451"/>
                  <a:gd name="T71" fmla="*/ 6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445"/>
                  <a:gd name="T110" fmla="*/ 451 w 451"/>
                  <a:gd name="T111" fmla="*/ 445 h 4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445">
                    <a:moveTo>
                      <a:pt x="445" y="24"/>
                    </a:moveTo>
                    <a:lnTo>
                      <a:pt x="451" y="0"/>
                    </a:lnTo>
                    <a:lnTo>
                      <a:pt x="439" y="1"/>
                    </a:lnTo>
                    <a:lnTo>
                      <a:pt x="424" y="3"/>
                    </a:lnTo>
                    <a:lnTo>
                      <a:pt x="407" y="6"/>
                    </a:lnTo>
                    <a:lnTo>
                      <a:pt x="386" y="10"/>
                    </a:lnTo>
                    <a:lnTo>
                      <a:pt x="363" y="15"/>
                    </a:lnTo>
                    <a:lnTo>
                      <a:pt x="338" y="22"/>
                    </a:lnTo>
                    <a:lnTo>
                      <a:pt x="311" y="31"/>
                    </a:lnTo>
                    <a:lnTo>
                      <a:pt x="284" y="43"/>
                    </a:lnTo>
                    <a:lnTo>
                      <a:pt x="254" y="57"/>
                    </a:lnTo>
                    <a:lnTo>
                      <a:pt x="224" y="73"/>
                    </a:lnTo>
                    <a:lnTo>
                      <a:pt x="194" y="92"/>
                    </a:lnTo>
                    <a:lnTo>
                      <a:pt x="164" y="116"/>
                    </a:lnTo>
                    <a:lnTo>
                      <a:pt x="134" y="141"/>
                    </a:lnTo>
                    <a:lnTo>
                      <a:pt x="105" y="171"/>
                    </a:lnTo>
                    <a:lnTo>
                      <a:pt x="77" y="204"/>
                    </a:lnTo>
                    <a:lnTo>
                      <a:pt x="51" y="242"/>
                    </a:lnTo>
                    <a:lnTo>
                      <a:pt x="0" y="442"/>
                    </a:lnTo>
                    <a:lnTo>
                      <a:pt x="121" y="445"/>
                    </a:lnTo>
                    <a:lnTo>
                      <a:pt x="126" y="423"/>
                    </a:lnTo>
                    <a:lnTo>
                      <a:pt x="130" y="399"/>
                    </a:lnTo>
                    <a:lnTo>
                      <a:pt x="136" y="374"/>
                    </a:lnTo>
                    <a:lnTo>
                      <a:pt x="142" y="345"/>
                    </a:lnTo>
                    <a:lnTo>
                      <a:pt x="149" y="316"/>
                    </a:lnTo>
                    <a:lnTo>
                      <a:pt x="158" y="286"/>
                    </a:lnTo>
                    <a:lnTo>
                      <a:pt x="170" y="255"/>
                    </a:lnTo>
                    <a:lnTo>
                      <a:pt x="183" y="224"/>
                    </a:lnTo>
                    <a:lnTo>
                      <a:pt x="201" y="194"/>
                    </a:lnTo>
                    <a:lnTo>
                      <a:pt x="221" y="164"/>
                    </a:lnTo>
                    <a:lnTo>
                      <a:pt x="246" y="135"/>
                    </a:lnTo>
                    <a:lnTo>
                      <a:pt x="276" y="109"/>
                    </a:lnTo>
                    <a:lnTo>
                      <a:pt x="309" y="83"/>
                    </a:lnTo>
                    <a:lnTo>
                      <a:pt x="348" y="60"/>
                    </a:lnTo>
                    <a:lnTo>
                      <a:pt x="393" y="41"/>
                    </a:lnTo>
                    <a:lnTo>
                      <a:pt x="445" y="24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Freeform 71"/>
              <p:cNvSpPr>
                <a:spLocks/>
              </p:cNvSpPr>
              <p:nvPr/>
            </p:nvSpPr>
            <p:spPr bwMode="auto">
              <a:xfrm>
                <a:off x="3007" y="1153"/>
                <a:ext cx="202" cy="126"/>
              </a:xfrm>
              <a:custGeom>
                <a:avLst/>
                <a:gdLst>
                  <a:gd name="T0" fmla="*/ 101 w 402"/>
                  <a:gd name="T1" fmla="*/ 3 h 252"/>
                  <a:gd name="T2" fmla="*/ 102 w 402"/>
                  <a:gd name="T3" fmla="*/ 0 h 252"/>
                  <a:gd name="T4" fmla="*/ 14 w 402"/>
                  <a:gd name="T5" fmla="*/ 8 h 252"/>
                  <a:gd name="T6" fmla="*/ 0 w 402"/>
                  <a:gd name="T7" fmla="*/ 63 h 252"/>
                  <a:gd name="T8" fmla="*/ 7 w 402"/>
                  <a:gd name="T9" fmla="*/ 54 h 252"/>
                  <a:gd name="T10" fmla="*/ 14 w 402"/>
                  <a:gd name="T11" fmla="*/ 46 h 252"/>
                  <a:gd name="T12" fmla="*/ 21 w 402"/>
                  <a:gd name="T13" fmla="*/ 38 h 252"/>
                  <a:gd name="T14" fmla="*/ 29 w 402"/>
                  <a:gd name="T15" fmla="*/ 32 h 252"/>
                  <a:gd name="T16" fmla="*/ 36 w 402"/>
                  <a:gd name="T17" fmla="*/ 26 h 252"/>
                  <a:gd name="T18" fmla="*/ 44 w 402"/>
                  <a:gd name="T19" fmla="*/ 21 h 252"/>
                  <a:gd name="T20" fmla="*/ 51 w 402"/>
                  <a:gd name="T21" fmla="*/ 17 h 252"/>
                  <a:gd name="T22" fmla="*/ 59 w 402"/>
                  <a:gd name="T23" fmla="*/ 14 h 252"/>
                  <a:gd name="T24" fmla="*/ 66 w 402"/>
                  <a:gd name="T25" fmla="*/ 11 h 252"/>
                  <a:gd name="T26" fmla="*/ 72 w 402"/>
                  <a:gd name="T27" fmla="*/ 8 h 252"/>
                  <a:gd name="T28" fmla="*/ 79 w 402"/>
                  <a:gd name="T29" fmla="*/ 7 h 252"/>
                  <a:gd name="T30" fmla="*/ 84 w 402"/>
                  <a:gd name="T31" fmla="*/ 5 h 252"/>
                  <a:gd name="T32" fmla="*/ 90 w 402"/>
                  <a:gd name="T33" fmla="*/ 4 h 252"/>
                  <a:gd name="T34" fmla="*/ 94 w 402"/>
                  <a:gd name="T35" fmla="*/ 4 h 252"/>
                  <a:gd name="T36" fmla="*/ 98 w 402"/>
                  <a:gd name="T37" fmla="*/ 3 h 252"/>
                  <a:gd name="T38" fmla="*/ 101 w 402"/>
                  <a:gd name="T39" fmla="*/ 3 h 2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2"/>
                  <a:gd name="T61" fmla="*/ 0 h 252"/>
                  <a:gd name="T62" fmla="*/ 402 w 402"/>
                  <a:gd name="T63" fmla="*/ 252 h 2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2" h="252">
                    <a:moveTo>
                      <a:pt x="400" y="10"/>
                    </a:moveTo>
                    <a:lnTo>
                      <a:pt x="402" y="0"/>
                    </a:lnTo>
                    <a:lnTo>
                      <a:pt x="55" y="32"/>
                    </a:lnTo>
                    <a:lnTo>
                      <a:pt x="0" y="252"/>
                    </a:lnTo>
                    <a:lnTo>
                      <a:pt x="26" y="214"/>
                    </a:lnTo>
                    <a:lnTo>
                      <a:pt x="54" y="181"/>
                    </a:lnTo>
                    <a:lnTo>
                      <a:pt x="83" y="151"/>
                    </a:lnTo>
                    <a:lnTo>
                      <a:pt x="113" y="126"/>
                    </a:lnTo>
                    <a:lnTo>
                      <a:pt x="143" y="102"/>
                    </a:lnTo>
                    <a:lnTo>
                      <a:pt x="173" y="83"/>
                    </a:lnTo>
                    <a:lnTo>
                      <a:pt x="203" y="67"/>
                    </a:lnTo>
                    <a:lnTo>
                      <a:pt x="233" y="53"/>
                    </a:lnTo>
                    <a:lnTo>
                      <a:pt x="260" y="41"/>
                    </a:lnTo>
                    <a:lnTo>
                      <a:pt x="287" y="32"/>
                    </a:lnTo>
                    <a:lnTo>
                      <a:pt x="312" y="25"/>
                    </a:lnTo>
                    <a:lnTo>
                      <a:pt x="335" y="20"/>
                    </a:lnTo>
                    <a:lnTo>
                      <a:pt x="356" y="16"/>
                    </a:lnTo>
                    <a:lnTo>
                      <a:pt x="373" y="13"/>
                    </a:lnTo>
                    <a:lnTo>
                      <a:pt x="388" y="11"/>
                    </a:lnTo>
                    <a:lnTo>
                      <a:pt x="400" y="10"/>
                    </a:lnTo>
                    <a:close/>
                  </a:path>
                </a:pathLst>
              </a:custGeom>
              <a:solidFill>
                <a:srgbClr val="005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Freeform 72"/>
              <p:cNvSpPr>
                <a:spLocks/>
              </p:cNvSpPr>
              <p:nvPr/>
            </p:nvSpPr>
            <p:spPr bwMode="auto">
              <a:xfrm>
                <a:off x="3077" y="1201"/>
                <a:ext cx="119" cy="183"/>
              </a:xfrm>
              <a:custGeom>
                <a:avLst/>
                <a:gdLst>
                  <a:gd name="T0" fmla="*/ 0 w 239"/>
                  <a:gd name="T1" fmla="*/ 90 h 365"/>
                  <a:gd name="T2" fmla="*/ 36 w 239"/>
                  <a:gd name="T3" fmla="*/ 92 h 365"/>
                  <a:gd name="T4" fmla="*/ 59 w 239"/>
                  <a:gd name="T5" fmla="*/ 0 h 365"/>
                  <a:gd name="T6" fmla="*/ 57 w 239"/>
                  <a:gd name="T7" fmla="*/ 2 h 365"/>
                  <a:gd name="T8" fmla="*/ 54 w 239"/>
                  <a:gd name="T9" fmla="*/ 5 h 365"/>
                  <a:gd name="T10" fmla="*/ 50 w 239"/>
                  <a:gd name="T11" fmla="*/ 8 h 365"/>
                  <a:gd name="T12" fmla="*/ 47 w 239"/>
                  <a:gd name="T13" fmla="*/ 11 h 365"/>
                  <a:gd name="T14" fmla="*/ 43 w 239"/>
                  <a:gd name="T15" fmla="*/ 15 h 365"/>
                  <a:gd name="T16" fmla="*/ 39 w 239"/>
                  <a:gd name="T17" fmla="*/ 19 h 365"/>
                  <a:gd name="T18" fmla="*/ 35 w 239"/>
                  <a:gd name="T19" fmla="*/ 24 h 365"/>
                  <a:gd name="T20" fmla="*/ 31 w 239"/>
                  <a:gd name="T21" fmla="*/ 29 h 365"/>
                  <a:gd name="T22" fmla="*/ 26 w 239"/>
                  <a:gd name="T23" fmla="*/ 35 h 365"/>
                  <a:gd name="T24" fmla="*/ 22 w 239"/>
                  <a:gd name="T25" fmla="*/ 41 h 365"/>
                  <a:gd name="T26" fmla="*/ 18 w 239"/>
                  <a:gd name="T27" fmla="*/ 48 h 365"/>
                  <a:gd name="T28" fmla="*/ 14 w 239"/>
                  <a:gd name="T29" fmla="*/ 56 h 365"/>
                  <a:gd name="T30" fmla="*/ 10 w 239"/>
                  <a:gd name="T31" fmla="*/ 64 h 365"/>
                  <a:gd name="T32" fmla="*/ 6 w 239"/>
                  <a:gd name="T33" fmla="*/ 72 h 365"/>
                  <a:gd name="T34" fmla="*/ 3 w 239"/>
                  <a:gd name="T35" fmla="*/ 81 h 365"/>
                  <a:gd name="T36" fmla="*/ 0 w 239"/>
                  <a:gd name="T37" fmla="*/ 90 h 3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9"/>
                  <a:gd name="T58" fmla="*/ 0 h 365"/>
                  <a:gd name="T59" fmla="*/ 239 w 239"/>
                  <a:gd name="T60" fmla="*/ 365 h 3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9" h="365">
                    <a:moveTo>
                      <a:pt x="0" y="360"/>
                    </a:moveTo>
                    <a:lnTo>
                      <a:pt x="144" y="365"/>
                    </a:lnTo>
                    <a:lnTo>
                      <a:pt x="239" y="0"/>
                    </a:lnTo>
                    <a:lnTo>
                      <a:pt x="229" y="8"/>
                    </a:lnTo>
                    <a:lnTo>
                      <a:pt x="217" y="17"/>
                    </a:lnTo>
                    <a:lnTo>
                      <a:pt x="203" y="30"/>
                    </a:lnTo>
                    <a:lnTo>
                      <a:pt x="188" y="42"/>
                    </a:lnTo>
                    <a:lnTo>
                      <a:pt x="173" y="58"/>
                    </a:lnTo>
                    <a:lnTo>
                      <a:pt x="157" y="76"/>
                    </a:lnTo>
                    <a:lnTo>
                      <a:pt x="140" y="95"/>
                    </a:lnTo>
                    <a:lnTo>
                      <a:pt x="124" y="116"/>
                    </a:lnTo>
                    <a:lnTo>
                      <a:pt x="106" y="139"/>
                    </a:lnTo>
                    <a:lnTo>
                      <a:pt x="89" y="164"/>
                    </a:lnTo>
                    <a:lnTo>
                      <a:pt x="72" y="192"/>
                    </a:lnTo>
                    <a:lnTo>
                      <a:pt x="56" y="221"/>
                    </a:lnTo>
                    <a:lnTo>
                      <a:pt x="41" y="253"/>
                    </a:lnTo>
                    <a:lnTo>
                      <a:pt x="26" y="287"/>
                    </a:lnTo>
                    <a:lnTo>
                      <a:pt x="12" y="322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Freeform 73"/>
              <p:cNvSpPr>
                <a:spLocks/>
              </p:cNvSpPr>
              <p:nvPr/>
            </p:nvSpPr>
            <p:spPr bwMode="auto">
              <a:xfrm>
                <a:off x="3043" y="1170"/>
                <a:ext cx="162" cy="212"/>
              </a:xfrm>
              <a:custGeom>
                <a:avLst/>
                <a:gdLst>
                  <a:gd name="T0" fmla="*/ 0 w 324"/>
                  <a:gd name="T1" fmla="*/ 106 h 423"/>
                  <a:gd name="T2" fmla="*/ 18 w 324"/>
                  <a:gd name="T3" fmla="*/ 106 h 423"/>
                  <a:gd name="T4" fmla="*/ 20 w 324"/>
                  <a:gd name="T5" fmla="*/ 97 h 423"/>
                  <a:gd name="T6" fmla="*/ 23 w 324"/>
                  <a:gd name="T7" fmla="*/ 88 h 423"/>
                  <a:gd name="T8" fmla="*/ 27 w 324"/>
                  <a:gd name="T9" fmla="*/ 79 h 423"/>
                  <a:gd name="T10" fmla="*/ 31 w 324"/>
                  <a:gd name="T11" fmla="*/ 71 h 423"/>
                  <a:gd name="T12" fmla="*/ 36 w 324"/>
                  <a:gd name="T13" fmla="*/ 64 h 423"/>
                  <a:gd name="T14" fmla="*/ 40 w 324"/>
                  <a:gd name="T15" fmla="*/ 57 h 423"/>
                  <a:gd name="T16" fmla="*/ 43 w 324"/>
                  <a:gd name="T17" fmla="*/ 51 h 423"/>
                  <a:gd name="T18" fmla="*/ 48 w 324"/>
                  <a:gd name="T19" fmla="*/ 45 h 423"/>
                  <a:gd name="T20" fmla="*/ 52 w 324"/>
                  <a:gd name="T21" fmla="*/ 40 h 423"/>
                  <a:gd name="T22" fmla="*/ 56 w 324"/>
                  <a:gd name="T23" fmla="*/ 35 h 423"/>
                  <a:gd name="T24" fmla="*/ 60 w 324"/>
                  <a:gd name="T25" fmla="*/ 31 h 423"/>
                  <a:gd name="T26" fmla="*/ 65 w 324"/>
                  <a:gd name="T27" fmla="*/ 27 h 423"/>
                  <a:gd name="T28" fmla="*/ 68 w 324"/>
                  <a:gd name="T29" fmla="*/ 24 h 423"/>
                  <a:gd name="T30" fmla="*/ 72 w 324"/>
                  <a:gd name="T31" fmla="*/ 20 h 423"/>
                  <a:gd name="T32" fmla="*/ 75 w 324"/>
                  <a:gd name="T33" fmla="*/ 18 h 423"/>
                  <a:gd name="T34" fmla="*/ 77 w 324"/>
                  <a:gd name="T35" fmla="*/ 16 h 423"/>
                  <a:gd name="T36" fmla="*/ 81 w 324"/>
                  <a:gd name="T37" fmla="*/ 0 h 423"/>
                  <a:gd name="T38" fmla="*/ 68 w 324"/>
                  <a:gd name="T39" fmla="*/ 5 h 423"/>
                  <a:gd name="T40" fmla="*/ 56 w 324"/>
                  <a:gd name="T41" fmla="*/ 9 h 423"/>
                  <a:gd name="T42" fmla="*/ 47 w 324"/>
                  <a:gd name="T43" fmla="*/ 15 h 423"/>
                  <a:gd name="T44" fmla="*/ 39 w 324"/>
                  <a:gd name="T45" fmla="*/ 22 h 423"/>
                  <a:gd name="T46" fmla="*/ 31 w 324"/>
                  <a:gd name="T47" fmla="*/ 28 h 423"/>
                  <a:gd name="T48" fmla="*/ 25 w 324"/>
                  <a:gd name="T49" fmla="*/ 35 h 423"/>
                  <a:gd name="T50" fmla="*/ 20 w 324"/>
                  <a:gd name="T51" fmla="*/ 43 h 423"/>
                  <a:gd name="T52" fmla="*/ 15 w 324"/>
                  <a:gd name="T53" fmla="*/ 50 h 423"/>
                  <a:gd name="T54" fmla="*/ 12 w 324"/>
                  <a:gd name="T55" fmla="*/ 58 h 423"/>
                  <a:gd name="T56" fmla="*/ 10 w 324"/>
                  <a:gd name="T57" fmla="*/ 66 h 423"/>
                  <a:gd name="T58" fmla="*/ 7 w 324"/>
                  <a:gd name="T59" fmla="*/ 73 h 423"/>
                  <a:gd name="T60" fmla="*/ 5 w 324"/>
                  <a:gd name="T61" fmla="*/ 81 h 423"/>
                  <a:gd name="T62" fmla="*/ 3 w 324"/>
                  <a:gd name="T63" fmla="*/ 88 h 423"/>
                  <a:gd name="T64" fmla="*/ 3 w 324"/>
                  <a:gd name="T65" fmla="*/ 94 h 423"/>
                  <a:gd name="T66" fmla="*/ 1 w 324"/>
                  <a:gd name="T67" fmla="*/ 100 h 423"/>
                  <a:gd name="T68" fmla="*/ 0 w 324"/>
                  <a:gd name="T69" fmla="*/ 106 h 4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4"/>
                  <a:gd name="T106" fmla="*/ 0 h 423"/>
                  <a:gd name="T107" fmla="*/ 324 w 324"/>
                  <a:gd name="T108" fmla="*/ 423 h 4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4" h="423">
                    <a:moveTo>
                      <a:pt x="0" y="421"/>
                    </a:moveTo>
                    <a:lnTo>
                      <a:pt x="69" y="423"/>
                    </a:lnTo>
                    <a:lnTo>
                      <a:pt x="81" y="385"/>
                    </a:lnTo>
                    <a:lnTo>
                      <a:pt x="95" y="350"/>
                    </a:lnTo>
                    <a:lnTo>
                      <a:pt x="110" y="316"/>
                    </a:lnTo>
                    <a:lnTo>
                      <a:pt x="125" y="284"/>
                    </a:lnTo>
                    <a:lnTo>
                      <a:pt x="141" y="255"/>
                    </a:lnTo>
                    <a:lnTo>
                      <a:pt x="158" y="227"/>
                    </a:lnTo>
                    <a:lnTo>
                      <a:pt x="175" y="202"/>
                    </a:lnTo>
                    <a:lnTo>
                      <a:pt x="193" y="179"/>
                    </a:lnTo>
                    <a:lnTo>
                      <a:pt x="209" y="158"/>
                    </a:lnTo>
                    <a:lnTo>
                      <a:pt x="226" y="139"/>
                    </a:lnTo>
                    <a:lnTo>
                      <a:pt x="242" y="121"/>
                    </a:lnTo>
                    <a:lnTo>
                      <a:pt x="257" y="105"/>
                    </a:lnTo>
                    <a:lnTo>
                      <a:pt x="272" y="93"/>
                    </a:lnTo>
                    <a:lnTo>
                      <a:pt x="286" y="80"/>
                    </a:lnTo>
                    <a:lnTo>
                      <a:pt x="298" y="71"/>
                    </a:lnTo>
                    <a:lnTo>
                      <a:pt x="308" y="63"/>
                    </a:lnTo>
                    <a:lnTo>
                      <a:pt x="324" y="0"/>
                    </a:lnTo>
                    <a:lnTo>
                      <a:pt x="272" y="17"/>
                    </a:lnTo>
                    <a:lnTo>
                      <a:pt x="227" y="36"/>
                    </a:lnTo>
                    <a:lnTo>
                      <a:pt x="188" y="59"/>
                    </a:lnTo>
                    <a:lnTo>
                      <a:pt x="155" y="85"/>
                    </a:lnTo>
                    <a:lnTo>
                      <a:pt x="125" y="111"/>
                    </a:lnTo>
                    <a:lnTo>
                      <a:pt x="100" y="140"/>
                    </a:lnTo>
                    <a:lnTo>
                      <a:pt x="80" y="170"/>
                    </a:lnTo>
                    <a:lnTo>
                      <a:pt x="62" y="200"/>
                    </a:lnTo>
                    <a:lnTo>
                      <a:pt x="49" y="231"/>
                    </a:lnTo>
                    <a:lnTo>
                      <a:pt x="37" y="262"/>
                    </a:lnTo>
                    <a:lnTo>
                      <a:pt x="28" y="292"/>
                    </a:lnTo>
                    <a:lnTo>
                      <a:pt x="21" y="321"/>
                    </a:lnTo>
                    <a:lnTo>
                      <a:pt x="15" y="350"/>
                    </a:lnTo>
                    <a:lnTo>
                      <a:pt x="9" y="375"/>
                    </a:lnTo>
                    <a:lnTo>
                      <a:pt x="5" y="399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Freeform 74"/>
              <p:cNvSpPr>
                <a:spLocks/>
              </p:cNvSpPr>
              <p:nvPr/>
            </p:nvSpPr>
            <p:spPr bwMode="auto">
              <a:xfrm>
                <a:off x="3196" y="1156"/>
                <a:ext cx="79" cy="280"/>
              </a:xfrm>
              <a:custGeom>
                <a:avLst/>
                <a:gdLst>
                  <a:gd name="T0" fmla="*/ 40 w 157"/>
                  <a:gd name="T1" fmla="*/ 3 h 560"/>
                  <a:gd name="T2" fmla="*/ 4 w 157"/>
                  <a:gd name="T3" fmla="*/ 139 h 560"/>
                  <a:gd name="T4" fmla="*/ 0 w 157"/>
                  <a:gd name="T5" fmla="*/ 140 h 560"/>
                  <a:gd name="T6" fmla="*/ 39 w 157"/>
                  <a:gd name="T7" fmla="*/ 0 h 560"/>
                  <a:gd name="T8" fmla="*/ 40 w 157"/>
                  <a:gd name="T9" fmla="*/ 3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560"/>
                  <a:gd name="T17" fmla="*/ 157 w 157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Freeform 75"/>
              <p:cNvSpPr>
                <a:spLocks/>
              </p:cNvSpPr>
              <p:nvPr/>
            </p:nvSpPr>
            <p:spPr bwMode="auto">
              <a:xfrm>
                <a:off x="2995" y="1441"/>
                <a:ext cx="143" cy="21"/>
              </a:xfrm>
              <a:custGeom>
                <a:avLst/>
                <a:gdLst>
                  <a:gd name="T0" fmla="*/ 4 w 287"/>
                  <a:gd name="T1" fmla="*/ 0 h 43"/>
                  <a:gd name="T2" fmla="*/ 4 w 287"/>
                  <a:gd name="T3" fmla="*/ 0 h 43"/>
                  <a:gd name="T4" fmla="*/ 3 w 287"/>
                  <a:gd name="T5" fmla="*/ 0 h 43"/>
                  <a:gd name="T6" fmla="*/ 2 w 287"/>
                  <a:gd name="T7" fmla="*/ 0 h 43"/>
                  <a:gd name="T8" fmla="*/ 0 w 287"/>
                  <a:gd name="T9" fmla="*/ 1 h 43"/>
                  <a:gd name="T10" fmla="*/ 0 w 287"/>
                  <a:gd name="T11" fmla="*/ 2 h 43"/>
                  <a:gd name="T12" fmla="*/ 0 w 287"/>
                  <a:gd name="T13" fmla="*/ 3 h 43"/>
                  <a:gd name="T14" fmla="*/ 0 w 287"/>
                  <a:gd name="T15" fmla="*/ 4 h 43"/>
                  <a:gd name="T16" fmla="*/ 2 w 287"/>
                  <a:gd name="T17" fmla="*/ 6 h 43"/>
                  <a:gd name="T18" fmla="*/ 4 w 287"/>
                  <a:gd name="T19" fmla="*/ 6 h 43"/>
                  <a:gd name="T20" fmla="*/ 7 w 287"/>
                  <a:gd name="T21" fmla="*/ 7 h 43"/>
                  <a:gd name="T22" fmla="*/ 11 w 287"/>
                  <a:gd name="T23" fmla="*/ 8 h 43"/>
                  <a:gd name="T24" fmla="*/ 15 w 287"/>
                  <a:gd name="T25" fmla="*/ 8 h 43"/>
                  <a:gd name="T26" fmla="*/ 21 w 287"/>
                  <a:gd name="T27" fmla="*/ 9 h 43"/>
                  <a:gd name="T28" fmla="*/ 27 w 287"/>
                  <a:gd name="T29" fmla="*/ 9 h 43"/>
                  <a:gd name="T30" fmla="*/ 33 w 287"/>
                  <a:gd name="T31" fmla="*/ 9 h 43"/>
                  <a:gd name="T32" fmla="*/ 39 w 287"/>
                  <a:gd name="T33" fmla="*/ 9 h 43"/>
                  <a:gd name="T34" fmla="*/ 45 w 287"/>
                  <a:gd name="T35" fmla="*/ 10 h 43"/>
                  <a:gd name="T36" fmla="*/ 51 w 287"/>
                  <a:gd name="T37" fmla="*/ 10 h 43"/>
                  <a:gd name="T38" fmla="*/ 57 w 287"/>
                  <a:gd name="T39" fmla="*/ 10 h 43"/>
                  <a:gd name="T40" fmla="*/ 61 w 287"/>
                  <a:gd name="T41" fmla="*/ 10 h 43"/>
                  <a:gd name="T42" fmla="*/ 65 w 287"/>
                  <a:gd name="T43" fmla="*/ 10 h 43"/>
                  <a:gd name="T44" fmla="*/ 69 w 287"/>
                  <a:gd name="T45" fmla="*/ 10 h 43"/>
                  <a:gd name="T46" fmla="*/ 71 w 287"/>
                  <a:gd name="T47" fmla="*/ 10 h 43"/>
                  <a:gd name="T48" fmla="*/ 71 w 287"/>
                  <a:gd name="T49" fmla="*/ 10 h 43"/>
                  <a:gd name="T50" fmla="*/ 71 w 287"/>
                  <a:gd name="T51" fmla="*/ 10 h 43"/>
                  <a:gd name="T52" fmla="*/ 69 w 287"/>
                  <a:gd name="T53" fmla="*/ 10 h 43"/>
                  <a:gd name="T54" fmla="*/ 66 w 287"/>
                  <a:gd name="T55" fmla="*/ 10 h 43"/>
                  <a:gd name="T56" fmla="*/ 62 w 287"/>
                  <a:gd name="T57" fmla="*/ 9 h 43"/>
                  <a:gd name="T58" fmla="*/ 58 w 287"/>
                  <a:gd name="T59" fmla="*/ 9 h 43"/>
                  <a:gd name="T60" fmla="*/ 53 w 287"/>
                  <a:gd name="T61" fmla="*/ 9 h 43"/>
                  <a:gd name="T62" fmla="*/ 48 w 287"/>
                  <a:gd name="T63" fmla="*/ 8 h 43"/>
                  <a:gd name="T64" fmla="*/ 42 w 287"/>
                  <a:gd name="T65" fmla="*/ 8 h 43"/>
                  <a:gd name="T66" fmla="*/ 36 w 287"/>
                  <a:gd name="T67" fmla="*/ 7 h 43"/>
                  <a:gd name="T68" fmla="*/ 31 w 287"/>
                  <a:gd name="T69" fmla="*/ 7 h 43"/>
                  <a:gd name="T70" fmla="*/ 25 w 287"/>
                  <a:gd name="T71" fmla="*/ 7 h 43"/>
                  <a:gd name="T72" fmla="*/ 21 w 287"/>
                  <a:gd name="T73" fmla="*/ 6 h 43"/>
                  <a:gd name="T74" fmla="*/ 17 w 287"/>
                  <a:gd name="T75" fmla="*/ 6 h 43"/>
                  <a:gd name="T76" fmla="*/ 13 w 287"/>
                  <a:gd name="T77" fmla="*/ 5 h 43"/>
                  <a:gd name="T78" fmla="*/ 10 w 287"/>
                  <a:gd name="T79" fmla="*/ 5 h 43"/>
                  <a:gd name="T80" fmla="*/ 8 w 287"/>
                  <a:gd name="T81" fmla="*/ 5 h 43"/>
                  <a:gd name="T82" fmla="*/ 6 w 287"/>
                  <a:gd name="T83" fmla="*/ 3 h 43"/>
                  <a:gd name="T84" fmla="*/ 4 w 287"/>
                  <a:gd name="T85" fmla="*/ 2 h 43"/>
                  <a:gd name="T86" fmla="*/ 4 w 287"/>
                  <a:gd name="T87" fmla="*/ 0 h 43"/>
                  <a:gd name="T88" fmla="*/ 4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7"/>
                  <a:gd name="T136" fmla="*/ 0 h 43"/>
                  <a:gd name="T137" fmla="*/ 287 w 287"/>
                  <a:gd name="T138" fmla="*/ 43 h 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Freeform 76"/>
              <p:cNvSpPr>
                <a:spLocks/>
              </p:cNvSpPr>
              <p:nvPr/>
            </p:nvSpPr>
            <p:spPr bwMode="auto">
              <a:xfrm>
                <a:off x="3147" y="1476"/>
                <a:ext cx="52" cy="30"/>
              </a:xfrm>
              <a:custGeom>
                <a:avLst/>
                <a:gdLst>
                  <a:gd name="T0" fmla="*/ 24 w 103"/>
                  <a:gd name="T1" fmla="*/ 2 h 60"/>
                  <a:gd name="T2" fmla="*/ 0 w 103"/>
                  <a:gd name="T3" fmla="*/ 0 h 60"/>
                  <a:gd name="T4" fmla="*/ 1 w 103"/>
                  <a:gd name="T5" fmla="*/ 3 h 60"/>
                  <a:gd name="T6" fmla="*/ 1 w 103"/>
                  <a:gd name="T7" fmla="*/ 5 h 60"/>
                  <a:gd name="T8" fmla="*/ 1 w 103"/>
                  <a:gd name="T9" fmla="*/ 8 h 60"/>
                  <a:gd name="T10" fmla="*/ 1 w 103"/>
                  <a:gd name="T11" fmla="*/ 10 h 60"/>
                  <a:gd name="T12" fmla="*/ 26 w 103"/>
                  <a:gd name="T13" fmla="*/ 15 h 60"/>
                  <a:gd name="T14" fmla="*/ 25 w 103"/>
                  <a:gd name="T15" fmla="*/ 10 h 60"/>
                  <a:gd name="T16" fmla="*/ 25 w 103"/>
                  <a:gd name="T17" fmla="*/ 5 h 60"/>
                  <a:gd name="T18" fmla="*/ 24 w 103"/>
                  <a:gd name="T19" fmla="*/ 2 h 60"/>
                  <a:gd name="T20" fmla="*/ 24 w 103"/>
                  <a:gd name="T21" fmla="*/ 2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60"/>
                  <a:gd name="T35" fmla="*/ 103 w 103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Freeform 77"/>
              <p:cNvSpPr>
                <a:spLocks/>
              </p:cNvSpPr>
              <p:nvPr/>
            </p:nvSpPr>
            <p:spPr bwMode="auto">
              <a:xfrm>
                <a:off x="3132" y="1495"/>
                <a:ext cx="67" cy="65"/>
              </a:xfrm>
              <a:custGeom>
                <a:avLst/>
                <a:gdLst>
                  <a:gd name="T0" fmla="*/ 7 w 134"/>
                  <a:gd name="T1" fmla="*/ 0 h 129"/>
                  <a:gd name="T2" fmla="*/ 6 w 134"/>
                  <a:gd name="T3" fmla="*/ 11 h 129"/>
                  <a:gd name="T4" fmla="*/ 3 w 134"/>
                  <a:gd name="T5" fmla="*/ 19 h 129"/>
                  <a:gd name="T6" fmla="*/ 1 w 134"/>
                  <a:gd name="T7" fmla="*/ 23 h 129"/>
                  <a:gd name="T8" fmla="*/ 0 w 134"/>
                  <a:gd name="T9" fmla="*/ 25 h 129"/>
                  <a:gd name="T10" fmla="*/ 33 w 134"/>
                  <a:gd name="T11" fmla="*/ 33 h 129"/>
                  <a:gd name="T12" fmla="*/ 33 w 134"/>
                  <a:gd name="T13" fmla="*/ 25 h 129"/>
                  <a:gd name="T14" fmla="*/ 34 w 134"/>
                  <a:gd name="T15" fmla="*/ 18 h 129"/>
                  <a:gd name="T16" fmla="*/ 34 w 134"/>
                  <a:gd name="T17" fmla="*/ 11 h 129"/>
                  <a:gd name="T18" fmla="*/ 33 w 134"/>
                  <a:gd name="T19" fmla="*/ 6 h 129"/>
                  <a:gd name="T20" fmla="*/ 7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129"/>
                  <a:gd name="T35" fmla="*/ 134 w 134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Freeform 78"/>
              <p:cNvSpPr>
                <a:spLocks/>
              </p:cNvSpPr>
              <p:nvPr/>
            </p:nvSpPr>
            <p:spPr bwMode="auto">
              <a:xfrm>
                <a:off x="3207" y="1480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1 h 159"/>
                  <a:gd name="T4" fmla="*/ 2 w 60"/>
                  <a:gd name="T5" fmla="*/ 3 h 159"/>
                  <a:gd name="T6" fmla="*/ 4 w 60"/>
                  <a:gd name="T7" fmla="*/ 7 h 159"/>
                  <a:gd name="T8" fmla="*/ 6 w 60"/>
                  <a:gd name="T9" fmla="*/ 11 h 159"/>
                  <a:gd name="T10" fmla="*/ 9 w 60"/>
                  <a:gd name="T11" fmla="*/ 17 h 159"/>
                  <a:gd name="T12" fmla="*/ 11 w 60"/>
                  <a:gd name="T13" fmla="*/ 22 h 159"/>
                  <a:gd name="T14" fmla="*/ 14 w 60"/>
                  <a:gd name="T15" fmla="*/ 28 h 159"/>
                  <a:gd name="T16" fmla="*/ 15 w 60"/>
                  <a:gd name="T17" fmla="*/ 33 h 159"/>
                  <a:gd name="T18" fmla="*/ 15 w 60"/>
                  <a:gd name="T19" fmla="*/ 34 h 159"/>
                  <a:gd name="T20" fmla="*/ 14 w 60"/>
                  <a:gd name="T21" fmla="*/ 34 h 159"/>
                  <a:gd name="T22" fmla="*/ 12 w 60"/>
                  <a:gd name="T23" fmla="*/ 35 h 159"/>
                  <a:gd name="T24" fmla="*/ 10 w 60"/>
                  <a:gd name="T25" fmla="*/ 36 h 159"/>
                  <a:gd name="T26" fmla="*/ 8 w 60"/>
                  <a:gd name="T27" fmla="*/ 37 h 159"/>
                  <a:gd name="T28" fmla="*/ 6 w 60"/>
                  <a:gd name="T29" fmla="*/ 38 h 159"/>
                  <a:gd name="T30" fmla="*/ 4 w 60"/>
                  <a:gd name="T31" fmla="*/ 39 h 159"/>
                  <a:gd name="T32" fmla="*/ 2 w 60"/>
                  <a:gd name="T33" fmla="*/ 39 h 159"/>
                  <a:gd name="T34" fmla="*/ 2 w 60"/>
                  <a:gd name="T35" fmla="*/ 36 h 159"/>
                  <a:gd name="T36" fmla="*/ 3 w 60"/>
                  <a:gd name="T37" fmla="*/ 26 h 159"/>
                  <a:gd name="T38" fmla="*/ 3 w 60"/>
                  <a:gd name="T39" fmla="*/ 13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159"/>
                  <a:gd name="T65" fmla="*/ 60 w 60"/>
                  <a:gd name="T66" fmla="*/ 159 h 1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Freeform 79"/>
              <p:cNvSpPr>
                <a:spLocks/>
              </p:cNvSpPr>
              <p:nvPr/>
            </p:nvSpPr>
            <p:spPr bwMode="auto">
              <a:xfrm>
                <a:off x="3007" y="1547"/>
                <a:ext cx="149" cy="51"/>
              </a:xfrm>
              <a:custGeom>
                <a:avLst/>
                <a:gdLst>
                  <a:gd name="T0" fmla="*/ 50 w 297"/>
                  <a:gd name="T1" fmla="*/ 2 h 101"/>
                  <a:gd name="T2" fmla="*/ 43 w 297"/>
                  <a:gd name="T3" fmla="*/ 0 h 101"/>
                  <a:gd name="T4" fmla="*/ 41 w 297"/>
                  <a:gd name="T5" fmla="*/ 1 h 101"/>
                  <a:gd name="T6" fmla="*/ 36 w 297"/>
                  <a:gd name="T7" fmla="*/ 1 h 101"/>
                  <a:gd name="T8" fmla="*/ 29 w 297"/>
                  <a:gd name="T9" fmla="*/ 2 h 101"/>
                  <a:gd name="T10" fmla="*/ 22 w 297"/>
                  <a:gd name="T11" fmla="*/ 4 h 101"/>
                  <a:gd name="T12" fmla="*/ 14 w 297"/>
                  <a:gd name="T13" fmla="*/ 5 h 101"/>
                  <a:gd name="T14" fmla="*/ 7 w 297"/>
                  <a:gd name="T15" fmla="*/ 6 h 101"/>
                  <a:gd name="T16" fmla="*/ 2 w 297"/>
                  <a:gd name="T17" fmla="*/ 8 h 101"/>
                  <a:gd name="T18" fmla="*/ 0 w 297"/>
                  <a:gd name="T19" fmla="*/ 9 h 101"/>
                  <a:gd name="T20" fmla="*/ 1 w 297"/>
                  <a:gd name="T21" fmla="*/ 10 h 101"/>
                  <a:gd name="T22" fmla="*/ 3 w 297"/>
                  <a:gd name="T23" fmla="*/ 11 h 101"/>
                  <a:gd name="T24" fmla="*/ 6 w 297"/>
                  <a:gd name="T25" fmla="*/ 12 h 101"/>
                  <a:gd name="T26" fmla="*/ 9 w 297"/>
                  <a:gd name="T27" fmla="*/ 13 h 101"/>
                  <a:gd name="T28" fmla="*/ 14 w 297"/>
                  <a:gd name="T29" fmla="*/ 14 h 101"/>
                  <a:gd name="T30" fmla="*/ 19 w 297"/>
                  <a:gd name="T31" fmla="*/ 16 h 101"/>
                  <a:gd name="T32" fmla="*/ 25 w 297"/>
                  <a:gd name="T33" fmla="*/ 17 h 101"/>
                  <a:gd name="T34" fmla="*/ 31 w 297"/>
                  <a:gd name="T35" fmla="*/ 19 h 101"/>
                  <a:gd name="T36" fmla="*/ 37 w 297"/>
                  <a:gd name="T37" fmla="*/ 20 h 101"/>
                  <a:gd name="T38" fmla="*/ 43 w 297"/>
                  <a:gd name="T39" fmla="*/ 21 h 101"/>
                  <a:gd name="T40" fmla="*/ 49 w 297"/>
                  <a:gd name="T41" fmla="*/ 22 h 101"/>
                  <a:gd name="T42" fmla="*/ 55 w 297"/>
                  <a:gd name="T43" fmla="*/ 23 h 101"/>
                  <a:gd name="T44" fmla="*/ 61 w 297"/>
                  <a:gd name="T45" fmla="*/ 24 h 101"/>
                  <a:gd name="T46" fmla="*/ 66 w 297"/>
                  <a:gd name="T47" fmla="*/ 25 h 101"/>
                  <a:gd name="T48" fmla="*/ 71 w 297"/>
                  <a:gd name="T49" fmla="*/ 25 h 101"/>
                  <a:gd name="T50" fmla="*/ 75 w 297"/>
                  <a:gd name="T51" fmla="*/ 26 h 101"/>
                  <a:gd name="T52" fmla="*/ 45 w 297"/>
                  <a:gd name="T53" fmla="*/ 10 h 101"/>
                  <a:gd name="T54" fmla="*/ 50 w 297"/>
                  <a:gd name="T55" fmla="*/ 2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97"/>
                  <a:gd name="T85" fmla="*/ 0 h 101"/>
                  <a:gd name="T86" fmla="*/ 297 w 297"/>
                  <a:gd name="T87" fmla="*/ 101 h 10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Freeform 80"/>
              <p:cNvSpPr>
                <a:spLocks/>
              </p:cNvSpPr>
              <p:nvPr/>
            </p:nvSpPr>
            <p:spPr bwMode="auto">
              <a:xfrm>
                <a:off x="3096" y="1550"/>
                <a:ext cx="167" cy="48"/>
              </a:xfrm>
              <a:custGeom>
                <a:avLst/>
                <a:gdLst>
                  <a:gd name="T0" fmla="*/ 32 w 335"/>
                  <a:gd name="T1" fmla="*/ 25 h 94"/>
                  <a:gd name="T2" fmla="*/ 35 w 335"/>
                  <a:gd name="T3" fmla="*/ 24 h 94"/>
                  <a:gd name="T4" fmla="*/ 39 w 335"/>
                  <a:gd name="T5" fmla="*/ 23 h 94"/>
                  <a:gd name="T6" fmla="*/ 43 w 335"/>
                  <a:gd name="T7" fmla="*/ 22 h 94"/>
                  <a:gd name="T8" fmla="*/ 47 w 335"/>
                  <a:gd name="T9" fmla="*/ 21 h 94"/>
                  <a:gd name="T10" fmla="*/ 51 w 335"/>
                  <a:gd name="T11" fmla="*/ 20 h 94"/>
                  <a:gd name="T12" fmla="*/ 55 w 335"/>
                  <a:gd name="T13" fmla="*/ 18 h 94"/>
                  <a:gd name="T14" fmla="*/ 60 w 335"/>
                  <a:gd name="T15" fmla="*/ 16 h 94"/>
                  <a:gd name="T16" fmla="*/ 64 w 335"/>
                  <a:gd name="T17" fmla="*/ 15 h 94"/>
                  <a:gd name="T18" fmla="*/ 68 w 335"/>
                  <a:gd name="T19" fmla="*/ 13 h 94"/>
                  <a:gd name="T20" fmla="*/ 71 w 335"/>
                  <a:gd name="T21" fmla="*/ 11 h 94"/>
                  <a:gd name="T22" fmla="*/ 75 w 335"/>
                  <a:gd name="T23" fmla="*/ 10 h 94"/>
                  <a:gd name="T24" fmla="*/ 77 w 335"/>
                  <a:gd name="T25" fmla="*/ 8 h 94"/>
                  <a:gd name="T26" fmla="*/ 80 w 335"/>
                  <a:gd name="T27" fmla="*/ 7 h 94"/>
                  <a:gd name="T28" fmla="*/ 82 w 335"/>
                  <a:gd name="T29" fmla="*/ 6 h 94"/>
                  <a:gd name="T30" fmla="*/ 83 w 335"/>
                  <a:gd name="T31" fmla="*/ 6 h 94"/>
                  <a:gd name="T32" fmla="*/ 83 w 335"/>
                  <a:gd name="T33" fmla="*/ 6 h 94"/>
                  <a:gd name="T34" fmla="*/ 66 w 335"/>
                  <a:gd name="T35" fmla="*/ 7 h 94"/>
                  <a:gd name="T36" fmla="*/ 52 w 335"/>
                  <a:gd name="T37" fmla="*/ 12 h 94"/>
                  <a:gd name="T38" fmla="*/ 5 w 335"/>
                  <a:gd name="T39" fmla="*/ 0 h 94"/>
                  <a:gd name="T40" fmla="*/ 0 w 335"/>
                  <a:gd name="T41" fmla="*/ 8 h 94"/>
                  <a:gd name="T42" fmla="*/ 30 w 335"/>
                  <a:gd name="T43" fmla="*/ 25 h 94"/>
                  <a:gd name="T44" fmla="*/ 30 w 335"/>
                  <a:gd name="T45" fmla="*/ 25 h 94"/>
                  <a:gd name="T46" fmla="*/ 31 w 335"/>
                  <a:gd name="T47" fmla="*/ 25 h 94"/>
                  <a:gd name="T48" fmla="*/ 31 w 335"/>
                  <a:gd name="T49" fmla="*/ 25 h 94"/>
                  <a:gd name="T50" fmla="*/ 32 w 335"/>
                  <a:gd name="T51" fmla="*/ 25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5"/>
                  <a:gd name="T79" fmla="*/ 0 h 94"/>
                  <a:gd name="T80" fmla="*/ 335 w 335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Freeform 81"/>
              <p:cNvSpPr>
                <a:spLocks/>
              </p:cNvSpPr>
              <p:nvPr/>
            </p:nvSpPr>
            <p:spPr bwMode="auto">
              <a:xfrm>
                <a:off x="2993" y="1567"/>
                <a:ext cx="139" cy="41"/>
              </a:xfrm>
              <a:custGeom>
                <a:avLst/>
                <a:gdLst>
                  <a:gd name="T0" fmla="*/ 0 w 279"/>
                  <a:gd name="T1" fmla="*/ 0 h 83"/>
                  <a:gd name="T2" fmla="*/ 0 w 279"/>
                  <a:gd name="T3" fmla="*/ 0 h 83"/>
                  <a:gd name="T4" fmla="*/ 0 w 279"/>
                  <a:gd name="T5" fmla="*/ 1 h 83"/>
                  <a:gd name="T6" fmla="*/ 0 w 279"/>
                  <a:gd name="T7" fmla="*/ 2 h 83"/>
                  <a:gd name="T8" fmla="*/ 1 w 279"/>
                  <a:gd name="T9" fmla="*/ 3 h 83"/>
                  <a:gd name="T10" fmla="*/ 5 w 279"/>
                  <a:gd name="T11" fmla="*/ 5 h 83"/>
                  <a:gd name="T12" fmla="*/ 9 w 279"/>
                  <a:gd name="T13" fmla="*/ 7 h 83"/>
                  <a:gd name="T14" fmla="*/ 13 w 279"/>
                  <a:gd name="T15" fmla="*/ 9 h 83"/>
                  <a:gd name="T16" fmla="*/ 18 w 279"/>
                  <a:gd name="T17" fmla="*/ 10 h 83"/>
                  <a:gd name="T18" fmla="*/ 23 w 279"/>
                  <a:gd name="T19" fmla="*/ 12 h 83"/>
                  <a:gd name="T20" fmla="*/ 28 w 279"/>
                  <a:gd name="T21" fmla="*/ 13 h 83"/>
                  <a:gd name="T22" fmla="*/ 32 w 279"/>
                  <a:gd name="T23" fmla="*/ 15 h 83"/>
                  <a:gd name="T24" fmla="*/ 37 w 279"/>
                  <a:gd name="T25" fmla="*/ 16 h 83"/>
                  <a:gd name="T26" fmla="*/ 42 w 279"/>
                  <a:gd name="T27" fmla="*/ 18 h 83"/>
                  <a:gd name="T28" fmla="*/ 46 w 279"/>
                  <a:gd name="T29" fmla="*/ 18 h 83"/>
                  <a:gd name="T30" fmla="*/ 51 w 279"/>
                  <a:gd name="T31" fmla="*/ 19 h 83"/>
                  <a:gd name="T32" fmla="*/ 55 w 279"/>
                  <a:gd name="T33" fmla="*/ 20 h 83"/>
                  <a:gd name="T34" fmla="*/ 59 w 279"/>
                  <a:gd name="T35" fmla="*/ 20 h 83"/>
                  <a:gd name="T36" fmla="*/ 63 w 279"/>
                  <a:gd name="T37" fmla="*/ 20 h 83"/>
                  <a:gd name="T38" fmla="*/ 66 w 279"/>
                  <a:gd name="T39" fmla="*/ 20 h 83"/>
                  <a:gd name="T40" fmla="*/ 69 w 279"/>
                  <a:gd name="T41" fmla="*/ 20 h 83"/>
                  <a:gd name="T42" fmla="*/ 69 w 279"/>
                  <a:gd name="T43" fmla="*/ 20 h 83"/>
                  <a:gd name="T44" fmla="*/ 66 w 279"/>
                  <a:gd name="T45" fmla="*/ 20 h 83"/>
                  <a:gd name="T46" fmla="*/ 63 w 279"/>
                  <a:gd name="T47" fmla="*/ 19 h 83"/>
                  <a:gd name="T48" fmla="*/ 59 w 279"/>
                  <a:gd name="T49" fmla="*/ 18 h 83"/>
                  <a:gd name="T50" fmla="*/ 54 w 279"/>
                  <a:gd name="T51" fmla="*/ 17 h 83"/>
                  <a:gd name="T52" fmla="*/ 48 w 279"/>
                  <a:gd name="T53" fmla="*/ 16 h 83"/>
                  <a:gd name="T54" fmla="*/ 43 w 279"/>
                  <a:gd name="T55" fmla="*/ 14 h 83"/>
                  <a:gd name="T56" fmla="*/ 36 w 279"/>
                  <a:gd name="T57" fmla="*/ 13 h 83"/>
                  <a:gd name="T58" fmla="*/ 30 w 279"/>
                  <a:gd name="T59" fmla="*/ 11 h 83"/>
                  <a:gd name="T60" fmla="*/ 24 w 279"/>
                  <a:gd name="T61" fmla="*/ 9 h 83"/>
                  <a:gd name="T62" fmla="*/ 18 w 279"/>
                  <a:gd name="T63" fmla="*/ 8 h 83"/>
                  <a:gd name="T64" fmla="*/ 13 w 279"/>
                  <a:gd name="T65" fmla="*/ 6 h 83"/>
                  <a:gd name="T66" fmla="*/ 8 w 279"/>
                  <a:gd name="T67" fmla="*/ 4 h 83"/>
                  <a:gd name="T68" fmla="*/ 4 w 279"/>
                  <a:gd name="T69" fmla="*/ 3 h 83"/>
                  <a:gd name="T70" fmla="*/ 2 w 279"/>
                  <a:gd name="T71" fmla="*/ 1 h 83"/>
                  <a:gd name="T72" fmla="*/ 0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9"/>
                  <a:gd name="T112" fmla="*/ 0 h 83"/>
                  <a:gd name="T113" fmla="*/ 279 w 279"/>
                  <a:gd name="T114" fmla="*/ 83 h 8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2" name="Freeform 82"/>
              <p:cNvSpPr>
                <a:spLocks/>
              </p:cNvSpPr>
              <p:nvPr/>
            </p:nvSpPr>
            <p:spPr bwMode="auto">
              <a:xfrm>
                <a:off x="3160" y="1177"/>
                <a:ext cx="19" cy="17"/>
              </a:xfrm>
              <a:custGeom>
                <a:avLst/>
                <a:gdLst>
                  <a:gd name="T0" fmla="*/ 5 w 39"/>
                  <a:gd name="T1" fmla="*/ 8 h 36"/>
                  <a:gd name="T2" fmla="*/ 6 w 39"/>
                  <a:gd name="T3" fmla="*/ 8 h 36"/>
                  <a:gd name="T4" fmla="*/ 8 w 39"/>
                  <a:gd name="T5" fmla="*/ 7 h 36"/>
                  <a:gd name="T6" fmla="*/ 9 w 39"/>
                  <a:gd name="T7" fmla="*/ 6 h 36"/>
                  <a:gd name="T8" fmla="*/ 9 w 39"/>
                  <a:gd name="T9" fmla="*/ 4 h 36"/>
                  <a:gd name="T10" fmla="*/ 9 w 39"/>
                  <a:gd name="T11" fmla="*/ 3 h 36"/>
                  <a:gd name="T12" fmla="*/ 8 w 39"/>
                  <a:gd name="T13" fmla="*/ 1 h 36"/>
                  <a:gd name="T14" fmla="*/ 6 w 39"/>
                  <a:gd name="T15" fmla="*/ 0 h 36"/>
                  <a:gd name="T16" fmla="*/ 5 w 39"/>
                  <a:gd name="T17" fmla="*/ 0 h 36"/>
                  <a:gd name="T18" fmla="*/ 3 w 39"/>
                  <a:gd name="T19" fmla="*/ 0 h 36"/>
                  <a:gd name="T20" fmla="*/ 1 w 39"/>
                  <a:gd name="T21" fmla="*/ 1 h 36"/>
                  <a:gd name="T22" fmla="*/ 0 w 39"/>
                  <a:gd name="T23" fmla="*/ 3 h 36"/>
                  <a:gd name="T24" fmla="*/ 0 w 39"/>
                  <a:gd name="T25" fmla="*/ 4 h 36"/>
                  <a:gd name="T26" fmla="*/ 0 w 39"/>
                  <a:gd name="T27" fmla="*/ 6 h 36"/>
                  <a:gd name="T28" fmla="*/ 1 w 39"/>
                  <a:gd name="T29" fmla="*/ 7 h 36"/>
                  <a:gd name="T30" fmla="*/ 3 w 39"/>
                  <a:gd name="T31" fmla="*/ 8 h 36"/>
                  <a:gd name="T32" fmla="*/ 5 w 39"/>
                  <a:gd name="T33" fmla="*/ 8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6"/>
                  <a:gd name="T53" fmla="*/ 39 w 39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24598" name="AutoShape 83"/>
          <p:cNvCxnSpPr>
            <a:cxnSpLocks noChangeShapeType="1"/>
            <a:stCxn id="24613" idx="4"/>
            <a:endCxn id="24592" idx="0"/>
          </p:cNvCxnSpPr>
          <p:nvPr/>
        </p:nvCxnSpPr>
        <p:spPr bwMode="auto">
          <a:xfrm flipH="1">
            <a:off x="4572000" y="1908175"/>
            <a:ext cx="2025650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9" name="AutoShape 84"/>
          <p:cNvCxnSpPr>
            <a:cxnSpLocks noChangeShapeType="1"/>
            <a:stCxn id="24613" idx="4"/>
            <a:endCxn id="24586" idx="0"/>
          </p:cNvCxnSpPr>
          <p:nvPr/>
        </p:nvCxnSpPr>
        <p:spPr bwMode="auto">
          <a:xfrm>
            <a:off x="6597650" y="1908175"/>
            <a:ext cx="442913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0" name="AutoShape 85"/>
          <p:cNvCxnSpPr>
            <a:cxnSpLocks noChangeShapeType="1"/>
            <a:stCxn id="24613" idx="4"/>
            <a:endCxn id="24593" idx="0"/>
          </p:cNvCxnSpPr>
          <p:nvPr/>
        </p:nvCxnSpPr>
        <p:spPr bwMode="auto">
          <a:xfrm flipH="1">
            <a:off x="6216650" y="1908175"/>
            <a:ext cx="381000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1" name="AutoShape 86"/>
          <p:cNvCxnSpPr>
            <a:cxnSpLocks noChangeShapeType="1"/>
            <a:stCxn id="24613" idx="4"/>
            <a:endCxn id="24594" idx="0"/>
          </p:cNvCxnSpPr>
          <p:nvPr/>
        </p:nvCxnSpPr>
        <p:spPr bwMode="auto">
          <a:xfrm>
            <a:off x="6597650" y="1908175"/>
            <a:ext cx="2089150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2" name="AutoShape 87"/>
          <p:cNvCxnSpPr>
            <a:cxnSpLocks noChangeShapeType="1"/>
            <a:stCxn id="24613" idx="4"/>
            <a:endCxn id="24580" idx="0"/>
          </p:cNvCxnSpPr>
          <p:nvPr/>
        </p:nvCxnSpPr>
        <p:spPr bwMode="auto">
          <a:xfrm flipH="1">
            <a:off x="5394325" y="1908175"/>
            <a:ext cx="1203325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3" name="AutoShape 88"/>
          <p:cNvCxnSpPr>
            <a:cxnSpLocks noChangeShapeType="1"/>
            <a:stCxn id="24613" idx="4"/>
            <a:endCxn id="24595" idx="0"/>
          </p:cNvCxnSpPr>
          <p:nvPr/>
        </p:nvCxnSpPr>
        <p:spPr bwMode="auto">
          <a:xfrm>
            <a:off x="6597650" y="1908175"/>
            <a:ext cx="1265238" cy="3762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4604" name="Group 153"/>
          <p:cNvGrpSpPr>
            <a:grpSpLocks/>
          </p:cNvGrpSpPr>
          <p:nvPr/>
        </p:nvGrpSpPr>
        <p:grpSpPr bwMode="auto">
          <a:xfrm>
            <a:off x="6216650" y="1522413"/>
            <a:ext cx="762000" cy="385762"/>
            <a:chOff x="2592" y="672"/>
            <a:chExt cx="480" cy="243"/>
          </a:xfrm>
        </p:grpSpPr>
        <p:sp>
          <p:nvSpPr>
            <p:cNvPr id="24609" name="Oval 154"/>
            <p:cNvSpPr>
              <a:spLocks noChangeArrowheads="1"/>
            </p:cNvSpPr>
            <p:nvPr/>
          </p:nvSpPr>
          <p:spPr bwMode="auto">
            <a:xfrm>
              <a:off x="2976" y="768"/>
              <a:ext cx="48" cy="4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0" name="Oval 155"/>
            <p:cNvSpPr>
              <a:spLocks noChangeArrowheads="1"/>
            </p:cNvSpPr>
            <p:nvPr/>
          </p:nvSpPr>
          <p:spPr bwMode="auto">
            <a:xfrm>
              <a:off x="2880" y="864"/>
              <a:ext cx="48" cy="4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1" name="Oval 156"/>
            <p:cNvSpPr>
              <a:spLocks noChangeArrowheads="1"/>
            </p:cNvSpPr>
            <p:nvPr/>
          </p:nvSpPr>
          <p:spPr bwMode="auto">
            <a:xfrm>
              <a:off x="2736" y="864"/>
              <a:ext cx="48" cy="4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2" name="Oval 157"/>
            <p:cNvSpPr>
              <a:spLocks noChangeArrowheads="1"/>
            </p:cNvSpPr>
            <p:nvPr/>
          </p:nvSpPr>
          <p:spPr bwMode="auto">
            <a:xfrm>
              <a:off x="2640" y="768"/>
              <a:ext cx="48" cy="4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13" name="Oval 158"/>
            <p:cNvSpPr>
              <a:spLocks noChangeArrowheads="1"/>
            </p:cNvSpPr>
            <p:nvPr/>
          </p:nvSpPr>
          <p:spPr bwMode="auto">
            <a:xfrm>
              <a:off x="2592" y="672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200" b="1">
                  <a:latin typeface="Arial" charset="0"/>
                </a:rPr>
                <a:t>ECS</a:t>
              </a:r>
            </a:p>
          </p:txBody>
        </p:sp>
      </p:grpSp>
      <p:cxnSp>
        <p:nvCxnSpPr>
          <p:cNvPr id="24605" name="AutoShape 159"/>
          <p:cNvCxnSpPr>
            <a:cxnSpLocks noChangeShapeType="1"/>
            <a:stCxn id="24607" idx="3"/>
            <a:endCxn id="24592" idx="4"/>
          </p:cNvCxnSpPr>
          <p:nvPr/>
        </p:nvCxnSpPr>
        <p:spPr bwMode="auto">
          <a:xfrm flipH="1" flipV="1">
            <a:off x="4572000" y="2670175"/>
            <a:ext cx="228600" cy="223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6" name="AutoShape 160"/>
          <p:cNvCxnSpPr>
            <a:cxnSpLocks noChangeShapeType="1"/>
            <a:stCxn id="24592" idx="4"/>
            <a:endCxn id="24607" idx="1"/>
          </p:cNvCxnSpPr>
          <p:nvPr/>
        </p:nvCxnSpPr>
        <p:spPr bwMode="auto">
          <a:xfrm flipH="1">
            <a:off x="4343400" y="2670175"/>
            <a:ext cx="228600" cy="223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4607" name="Rectangle 161"/>
          <p:cNvSpPr>
            <a:spLocks noChangeArrowheads="1"/>
          </p:cNvSpPr>
          <p:nvPr/>
        </p:nvSpPr>
        <p:spPr bwMode="auto">
          <a:xfrm>
            <a:off x="4343400" y="2741613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6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Size of the Control Tree:</a:t>
            </a:r>
          </a:p>
          <a:p>
            <a:pPr lvl="1"/>
            <a:r>
              <a:rPr lang="en-US" sz="2400" dirty="0" smtClean="0"/>
              <a:t>Distributed over ~150 PCs</a:t>
            </a:r>
          </a:p>
          <a:p>
            <a:pPr lvl="2"/>
            <a:r>
              <a:rPr lang="en-US" sz="2000" dirty="0" smtClean="0"/>
              <a:t>~100 Linux</a:t>
            </a:r>
            <a:br>
              <a:rPr lang="en-US" sz="2000" dirty="0" smtClean="0"/>
            </a:br>
            <a:r>
              <a:rPr lang="en-US" sz="2000" dirty="0" smtClean="0"/>
              <a:t>(50 for the HLT)</a:t>
            </a:r>
          </a:p>
          <a:p>
            <a:pPr lvl="2"/>
            <a:r>
              <a:rPr lang="en-US" sz="2000" dirty="0" smtClean="0"/>
              <a:t>~ 50 Windows</a:t>
            </a:r>
          </a:p>
          <a:p>
            <a:pPr lvl="1"/>
            <a:r>
              <a:rPr lang="en-US" sz="2400" dirty="0" smtClean="0"/>
              <a:t>&gt;2000 Control Units</a:t>
            </a:r>
          </a:p>
          <a:p>
            <a:pPr lvl="1"/>
            <a:r>
              <a:rPr lang="en-US" sz="2400" dirty="0" smtClean="0"/>
              <a:t>&gt;50000 Device Units</a:t>
            </a:r>
            <a:endParaRPr lang="en-US" dirty="0" smtClean="0"/>
          </a:p>
          <a:p>
            <a:r>
              <a:rPr lang="en-US" sz="2800" dirty="0" smtClean="0"/>
              <a:t>Run Control Timing</a:t>
            </a:r>
          </a:p>
          <a:p>
            <a:pPr lvl="1"/>
            <a:r>
              <a:rPr lang="en-US" sz="2400" dirty="0" smtClean="0"/>
              <a:t>Cold Start to Running: 4 minutes</a:t>
            </a:r>
          </a:p>
          <a:p>
            <a:pPr lvl="2"/>
            <a:r>
              <a:rPr lang="en-US" sz="2000" dirty="0" smtClean="0"/>
              <a:t>Configure all Sub-detectors, Start &amp; Configure ~40000 HLT processes (always done well before PHYSICS)</a:t>
            </a:r>
          </a:p>
          <a:p>
            <a:pPr lvl="1"/>
            <a:r>
              <a:rPr lang="en-US" sz="2400" dirty="0" smtClean="0"/>
              <a:t>Stop/Start Run: 6 seconds</a:t>
            </a:r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07557-F1A9-45A7-9774-63FD44E8842E}" type="slidenum">
              <a:rPr lang="en-US"/>
              <a:pPr>
                <a:defRPr/>
              </a:pPr>
              <a:t>17</a:t>
            </a:fld>
            <a:endParaRPr lang="en-US" sz="2400" b="1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ECS Summary</a:t>
            </a:r>
            <a:endParaRPr lang="en-US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LHCb has designed and implemented a coherent and homogeneous control system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The Experiment Control System allows to: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Configure, Monitor and Operate the Full Experiment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Run any combination of sub-detectors in parallel in standalone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Some of its main features: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Partitioning, Sequencing, Error recovery, Automation</a:t>
            </a:r>
          </a:p>
          <a:p>
            <a:pPr lvl="1">
              <a:lnSpc>
                <a:spcPct val="110000"/>
              </a:lnSpc>
              <a:buFont typeface="Arial Unicode MS" pitchFamily="34" charset="-128"/>
              <a:buChar char="➨"/>
            </a:pPr>
            <a:r>
              <a:rPr lang="en-US" sz="2000" dirty="0" smtClean="0"/>
              <a:t> Come from the usage of SMI++ (integrated with PVSS)</a:t>
            </a: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LHCb operations now almost completely automated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Operator task is easier (basically only confirmations)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DAQ Efficiency improved to ~98%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3657600" cy="1447800"/>
          </a:xfrm>
        </p:spPr>
        <p:txBody>
          <a:bodyPr/>
          <a:lstStyle/>
          <a:p>
            <a:r>
              <a:rPr lang="en-US"/>
              <a:t>SMI++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657600"/>
            <a:ext cx="6934200" cy="1651000"/>
          </a:xfrm>
        </p:spPr>
        <p:txBody>
          <a:bodyPr/>
          <a:lstStyle/>
          <a:p>
            <a:r>
              <a:rPr lang="en-US"/>
              <a:t>A Tool for the Automation of large distributed control systems</a:t>
            </a:r>
          </a:p>
          <a:p>
            <a:endParaRPr lang="en-US"/>
          </a:p>
        </p:txBody>
      </p:sp>
      <p:pic>
        <p:nvPicPr>
          <p:cNvPr id="413700" name="Picture 4" descr="SMI_LOGO"/>
          <p:cNvPicPr>
            <a:picLocks noChangeAspect="1" noChangeArrowheads="1"/>
          </p:cNvPicPr>
          <p:nvPr/>
        </p:nvPicPr>
        <p:blipFill>
          <a:blip r:embed="rId2" cstate="print"/>
          <a:srcRect l="6052" t="10257" r="8018" b="31624"/>
          <a:stretch>
            <a:fillRect/>
          </a:stretch>
        </p:blipFill>
        <p:spPr bwMode="auto">
          <a:xfrm>
            <a:off x="7620000" y="990600"/>
            <a:ext cx="1295400" cy="1239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5DF1F-E1EA-4E29-86DB-90F1AE9C0C40}" type="slidenum">
              <a:rPr lang="en-US"/>
              <a:pPr/>
              <a:t>19</a:t>
            </a:fld>
            <a:endParaRPr lang="en-US" sz="2000" b="1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Method</a:t>
            </a:r>
          </a:p>
          <a:p>
            <a:pPr lvl="1">
              <a:lnSpc>
                <a:spcPct val="110000"/>
              </a:lnSpc>
            </a:pPr>
            <a:r>
              <a:rPr lang="en-US"/>
              <a:t>Classes and Objects</a:t>
            </a:r>
          </a:p>
          <a:p>
            <a:pPr lvl="2">
              <a:lnSpc>
                <a:spcPct val="110000"/>
              </a:lnSpc>
            </a:pPr>
            <a:r>
              <a:rPr lang="en-GB"/>
              <a:t>Allow the decomposition of a complex system into smaller manageable entities</a:t>
            </a:r>
          </a:p>
          <a:p>
            <a:pPr lvl="1">
              <a:lnSpc>
                <a:spcPct val="110000"/>
              </a:lnSpc>
            </a:pPr>
            <a:r>
              <a:rPr lang="en-US"/>
              <a:t>Finite State Machines</a:t>
            </a:r>
          </a:p>
          <a:p>
            <a:pPr lvl="2">
              <a:lnSpc>
                <a:spcPct val="110000"/>
              </a:lnSpc>
            </a:pPr>
            <a:r>
              <a:rPr lang="en-US"/>
              <a:t>Allow the modeling of the behavior of each entity and of the interaction between entities in terms of STATES and ACTIONS</a:t>
            </a:r>
          </a:p>
          <a:p>
            <a:pPr lvl="1">
              <a:lnSpc>
                <a:spcPct val="110000"/>
              </a:lnSpc>
            </a:pPr>
            <a:r>
              <a:rPr lang="en-US"/>
              <a:t>Rule-based reasoning</a:t>
            </a:r>
          </a:p>
          <a:p>
            <a:pPr lvl="2">
              <a:lnSpc>
                <a:spcPct val="110000"/>
              </a:lnSpc>
            </a:pPr>
            <a:r>
              <a:rPr lang="en-US"/>
              <a:t>React to asynchronous events</a:t>
            </a:r>
            <a:br>
              <a:rPr lang="en-US"/>
            </a:br>
            <a:r>
              <a:rPr lang="en-US"/>
              <a:t>(allow Automation and Error Recovery)</a:t>
            </a:r>
          </a:p>
        </p:txBody>
      </p:sp>
      <p:pic>
        <p:nvPicPr>
          <p:cNvPr id="530436" name="Picture 4" descr="SMI_LOGO"/>
          <p:cNvPicPr>
            <a:picLocks noChangeAspect="1" noChangeArrowheads="1"/>
          </p:cNvPicPr>
          <p:nvPr/>
        </p:nvPicPr>
        <p:blipFill>
          <a:blip r:embed="rId2" cstate="print"/>
          <a:srcRect l="6052" t="10257" r="8018" b="31624"/>
          <a:stretch>
            <a:fillRect/>
          </a:stretch>
        </p:blipFill>
        <p:spPr bwMode="auto">
          <a:xfrm>
            <a:off x="7848600" y="914400"/>
            <a:ext cx="1066800" cy="10207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LHCb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3E23BB-1CA6-49B2-BE3C-96FEA4166F8F}" type="slidenum">
              <a:rPr lang="en-US" smtClean="0"/>
              <a:pPr>
                <a:defRPr/>
              </a:pPr>
              <a:t>2</a:t>
            </a:fld>
            <a:endParaRPr lang="en-US" sz="2400" b="1"/>
          </a:p>
        </p:txBody>
      </p:sp>
      <p:pic>
        <p:nvPicPr>
          <p:cNvPr id="6" name="Picture 5" descr="EventDisplay.jpg"/>
          <p:cNvPicPr>
            <a:picLocks noChangeAspect="1"/>
          </p:cNvPicPr>
          <p:nvPr/>
        </p:nvPicPr>
        <p:blipFill>
          <a:blip r:embed="rId2" cstate="print"/>
          <a:srcRect t="14339" b="12151"/>
          <a:stretch>
            <a:fillRect/>
          </a:stretch>
        </p:blipFill>
        <p:spPr>
          <a:xfrm flipH="1">
            <a:off x="304800" y="4191000"/>
            <a:ext cx="4343400" cy="2286000"/>
          </a:xfrm>
          <a:prstGeom prst="rect">
            <a:avLst/>
          </a:prstGeom>
        </p:spPr>
      </p:pic>
      <p:sp>
        <p:nvSpPr>
          <p:cNvPr id="8" name="Rectangle 120"/>
          <p:cNvSpPr txBox="1">
            <a:spLocks noChangeArrowheads="1"/>
          </p:cNvSpPr>
          <p:nvPr/>
        </p:nvSpPr>
        <p:spPr bwMode="auto">
          <a:xfrm>
            <a:off x="4800600" y="1143000"/>
            <a:ext cx="411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 Unicode MS" pitchFamily="34" charset="-128"/>
              <a:buChar char="❚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LHCb is one of the four LHC experiments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 Unicode MS" pitchFamily="34" charset="-128"/>
              <a:buChar char="❚"/>
              <a:tabLst/>
              <a:defRPr/>
            </a:pPr>
            <a:r>
              <a:rPr lang="en-US" kern="0" dirty="0" smtClean="0">
                <a:latin typeface="+mn-lt"/>
              </a:rPr>
              <a:t>Specialized in detecting differences between matter and anti-matter</a:t>
            </a:r>
            <a:endParaRPr lang="en-US" kern="0" dirty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 Unicode MS" pitchFamily="34" charset="-128"/>
              <a:buChar char="❚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</a:t>
            </a:r>
            <a:r>
              <a:rPr kumimoji="1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sub-detectors</a:t>
            </a:r>
            <a:endParaRPr lang="en-US" kern="0" noProof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 Unicode MS" pitchFamily="34" charset="-128"/>
              <a:buChar char="❚"/>
              <a:tabLst/>
              <a:defRPr/>
            </a:pPr>
            <a:r>
              <a:rPr lang="en-US" kern="0" noProof="0" dirty="0" smtClean="0">
                <a:latin typeface="+mn-lt"/>
              </a:rPr>
              <a:t>p-p collisions every 25 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 Unicode MS" pitchFamily="34" charset="-128"/>
              <a:buChar char="❚"/>
              <a:tabLst/>
              <a:defRPr/>
            </a:pPr>
            <a:r>
              <a:rPr kumimoji="1" lang="en-US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Collected by a large Data Acquisition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 Unicode MS" pitchFamily="34" charset="-128"/>
              <a:buChar char="❚"/>
              <a:tabLst/>
              <a:defRPr/>
            </a:pPr>
            <a:r>
              <a:rPr lang="en-US" kern="0" noProof="0" dirty="0" smtClean="0">
                <a:latin typeface="+mn-lt"/>
              </a:rPr>
              <a:t>Filtered by the Trigger System (~1500 PCs)</a:t>
            </a:r>
            <a:endParaRPr kumimoji="1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700px-Lhcbdetecto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66801"/>
            <a:ext cx="4495800" cy="285162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CD1B-8537-4A74-B5D9-9C516D76267A}" type="slidenum">
              <a:rPr lang="en-US"/>
              <a:pPr/>
              <a:t>20</a:t>
            </a:fld>
            <a:endParaRPr lang="en-US" sz="2000" b="1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Method (Cont.)</a:t>
            </a:r>
          </a:p>
          <a:p>
            <a:pPr lvl="1">
              <a:lnSpc>
                <a:spcPct val="120000"/>
              </a:lnSpc>
            </a:pPr>
            <a:r>
              <a:rPr lang="en-US"/>
              <a:t>SMI++ Objects can be:</a:t>
            </a:r>
          </a:p>
          <a:p>
            <a:pPr lvl="2">
              <a:lnSpc>
                <a:spcPct val="120000"/>
              </a:lnSpc>
            </a:pPr>
            <a:r>
              <a:rPr lang="en-US"/>
              <a:t>Abstract (e.g. a Run or the DCS System)</a:t>
            </a:r>
          </a:p>
          <a:p>
            <a:pPr lvl="2">
              <a:lnSpc>
                <a:spcPct val="120000"/>
              </a:lnSpc>
            </a:pPr>
            <a:r>
              <a:rPr lang="en-US"/>
              <a:t>Concrete (e.g. a power supply or a temp. sensor)</a:t>
            </a:r>
          </a:p>
          <a:p>
            <a:pPr lvl="1">
              <a:lnSpc>
                <a:spcPct val="120000"/>
              </a:lnSpc>
            </a:pPr>
            <a:r>
              <a:rPr lang="en-US"/>
              <a:t>Concrete objects are implemented externally either in "C", C++, or PVSS</a:t>
            </a:r>
          </a:p>
          <a:p>
            <a:pPr lvl="1">
              <a:lnSpc>
                <a:spcPct val="120000"/>
              </a:lnSpc>
            </a:pPr>
            <a:r>
              <a:rPr lang="en-US"/>
              <a:t>Logically related objects can be grouped inside "SMI domains" representing a given sub-system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2166-32FF-461E-B696-D6D958D6A154}" type="slidenum">
              <a:rPr lang="en-US"/>
              <a:pPr/>
              <a:t>21</a:t>
            </a:fld>
            <a:endParaRPr lang="en-US" sz="2000" b="1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SMI++ Run-time Environment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5181600"/>
            <a:ext cx="762000" cy="381000"/>
            <a:chOff x="576" y="3552"/>
            <a:chExt cx="480" cy="240"/>
          </a:xfrm>
        </p:grpSpPr>
        <p:sp>
          <p:nvSpPr>
            <p:cNvPr id="532484" name="Oval 4"/>
            <p:cNvSpPr>
              <a:spLocks noChangeArrowheads="1"/>
            </p:cNvSpPr>
            <p:nvPr/>
          </p:nvSpPr>
          <p:spPr bwMode="auto">
            <a:xfrm>
              <a:off x="576" y="3552"/>
              <a:ext cx="480" cy="24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2485" name="Text Box 5"/>
            <p:cNvSpPr txBox="1">
              <a:spLocks noChangeArrowheads="1"/>
            </p:cNvSpPr>
            <p:nvPr/>
          </p:nvSpPr>
          <p:spPr bwMode="auto">
            <a:xfrm>
              <a:off x="576" y="3552"/>
              <a:ext cx="47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Proxy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5181600"/>
            <a:ext cx="762000" cy="381000"/>
            <a:chOff x="576" y="3552"/>
            <a:chExt cx="480" cy="240"/>
          </a:xfrm>
        </p:grpSpPr>
        <p:sp>
          <p:nvSpPr>
            <p:cNvPr id="532487" name="Oval 7"/>
            <p:cNvSpPr>
              <a:spLocks noChangeArrowheads="1"/>
            </p:cNvSpPr>
            <p:nvPr/>
          </p:nvSpPr>
          <p:spPr bwMode="auto">
            <a:xfrm>
              <a:off x="576" y="3552"/>
              <a:ext cx="480" cy="24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2488" name="Text Box 8"/>
            <p:cNvSpPr txBox="1">
              <a:spLocks noChangeArrowheads="1"/>
            </p:cNvSpPr>
            <p:nvPr/>
          </p:nvSpPr>
          <p:spPr bwMode="auto">
            <a:xfrm>
              <a:off x="576" y="3552"/>
              <a:ext cx="47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Proxy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47800" y="5181600"/>
            <a:ext cx="762000" cy="381000"/>
            <a:chOff x="576" y="3552"/>
            <a:chExt cx="480" cy="240"/>
          </a:xfrm>
        </p:grpSpPr>
        <p:sp>
          <p:nvSpPr>
            <p:cNvPr id="532490" name="Oval 10"/>
            <p:cNvSpPr>
              <a:spLocks noChangeArrowheads="1"/>
            </p:cNvSpPr>
            <p:nvPr/>
          </p:nvSpPr>
          <p:spPr bwMode="auto">
            <a:xfrm>
              <a:off x="576" y="3552"/>
              <a:ext cx="480" cy="24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2491" name="Text Box 11"/>
            <p:cNvSpPr txBox="1">
              <a:spLocks noChangeArrowheads="1"/>
            </p:cNvSpPr>
            <p:nvPr/>
          </p:nvSpPr>
          <p:spPr bwMode="auto">
            <a:xfrm>
              <a:off x="576" y="3552"/>
              <a:ext cx="47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Proxy</a:t>
              </a:r>
            </a:p>
          </p:txBody>
        </p:sp>
      </p:grpSp>
      <p:sp>
        <p:nvSpPr>
          <p:cNvPr id="532492" name="Text Box 12" descr="Dark upward diagonal"/>
          <p:cNvSpPr txBox="1">
            <a:spLocks noChangeArrowheads="1"/>
          </p:cNvSpPr>
          <p:nvPr/>
        </p:nvSpPr>
        <p:spPr bwMode="auto">
          <a:xfrm>
            <a:off x="609600" y="5943600"/>
            <a:ext cx="2667000" cy="349250"/>
          </a:xfrm>
          <a:prstGeom prst="rect">
            <a:avLst/>
          </a:prstGeom>
          <a:pattFill prst="dkUpDiag">
            <a:fgClr>
              <a:srgbClr val="B2B2B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Arial" charset="0"/>
              </a:rPr>
              <a:t>Hardware Devices</a:t>
            </a:r>
          </a:p>
        </p:txBody>
      </p:sp>
      <p:sp>
        <p:nvSpPr>
          <p:cNvPr id="532493" name="Line 13"/>
          <p:cNvSpPr>
            <a:spLocks noChangeShapeType="1"/>
          </p:cNvSpPr>
          <p:nvPr/>
        </p:nvSpPr>
        <p:spPr bwMode="auto">
          <a:xfrm flipV="1">
            <a:off x="1828800" y="5562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494" name="Line 14"/>
          <p:cNvSpPr>
            <a:spLocks noChangeShapeType="1"/>
          </p:cNvSpPr>
          <p:nvPr/>
        </p:nvSpPr>
        <p:spPr bwMode="auto">
          <a:xfrm flipV="1">
            <a:off x="1981200" y="5562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495" name="Line 15"/>
          <p:cNvSpPr>
            <a:spLocks noChangeShapeType="1"/>
          </p:cNvSpPr>
          <p:nvPr/>
        </p:nvSpPr>
        <p:spPr bwMode="auto">
          <a:xfrm flipV="1">
            <a:off x="2133600" y="5562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2438400"/>
            <a:ext cx="874713" cy="1220788"/>
            <a:chOff x="2691" y="1104"/>
            <a:chExt cx="551" cy="769"/>
          </a:xfrm>
        </p:grpSpPr>
        <p:sp>
          <p:nvSpPr>
            <p:cNvPr id="532497" name="Freeform 17"/>
            <p:cNvSpPr>
              <a:spLocks/>
            </p:cNvSpPr>
            <p:nvPr/>
          </p:nvSpPr>
          <p:spPr bwMode="auto">
            <a:xfrm>
              <a:off x="2847" y="1209"/>
              <a:ext cx="354" cy="387"/>
            </a:xfrm>
            <a:custGeom>
              <a:avLst/>
              <a:gdLst/>
              <a:ahLst/>
              <a:cxnLst>
                <a:cxn ang="0">
                  <a:pos x="0" y="747"/>
                </a:cxn>
                <a:cxn ang="0">
                  <a:pos x="14" y="111"/>
                </a:cxn>
                <a:cxn ang="0">
                  <a:pos x="282" y="27"/>
                </a:cxn>
                <a:cxn ang="0">
                  <a:pos x="461" y="85"/>
                </a:cxn>
                <a:cxn ang="0">
                  <a:pos x="787" y="0"/>
                </a:cxn>
                <a:cxn ang="0">
                  <a:pos x="1062" y="92"/>
                </a:cxn>
                <a:cxn ang="0">
                  <a:pos x="1058" y="483"/>
                </a:cxn>
                <a:cxn ang="0">
                  <a:pos x="950" y="545"/>
                </a:cxn>
                <a:cxn ang="0">
                  <a:pos x="882" y="752"/>
                </a:cxn>
                <a:cxn ang="0">
                  <a:pos x="699" y="858"/>
                </a:cxn>
                <a:cxn ang="0">
                  <a:pos x="787" y="940"/>
                </a:cxn>
                <a:cxn ang="0">
                  <a:pos x="736" y="1090"/>
                </a:cxn>
                <a:cxn ang="0">
                  <a:pos x="624" y="1161"/>
                </a:cxn>
                <a:cxn ang="0">
                  <a:pos x="417" y="1161"/>
                </a:cxn>
                <a:cxn ang="0">
                  <a:pos x="294" y="1153"/>
                </a:cxn>
                <a:cxn ang="0">
                  <a:pos x="204" y="1054"/>
                </a:cxn>
                <a:cxn ang="0">
                  <a:pos x="266" y="940"/>
                </a:cxn>
                <a:cxn ang="0">
                  <a:pos x="139" y="914"/>
                </a:cxn>
                <a:cxn ang="0">
                  <a:pos x="137" y="781"/>
                </a:cxn>
                <a:cxn ang="0">
                  <a:pos x="0" y="747"/>
                </a:cxn>
                <a:cxn ang="0">
                  <a:pos x="0" y="747"/>
                </a:cxn>
              </a:cxnLst>
              <a:rect l="0" t="0" r="r" b="b"/>
              <a:pathLst>
                <a:path w="1062" h="1161">
                  <a:moveTo>
                    <a:pt x="0" y="747"/>
                  </a:moveTo>
                  <a:lnTo>
                    <a:pt x="14" y="111"/>
                  </a:lnTo>
                  <a:lnTo>
                    <a:pt x="282" y="27"/>
                  </a:lnTo>
                  <a:lnTo>
                    <a:pt x="461" y="85"/>
                  </a:lnTo>
                  <a:lnTo>
                    <a:pt x="787" y="0"/>
                  </a:lnTo>
                  <a:lnTo>
                    <a:pt x="1062" y="92"/>
                  </a:lnTo>
                  <a:lnTo>
                    <a:pt x="1058" y="483"/>
                  </a:lnTo>
                  <a:lnTo>
                    <a:pt x="950" y="545"/>
                  </a:lnTo>
                  <a:lnTo>
                    <a:pt x="882" y="752"/>
                  </a:lnTo>
                  <a:lnTo>
                    <a:pt x="699" y="858"/>
                  </a:lnTo>
                  <a:lnTo>
                    <a:pt x="787" y="940"/>
                  </a:lnTo>
                  <a:lnTo>
                    <a:pt x="736" y="1090"/>
                  </a:lnTo>
                  <a:lnTo>
                    <a:pt x="624" y="1161"/>
                  </a:lnTo>
                  <a:lnTo>
                    <a:pt x="417" y="1161"/>
                  </a:lnTo>
                  <a:lnTo>
                    <a:pt x="294" y="1153"/>
                  </a:lnTo>
                  <a:lnTo>
                    <a:pt x="204" y="1054"/>
                  </a:lnTo>
                  <a:lnTo>
                    <a:pt x="266" y="940"/>
                  </a:lnTo>
                  <a:lnTo>
                    <a:pt x="139" y="914"/>
                  </a:lnTo>
                  <a:lnTo>
                    <a:pt x="137" y="781"/>
                  </a:lnTo>
                  <a:lnTo>
                    <a:pt x="0" y="747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98" name="Freeform 18"/>
            <p:cNvSpPr>
              <a:spLocks/>
            </p:cNvSpPr>
            <p:nvPr/>
          </p:nvSpPr>
          <p:spPr bwMode="auto">
            <a:xfrm>
              <a:off x="2805" y="1765"/>
              <a:ext cx="141" cy="99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424" y="140"/>
                </a:cxn>
                <a:cxn ang="0">
                  <a:pos x="325" y="232"/>
                </a:cxn>
                <a:cxn ang="0">
                  <a:pos x="135" y="298"/>
                </a:cxn>
                <a:cxn ang="0">
                  <a:pos x="37" y="283"/>
                </a:cxn>
                <a:cxn ang="0">
                  <a:pos x="0" y="183"/>
                </a:cxn>
                <a:cxn ang="0">
                  <a:pos x="34" y="84"/>
                </a:cxn>
                <a:cxn ang="0">
                  <a:pos x="142" y="26"/>
                </a:cxn>
                <a:cxn ang="0">
                  <a:pos x="339" y="0"/>
                </a:cxn>
                <a:cxn ang="0">
                  <a:pos x="339" y="0"/>
                </a:cxn>
              </a:cxnLst>
              <a:rect l="0" t="0" r="r" b="b"/>
              <a:pathLst>
                <a:path w="424" h="298">
                  <a:moveTo>
                    <a:pt x="339" y="0"/>
                  </a:moveTo>
                  <a:lnTo>
                    <a:pt x="424" y="140"/>
                  </a:lnTo>
                  <a:lnTo>
                    <a:pt x="325" y="232"/>
                  </a:lnTo>
                  <a:lnTo>
                    <a:pt x="135" y="298"/>
                  </a:lnTo>
                  <a:lnTo>
                    <a:pt x="37" y="283"/>
                  </a:lnTo>
                  <a:lnTo>
                    <a:pt x="0" y="183"/>
                  </a:lnTo>
                  <a:lnTo>
                    <a:pt x="34" y="84"/>
                  </a:lnTo>
                  <a:lnTo>
                    <a:pt x="142" y="26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99" name="Freeform 19"/>
            <p:cNvSpPr>
              <a:spLocks/>
            </p:cNvSpPr>
            <p:nvPr/>
          </p:nvSpPr>
          <p:spPr bwMode="auto">
            <a:xfrm>
              <a:off x="2695" y="1562"/>
              <a:ext cx="342" cy="18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27" y="0"/>
                </a:cxn>
                <a:cxn ang="0">
                  <a:pos x="442" y="36"/>
                </a:cxn>
                <a:cxn ang="0">
                  <a:pos x="1026" y="283"/>
                </a:cxn>
                <a:cxn ang="0">
                  <a:pos x="844" y="548"/>
                </a:cxn>
                <a:cxn ang="0">
                  <a:pos x="7" y="298"/>
                </a:cxn>
                <a:cxn ang="0">
                  <a:pos x="0" y="223"/>
                </a:cxn>
                <a:cxn ang="0">
                  <a:pos x="0" y="223"/>
                </a:cxn>
              </a:cxnLst>
              <a:rect l="0" t="0" r="r" b="b"/>
              <a:pathLst>
                <a:path w="1026" h="548">
                  <a:moveTo>
                    <a:pt x="0" y="223"/>
                  </a:moveTo>
                  <a:lnTo>
                    <a:pt x="227" y="0"/>
                  </a:lnTo>
                  <a:lnTo>
                    <a:pt x="442" y="36"/>
                  </a:lnTo>
                  <a:lnTo>
                    <a:pt x="1026" y="283"/>
                  </a:lnTo>
                  <a:lnTo>
                    <a:pt x="844" y="548"/>
                  </a:lnTo>
                  <a:lnTo>
                    <a:pt x="7" y="298"/>
                  </a:lnTo>
                  <a:lnTo>
                    <a:pt x="0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0" name="Freeform 20"/>
            <p:cNvSpPr>
              <a:spLocks/>
            </p:cNvSpPr>
            <p:nvPr/>
          </p:nvSpPr>
          <p:spPr bwMode="auto">
            <a:xfrm>
              <a:off x="2705" y="1577"/>
              <a:ext cx="307" cy="158"/>
            </a:xfrm>
            <a:custGeom>
              <a:avLst/>
              <a:gdLst/>
              <a:ahLst/>
              <a:cxnLst>
                <a:cxn ang="0">
                  <a:pos x="15" y="166"/>
                </a:cxn>
                <a:cxn ang="0">
                  <a:pos x="0" y="220"/>
                </a:cxn>
                <a:cxn ang="0">
                  <a:pos x="780" y="475"/>
                </a:cxn>
                <a:cxn ang="0">
                  <a:pos x="919" y="243"/>
                </a:cxn>
                <a:cxn ang="0">
                  <a:pos x="241" y="0"/>
                </a:cxn>
                <a:cxn ang="0">
                  <a:pos x="15" y="166"/>
                </a:cxn>
                <a:cxn ang="0">
                  <a:pos x="15" y="166"/>
                </a:cxn>
              </a:cxnLst>
              <a:rect l="0" t="0" r="r" b="b"/>
              <a:pathLst>
                <a:path w="919" h="475">
                  <a:moveTo>
                    <a:pt x="15" y="166"/>
                  </a:moveTo>
                  <a:lnTo>
                    <a:pt x="0" y="220"/>
                  </a:lnTo>
                  <a:lnTo>
                    <a:pt x="780" y="475"/>
                  </a:lnTo>
                  <a:lnTo>
                    <a:pt x="919" y="243"/>
                  </a:lnTo>
                  <a:lnTo>
                    <a:pt x="241" y="0"/>
                  </a:lnTo>
                  <a:lnTo>
                    <a:pt x="15" y="166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1" name="Freeform 21"/>
            <p:cNvSpPr>
              <a:spLocks/>
            </p:cNvSpPr>
            <p:nvPr/>
          </p:nvSpPr>
          <p:spPr bwMode="auto">
            <a:xfrm>
              <a:off x="2732" y="1610"/>
              <a:ext cx="28" cy="1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1"/>
                </a:cxn>
                <a:cxn ang="0">
                  <a:pos x="74" y="48"/>
                </a:cxn>
                <a:cxn ang="0">
                  <a:pos x="85" y="9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85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5" y="9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2" name="Freeform 22"/>
            <p:cNvSpPr>
              <a:spLocks/>
            </p:cNvSpPr>
            <p:nvPr/>
          </p:nvSpPr>
          <p:spPr bwMode="auto">
            <a:xfrm>
              <a:off x="2772" y="1619"/>
              <a:ext cx="32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5"/>
                </a:cxn>
                <a:cxn ang="0">
                  <a:pos x="75" y="62"/>
                </a:cxn>
                <a:cxn ang="0">
                  <a:pos x="98" y="3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98" h="62">
                  <a:moveTo>
                    <a:pt x="21" y="0"/>
                  </a:moveTo>
                  <a:lnTo>
                    <a:pt x="0" y="35"/>
                  </a:lnTo>
                  <a:lnTo>
                    <a:pt x="75" y="62"/>
                  </a:lnTo>
                  <a:lnTo>
                    <a:pt x="98" y="3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3" name="Freeform 23"/>
            <p:cNvSpPr>
              <a:spLocks/>
            </p:cNvSpPr>
            <p:nvPr/>
          </p:nvSpPr>
          <p:spPr bwMode="auto">
            <a:xfrm>
              <a:off x="2821" y="1636"/>
              <a:ext cx="40" cy="2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8"/>
                </a:cxn>
                <a:cxn ang="0">
                  <a:pos x="101" y="75"/>
                </a:cxn>
                <a:cxn ang="0">
                  <a:pos x="121" y="43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21" h="75">
                  <a:moveTo>
                    <a:pt x="31" y="0"/>
                  </a:moveTo>
                  <a:lnTo>
                    <a:pt x="0" y="38"/>
                  </a:lnTo>
                  <a:lnTo>
                    <a:pt x="101" y="75"/>
                  </a:lnTo>
                  <a:lnTo>
                    <a:pt x="121" y="4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4" name="Freeform 24"/>
            <p:cNvSpPr>
              <a:spLocks/>
            </p:cNvSpPr>
            <p:nvPr/>
          </p:nvSpPr>
          <p:spPr bwMode="auto">
            <a:xfrm>
              <a:off x="2882" y="1662"/>
              <a:ext cx="37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32"/>
                </a:cxn>
                <a:cxn ang="0">
                  <a:pos x="89" y="65"/>
                </a:cxn>
                <a:cxn ang="0">
                  <a:pos x="109" y="33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89" y="65"/>
                  </a:lnTo>
                  <a:lnTo>
                    <a:pt x="109" y="3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5" name="Freeform 25"/>
            <p:cNvSpPr>
              <a:spLocks/>
            </p:cNvSpPr>
            <p:nvPr/>
          </p:nvSpPr>
          <p:spPr bwMode="auto">
            <a:xfrm>
              <a:off x="2933" y="1680"/>
              <a:ext cx="34" cy="2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32"/>
                </a:cxn>
                <a:cxn ang="0">
                  <a:pos x="68" y="61"/>
                </a:cxn>
                <a:cxn ang="0">
                  <a:pos x="101" y="3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01" h="61">
                  <a:moveTo>
                    <a:pt x="27" y="0"/>
                  </a:moveTo>
                  <a:lnTo>
                    <a:pt x="0" y="32"/>
                  </a:lnTo>
                  <a:lnTo>
                    <a:pt x="68" y="61"/>
                  </a:lnTo>
                  <a:lnTo>
                    <a:pt x="101" y="3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6" name="Freeform 26"/>
            <p:cNvSpPr>
              <a:spLocks/>
            </p:cNvSpPr>
            <p:nvPr/>
          </p:nvSpPr>
          <p:spPr bwMode="auto">
            <a:xfrm>
              <a:off x="2757" y="1592"/>
              <a:ext cx="31" cy="1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29"/>
                </a:cxn>
                <a:cxn ang="0">
                  <a:pos x="73" y="51"/>
                </a:cxn>
                <a:cxn ang="0">
                  <a:pos x="95" y="24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95" h="51">
                  <a:moveTo>
                    <a:pt x="34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5" y="2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7" name="Freeform 27"/>
            <p:cNvSpPr>
              <a:spLocks/>
            </p:cNvSpPr>
            <p:nvPr/>
          </p:nvSpPr>
          <p:spPr bwMode="auto">
            <a:xfrm>
              <a:off x="2805" y="1604"/>
              <a:ext cx="37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31"/>
                </a:cxn>
                <a:cxn ang="0">
                  <a:pos x="86" y="60"/>
                </a:cxn>
                <a:cxn ang="0">
                  <a:pos x="111" y="29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1" h="60">
                  <a:moveTo>
                    <a:pt x="25" y="0"/>
                  </a:moveTo>
                  <a:lnTo>
                    <a:pt x="0" y="31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8" name="Freeform 28"/>
            <p:cNvSpPr>
              <a:spLocks/>
            </p:cNvSpPr>
            <p:nvPr/>
          </p:nvSpPr>
          <p:spPr bwMode="auto">
            <a:xfrm>
              <a:off x="2854" y="1621"/>
              <a:ext cx="33" cy="1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7"/>
                </a:cxn>
                <a:cxn ang="0">
                  <a:pos x="90" y="52"/>
                </a:cxn>
                <a:cxn ang="0">
                  <a:pos x="100" y="2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100" h="52">
                  <a:moveTo>
                    <a:pt x="28" y="0"/>
                  </a:moveTo>
                  <a:lnTo>
                    <a:pt x="0" y="27"/>
                  </a:lnTo>
                  <a:lnTo>
                    <a:pt x="90" y="52"/>
                  </a:lnTo>
                  <a:lnTo>
                    <a:pt x="100" y="2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09" name="Freeform 29"/>
            <p:cNvSpPr>
              <a:spLocks/>
            </p:cNvSpPr>
            <p:nvPr/>
          </p:nvSpPr>
          <p:spPr bwMode="auto">
            <a:xfrm>
              <a:off x="2899" y="1637"/>
              <a:ext cx="32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4"/>
                </a:cxn>
                <a:cxn ang="0">
                  <a:pos x="82" y="59"/>
                </a:cxn>
                <a:cxn ang="0">
                  <a:pos x="95" y="2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5" h="59">
                  <a:moveTo>
                    <a:pt x="13" y="0"/>
                  </a:moveTo>
                  <a:lnTo>
                    <a:pt x="0" y="34"/>
                  </a:lnTo>
                  <a:lnTo>
                    <a:pt x="82" y="59"/>
                  </a:lnTo>
                  <a:lnTo>
                    <a:pt x="95" y="2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0" name="Freeform 30"/>
            <p:cNvSpPr>
              <a:spLocks/>
            </p:cNvSpPr>
            <p:nvPr/>
          </p:nvSpPr>
          <p:spPr bwMode="auto">
            <a:xfrm>
              <a:off x="2948" y="1650"/>
              <a:ext cx="2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64"/>
                </a:cxn>
                <a:cxn ang="0">
                  <a:pos x="7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1" name="Freeform 31"/>
            <p:cNvSpPr>
              <a:spLocks/>
            </p:cNvSpPr>
            <p:nvPr/>
          </p:nvSpPr>
          <p:spPr bwMode="auto">
            <a:xfrm>
              <a:off x="2835" y="1773"/>
              <a:ext cx="110" cy="81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27" y="99"/>
                </a:cxn>
                <a:cxn ang="0">
                  <a:pos x="112" y="33"/>
                </a:cxn>
                <a:cxn ang="0">
                  <a:pos x="265" y="0"/>
                </a:cxn>
                <a:cxn ang="0">
                  <a:pos x="285" y="47"/>
                </a:cxn>
                <a:cxn ang="0">
                  <a:pos x="189" y="62"/>
                </a:cxn>
                <a:cxn ang="0">
                  <a:pos x="310" y="85"/>
                </a:cxn>
                <a:cxn ang="0">
                  <a:pos x="328" y="143"/>
                </a:cxn>
                <a:cxn ang="0">
                  <a:pos x="214" y="221"/>
                </a:cxn>
                <a:cxn ang="0">
                  <a:pos x="85" y="242"/>
                </a:cxn>
                <a:cxn ang="0">
                  <a:pos x="0" y="191"/>
                </a:cxn>
                <a:cxn ang="0">
                  <a:pos x="0" y="191"/>
                </a:cxn>
              </a:cxnLst>
              <a:rect l="0" t="0" r="r" b="b"/>
              <a:pathLst>
                <a:path w="328" h="242">
                  <a:moveTo>
                    <a:pt x="0" y="191"/>
                  </a:moveTo>
                  <a:lnTo>
                    <a:pt x="27" y="99"/>
                  </a:lnTo>
                  <a:lnTo>
                    <a:pt x="112" y="33"/>
                  </a:lnTo>
                  <a:lnTo>
                    <a:pt x="265" y="0"/>
                  </a:lnTo>
                  <a:lnTo>
                    <a:pt x="285" y="47"/>
                  </a:lnTo>
                  <a:lnTo>
                    <a:pt x="189" y="62"/>
                  </a:lnTo>
                  <a:lnTo>
                    <a:pt x="310" y="85"/>
                  </a:lnTo>
                  <a:lnTo>
                    <a:pt x="328" y="143"/>
                  </a:lnTo>
                  <a:lnTo>
                    <a:pt x="214" y="221"/>
                  </a:lnTo>
                  <a:lnTo>
                    <a:pt x="85" y="242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2" name="Freeform 32"/>
            <p:cNvSpPr>
              <a:spLocks/>
            </p:cNvSpPr>
            <p:nvPr/>
          </p:nvSpPr>
          <p:spPr bwMode="auto">
            <a:xfrm>
              <a:off x="2800" y="1761"/>
              <a:ext cx="150" cy="112"/>
            </a:xfrm>
            <a:custGeom>
              <a:avLst/>
              <a:gdLst/>
              <a:ahLst/>
              <a:cxnLst>
                <a:cxn ang="0">
                  <a:pos x="449" y="162"/>
                </a:cxn>
                <a:cxn ang="0">
                  <a:pos x="372" y="0"/>
                </a:cxn>
                <a:cxn ang="0">
                  <a:pos x="223" y="20"/>
                </a:cxn>
                <a:cxn ang="0">
                  <a:pos x="126" y="46"/>
                </a:cxn>
                <a:cxn ang="0">
                  <a:pos x="62" y="82"/>
                </a:cxn>
                <a:cxn ang="0">
                  <a:pos x="24" y="120"/>
                </a:cxn>
                <a:cxn ang="0">
                  <a:pos x="0" y="167"/>
                </a:cxn>
                <a:cxn ang="0">
                  <a:pos x="0" y="224"/>
                </a:cxn>
                <a:cxn ang="0">
                  <a:pos x="35" y="295"/>
                </a:cxn>
                <a:cxn ang="0">
                  <a:pos x="75" y="324"/>
                </a:cxn>
                <a:cxn ang="0">
                  <a:pos x="151" y="337"/>
                </a:cxn>
                <a:cxn ang="0">
                  <a:pos x="260" y="322"/>
                </a:cxn>
                <a:cxn ang="0">
                  <a:pos x="339" y="285"/>
                </a:cxn>
                <a:cxn ang="0">
                  <a:pos x="423" y="220"/>
                </a:cxn>
                <a:cxn ang="0">
                  <a:pos x="390" y="200"/>
                </a:cxn>
                <a:cxn ang="0">
                  <a:pos x="261" y="264"/>
                </a:cxn>
                <a:cxn ang="0">
                  <a:pos x="151" y="282"/>
                </a:cxn>
                <a:cxn ang="0">
                  <a:pos x="93" y="275"/>
                </a:cxn>
                <a:cxn ang="0">
                  <a:pos x="53" y="235"/>
                </a:cxn>
                <a:cxn ang="0">
                  <a:pos x="45" y="185"/>
                </a:cxn>
                <a:cxn ang="0">
                  <a:pos x="65" y="123"/>
                </a:cxn>
                <a:cxn ang="0">
                  <a:pos x="133" y="77"/>
                </a:cxn>
                <a:cxn ang="0">
                  <a:pos x="239" y="37"/>
                </a:cxn>
                <a:cxn ang="0">
                  <a:pos x="357" y="27"/>
                </a:cxn>
                <a:cxn ang="0">
                  <a:pos x="416" y="153"/>
                </a:cxn>
                <a:cxn ang="0">
                  <a:pos x="449" y="162"/>
                </a:cxn>
                <a:cxn ang="0">
                  <a:pos x="449" y="162"/>
                </a:cxn>
              </a:cxnLst>
              <a:rect l="0" t="0" r="r" b="b"/>
              <a:pathLst>
                <a:path w="449" h="337">
                  <a:moveTo>
                    <a:pt x="449" y="162"/>
                  </a:moveTo>
                  <a:lnTo>
                    <a:pt x="372" y="0"/>
                  </a:lnTo>
                  <a:lnTo>
                    <a:pt x="223" y="20"/>
                  </a:lnTo>
                  <a:lnTo>
                    <a:pt x="126" y="46"/>
                  </a:lnTo>
                  <a:lnTo>
                    <a:pt x="62" y="82"/>
                  </a:lnTo>
                  <a:lnTo>
                    <a:pt x="24" y="120"/>
                  </a:lnTo>
                  <a:lnTo>
                    <a:pt x="0" y="167"/>
                  </a:lnTo>
                  <a:lnTo>
                    <a:pt x="0" y="224"/>
                  </a:lnTo>
                  <a:lnTo>
                    <a:pt x="35" y="295"/>
                  </a:lnTo>
                  <a:lnTo>
                    <a:pt x="75" y="324"/>
                  </a:lnTo>
                  <a:lnTo>
                    <a:pt x="151" y="337"/>
                  </a:lnTo>
                  <a:lnTo>
                    <a:pt x="260" y="322"/>
                  </a:lnTo>
                  <a:lnTo>
                    <a:pt x="339" y="285"/>
                  </a:lnTo>
                  <a:lnTo>
                    <a:pt x="423" y="220"/>
                  </a:lnTo>
                  <a:lnTo>
                    <a:pt x="390" y="200"/>
                  </a:lnTo>
                  <a:lnTo>
                    <a:pt x="261" y="264"/>
                  </a:lnTo>
                  <a:lnTo>
                    <a:pt x="151" y="282"/>
                  </a:lnTo>
                  <a:lnTo>
                    <a:pt x="93" y="275"/>
                  </a:lnTo>
                  <a:lnTo>
                    <a:pt x="53" y="235"/>
                  </a:lnTo>
                  <a:lnTo>
                    <a:pt x="45" y="185"/>
                  </a:lnTo>
                  <a:lnTo>
                    <a:pt x="65" y="123"/>
                  </a:lnTo>
                  <a:lnTo>
                    <a:pt x="133" y="77"/>
                  </a:lnTo>
                  <a:lnTo>
                    <a:pt x="239" y="37"/>
                  </a:lnTo>
                  <a:lnTo>
                    <a:pt x="357" y="27"/>
                  </a:lnTo>
                  <a:lnTo>
                    <a:pt x="416" y="153"/>
                  </a:lnTo>
                  <a:lnTo>
                    <a:pt x="449" y="162"/>
                  </a:lnTo>
                  <a:lnTo>
                    <a:pt x="449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3" name="Freeform 33"/>
            <p:cNvSpPr>
              <a:spLocks/>
            </p:cNvSpPr>
            <p:nvPr/>
          </p:nvSpPr>
          <p:spPr bwMode="auto">
            <a:xfrm>
              <a:off x="2888" y="1782"/>
              <a:ext cx="44" cy="16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0" y="18"/>
                </a:cxn>
                <a:cxn ang="0">
                  <a:pos x="8" y="47"/>
                </a:cxn>
                <a:cxn ang="0">
                  <a:pos x="132" y="27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2" h="47">
                  <a:moveTo>
                    <a:pt x="124" y="0"/>
                  </a:moveTo>
                  <a:lnTo>
                    <a:pt x="0" y="18"/>
                  </a:lnTo>
                  <a:lnTo>
                    <a:pt x="8" y="47"/>
                  </a:lnTo>
                  <a:lnTo>
                    <a:pt x="132" y="27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4" name="Freeform 34"/>
            <p:cNvSpPr>
              <a:spLocks/>
            </p:cNvSpPr>
            <p:nvPr/>
          </p:nvSpPr>
          <p:spPr bwMode="auto">
            <a:xfrm>
              <a:off x="2874" y="1770"/>
              <a:ext cx="74" cy="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62"/>
                </a:cxn>
                <a:cxn ang="0">
                  <a:pos x="139" y="144"/>
                </a:cxn>
                <a:cxn ang="0">
                  <a:pos x="211" y="150"/>
                </a:cxn>
                <a:cxn ang="0">
                  <a:pos x="221" y="126"/>
                </a:cxn>
                <a:cxn ang="0">
                  <a:pos x="178" y="113"/>
                </a:cxn>
                <a:cxn ang="0">
                  <a:pos x="85" y="124"/>
                </a:cxn>
                <a:cxn ang="0">
                  <a:pos x="20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21" h="162">
                  <a:moveTo>
                    <a:pt x="0" y="8"/>
                  </a:moveTo>
                  <a:lnTo>
                    <a:pt x="68" y="162"/>
                  </a:lnTo>
                  <a:lnTo>
                    <a:pt x="139" y="144"/>
                  </a:lnTo>
                  <a:lnTo>
                    <a:pt x="211" y="150"/>
                  </a:lnTo>
                  <a:lnTo>
                    <a:pt x="221" y="126"/>
                  </a:lnTo>
                  <a:lnTo>
                    <a:pt x="178" y="113"/>
                  </a:lnTo>
                  <a:lnTo>
                    <a:pt x="85" y="124"/>
                  </a:lnTo>
                  <a:lnTo>
                    <a:pt x="2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5" name="Freeform 35"/>
            <p:cNvSpPr>
              <a:spLocks/>
            </p:cNvSpPr>
            <p:nvPr/>
          </p:nvSpPr>
          <p:spPr bwMode="auto">
            <a:xfrm>
              <a:off x="2823" y="1830"/>
              <a:ext cx="48" cy="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3" y="39"/>
                </a:cxn>
                <a:cxn ang="0">
                  <a:pos x="75" y="46"/>
                </a:cxn>
                <a:cxn ang="0">
                  <a:pos x="144" y="22"/>
                </a:cxn>
                <a:cxn ang="0">
                  <a:pos x="117" y="0"/>
                </a:cxn>
                <a:cxn ang="0">
                  <a:pos x="51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4" h="46">
                  <a:moveTo>
                    <a:pt x="0" y="2"/>
                  </a:moveTo>
                  <a:lnTo>
                    <a:pt x="33" y="39"/>
                  </a:lnTo>
                  <a:lnTo>
                    <a:pt x="75" y="46"/>
                  </a:lnTo>
                  <a:lnTo>
                    <a:pt x="144" y="22"/>
                  </a:lnTo>
                  <a:lnTo>
                    <a:pt x="117" y="0"/>
                  </a:lnTo>
                  <a:lnTo>
                    <a:pt x="51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6" name="Freeform 36"/>
            <p:cNvSpPr>
              <a:spLocks/>
            </p:cNvSpPr>
            <p:nvPr/>
          </p:nvSpPr>
          <p:spPr bwMode="auto">
            <a:xfrm>
              <a:off x="2691" y="1556"/>
              <a:ext cx="348" cy="196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25" y="2"/>
                </a:cxn>
                <a:cxn ang="0">
                  <a:pos x="0" y="241"/>
                </a:cxn>
                <a:cxn ang="0">
                  <a:pos x="2" y="311"/>
                </a:cxn>
                <a:cxn ang="0">
                  <a:pos x="844" y="588"/>
                </a:cxn>
                <a:cxn ang="0">
                  <a:pos x="885" y="565"/>
                </a:cxn>
                <a:cxn ang="0">
                  <a:pos x="1036" y="367"/>
                </a:cxn>
                <a:cxn ang="0">
                  <a:pos x="1042" y="271"/>
                </a:cxn>
                <a:cxn ang="0">
                  <a:pos x="414" y="35"/>
                </a:cxn>
                <a:cxn ang="0">
                  <a:pos x="283" y="31"/>
                </a:cxn>
                <a:cxn ang="0">
                  <a:pos x="1002" y="296"/>
                </a:cxn>
                <a:cxn ang="0">
                  <a:pos x="857" y="506"/>
                </a:cxn>
                <a:cxn ang="0">
                  <a:pos x="83" y="233"/>
                </a:cxn>
                <a:cxn ang="0">
                  <a:pos x="56" y="258"/>
                </a:cxn>
                <a:cxn ang="0">
                  <a:pos x="545" y="436"/>
                </a:cxn>
                <a:cxn ang="0">
                  <a:pos x="28" y="292"/>
                </a:cxn>
                <a:cxn ang="0">
                  <a:pos x="30" y="240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1042" h="588">
                  <a:moveTo>
                    <a:pt x="276" y="0"/>
                  </a:moveTo>
                  <a:lnTo>
                    <a:pt x="225" y="2"/>
                  </a:lnTo>
                  <a:lnTo>
                    <a:pt x="0" y="241"/>
                  </a:lnTo>
                  <a:lnTo>
                    <a:pt x="2" y="311"/>
                  </a:lnTo>
                  <a:lnTo>
                    <a:pt x="844" y="588"/>
                  </a:lnTo>
                  <a:lnTo>
                    <a:pt x="885" y="565"/>
                  </a:lnTo>
                  <a:lnTo>
                    <a:pt x="1036" y="367"/>
                  </a:lnTo>
                  <a:lnTo>
                    <a:pt x="1042" y="271"/>
                  </a:lnTo>
                  <a:lnTo>
                    <a:pt x="414" y="35"/>
                  </a:lnTo>
                  <a:lnTo>
                    <a:pt x="283" y="31"/>
                  </a:lnTo>
                  <a:lnTo>
                    <a:pt x="1002" y="296"/>
                  </a:lnTo>
                  <a:lnTo>
                    <a:pt x="857" y="506"/>
                  </a:lnTo>
                  <a:lnTo>
                    <a:pt x="83" y="233"/>
                  </a:lnTo>
                  <a:lnTo>
                    <a:pt x="56" y="258"/>
                  </a:lnTo>
                  <a:lnTo>
                    <a:pt x="545" y="436"/>
                  </a:lnTo>
                  <a:lnTo>
                    <a:pt x="28" y="292"/>
                  </a:lnTo>
                  <a:lnTo>
                    <a:pt x="30" y="240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7" name="Freeform 37"/>
            <p:cNvSpPr>
              <a:spLocks/>
            </p:cNvSpPr>
            <p:nvPr/>
          </p:nvSpPr>
          <p:spPr bwMode="auto">
            <a:xfrm>
              <a:off x="2732" y="1617"/>
              <a:ext cx="28" cy="1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1"/>
                </a:cxn>
                <a:cxn ang="0">
                  <a:pos x="74" y="48"/>
                </a:cxn>
                <a:cxn ang="0">
                  <a:pos x="86" y="9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86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6" y="9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8" name="Freeform 38"/>
            <p:cNvSpPr>
              <a:spLocks/>
            </p:cNvSpPr>
            <p:nvPr/>
          </p:nvSpPr>
          <p:spPr bwMode="auto">
            <a:xfrm>
              <a:off x="2772" y="1627"/>
              <a:ext cx="33" cy="2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6"/>
                </a:cxn>
                <a:cxn ang="0">
                  <a:pos x="75" y="62"/>
                </a:cxn>
                <a:cxn ang="0">
                  <a:pos x="99" y="3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99" h="62">
                  <a:moveTo>
                    <a:pt x="21" y="0"/>
                  </a:moveTo>
                  <a:lnTo>
                    <a:pt x="0" y="36"/>
                  </a:lnTo>
                  <a:lnTo>
                    <a:pt x="75" y="62"/>
                  </a:lnTo>
                  <a:lnTo>
                    <a:pt x="99" y="3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19" name="Freeform 39"/>
            <p:cNvSpPr>
              <a:spLocks/>
            </p:cNvSpPr>
            <p:nvPr/>
          </p:nvSpPr>
          <p:spPr bwMode="auto">
            <a:xfrm>
              <a:off x="2821" y="1643"/>
              <a:ext cx="40" cy="2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8"/>
                </a:cxn>
                <a:cxn ang="0">
                  <a:pos x="101" y="76"/>
                </a:cxn>
                <a:cxn ang="0">
                  <a:pos x="121" y="43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21" h="76">
                  <a:moveTo>
                    <a:pt x="31" y="0"/>
                  </a:moveTo>
                  <a:lnTo>
                    <a:pt x="0" y="38"/>
                  </a:lnTo>
                  <a:lnTo>
                    <a:pt x="101" y="76"/>
                  </a:lnTo>
                  <a:lnTo>
                    <a:pt x="121" y="4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0" name="Freeform 40"/>
            <p:cNvSpPr>
              <a:spLocks/>
            </p:cNvSpPr>
            <p:nvPr/>
          </p:nvSpPr>
          <p:spPr bwMode="auto">
            <a:xfrm>
              <a:off x="2882" y="1669"/>
              <a:ext cx="37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32"/>
                </a:cxn>
                <a:cxn ang="0">
                  <a:pos x="90" y="65"/>
                </a:cxn>
                <a:cxn ang="0">
                  <a:pos x="109" y="33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90" y="65"/>
                  </a:lnTo>
                  <a:lnTo>
                    <a:pt x="109" y="3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1" name="Freeform 41"/>
            <p:cNvSpPr>
              <a:spLocks/>
            </p:cNvSpPr>
            <p:nvPr/>
          </p:nvSpPr>
          <p:spPr bwMode="auto">
            <a:xfrm>
              <a:off x="2933" y="1687"/>
              <a:ext cx="34" cy="2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33"/>
                </a:cxn>
                <a:cxn ang="0">
                  <a:pos x="68" y="62"/>
                </a:cxn>
                <a:cxn ang="0">
                  <a:pos x="101" y="34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101" h="62">
                  <a:moveTo>
                    <a:pt x="28" y="0"/>
                  </a:moveTo>
                  <a:lnTo>
                    <a:pt x="0" y="33"/>
                  </a:lnTo>
                  <a:lnTo>
                    <a:pt x="68" y="62"/>
                  </a:lnTo>
                  <a:lnTo>
                    <a:pt x="101" y="3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2" name="Freeform 42"/>
            <p:cNvSpPr>
              <a:spLocks/>
            </p:cNvSpPr>
            <p:nvPr/>
          </p:nvSpPr>
          <p:spPr bwMode="auto">
            <a:xfrm>
              <a:off x="2757" y="1599"/>
              <a:ext cx="31" cy="1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29"/>
                </a:cxn>
                <a:cxn ang="0">
                  <a:pos x="73" y="51"/>
                </a:cxn>
                <a:cxn ang="0">
                  <a:pos x="94" y="24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94" h="51">
                  <a:moveTo>
                    <a:pt x="33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4" y="24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3" name="Freeform 43"/>
            <p:cNvSpPr>
              <a:spLocks/>
            </p:cNvSpPr>
            <p:nvPr/>
          </p:nvSpPr>
          <p:spPr bwMode="auto">
            <a:xfrm>
              <a:off x="2780" y="1583"/>
              <a:ext cx="31" cy="1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3"/>
                </a:cxn>
                <a:cxn ang="0">
                  <a:pos x="69" y="44"/>
                </a:cxn>
                <a:cxn ang="0">
                  <a:pos x="91" y="22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91" h="44">
                  <a:moveTo>
                    <a:pt x="31" y="0"/>
                  </a:moveTo>
                  <a:lnTo>
                    <a:pt x="0" y="23"/>
                  </a:lnTo>
                  <a:lnTo>
                    <a:pt x="69" y="44"/>
                  </a:lnTo>
                  <a:lnTo>
                    <a:pt x="91" y="2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4" name="Freeform 44"/>
            <p:cNvSpPr>
              <a:spLocks/>
            </p:cNvSpPr>
            <p:nvPr/>
          </p:nvSpPr>
          <p:spPr bwMode="auto">
            <a:xfrm>
              <a:off x="2805" y="1611"/>
              <a:ext cx="37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32"/>
                </a:cxn>
                <a:cxn ang="0">
                  <a:pos x="86" y="60"/>
                </a:cxn>
                <a:cxn ang="0">
                  <a:pos x="111" y="29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1" h="60">
                  <a:moveTo>
                    <a:pt x="25" y="0"/>
                  </a:moveTo>
                  <a:lnTo>
                    <a:pt x="0" y="32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5" name="Freeform 45"/>
            <p:cNvSpPr>
              <a:spLocks/>
            </p:cNvSpPr>
            <p:nvPr/>
          </p:nvSpPr>
          <p:spPr bwMode="auto">
            <a:xfrm>
              <a:off x="2854" y="1628"/>
              <a:ext cx="33" cy="1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6"/>
                </a:cxn>
                <a:cxn ang="0">
                  <a:pos x="90" y="51"/>
                </a:cxn>
                <a:cxn ang="0">
                  <a:pos x="100" y="2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100" h="51">
                  <a:moveTo>
                    <a:pt x="28" y="0"/>
                  </a:moveTo>
                  <a:lnTo>
                    <a:pt x="0" y="26"/>
                  </a:lnTo>
                  <a:lnTo>
                    <a:pt x="90" y="51"/>
                  </a:lnTo>
                  <a:lnTo>
                    <a:pt x="100" y="2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6" name="Freeform 46"/>
            <p:cNvSpPr>
              <a:spLocks/>
            </p:cNvSpPr>
            <p:nvPr/>
          </p:nvSpPr>
          <p:spPr bwMode="auto">
            <a:xfrm>
              <a:off x="2828" y="1597"/>
              <a:ext cx="26" cy="1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1"/>
                </a:cxn>
                <a:cxn ang="0">
                  <a:pos x="67" y="50"/>
                </a:cxn>
                <a:cxn ang="0">
                  <a:pos x="79" y="21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79" h="50">
                  <a:moveTo>
                    <a:pt x="27" y="0"/>
                  </a:moveTo>
                  <a:lnTo>
                    <a:pt x="0" y="21"/>
                  </a:lnTo>
                  <a:lnTo>
                    <a:pt x="67" y="50"/>
                  </a:lnTo>
                  <a:lnTo>
                    <a:pt x="79" y="21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7" name="Freeform 47"/>
            <p:cNvSpPr>
              <a:spLocks/>
            </p:cNvSpPr>
            <p:nvPr/>
          </p:nvSpPr>
          <p:spPr bwMode="auto">
            <a:xfrm>
              <a:off x="2871" y="1608"/>
              <a:ext cx="29" cy="1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31"/>
                </a:cxn>
                <a:cxn ang="0">
                  <a:pos x="70" y="55"/>
                </a:cxn>
                <a:cxn ang="0">
                  <a:pos x="88" y="2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88" h="55">
                  <a:moveTo>
                    <a:pt x="26" y="0"/>
                  </a:moveTo>
                  <a:lnTo>
                    <a:pt x="0" y="31"/>
                  </a:lnTo>
                  <a:lnTo>
                    <a:pt x="70" y="55"/>
                  </a:lnTo>
                  <a:lnTo>
                    <a:pt x="88" y="2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8" name="Freeform 48"/>
            <p:cNvSpPr>
              <a:spLocks/>
            </p:cNvSpPr>
            <p:nvPr/>
          </p:nvSpPr>
          <p:spPr bwMode="auto">
            <a:xfrm>
              <a:off x="2899" y="1645"/>
              <a:ext cx="32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3"/>
                </a:cxn>
                <a:cxn ang="0">
                  <a:pos x="82" y="57"/>
                </a:cxn>
                <a:cxn ang="0">
                  <a:pos x="95" y="2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5" h="57">
                  <a:moveTo>
                    <a:pt x="13" y="0"/>
                  </a:moveTo>
                  <a:lnTo>
                    <a:pt x="0" y="33"/>
                  </a:lnTo>
                  <a:lnTo>
                    <a:pt x="82" y="57"/>
                  </a:lnTo>
                  <a:lnTo>
                    <a:pt x="95" y="2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29" name="Freeform 49"/>
            <p:cNvSpPr>
              <a:spLocks/>
            </p:cNvSpPr>
            <p:nvPr/>
          </p:nvSpPr>
          <p:spPr bwMode="auto">
            <a:xfrm>
              <a:off x="2916" y="1625"/>
              <a:ext cx="24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9"/>
                </a:cxn>
                <a:cxn ang="0">
                  <a:pos x="72" y="60"/>
                </a:cxn>
                <a:cxn ang="0">
                  <a:pos x="72" y="2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60">
                  <a:moveTo>
                    <a:pt x="5" y="0"/>
                  </a:moveTo>
                  <a:lnTo>
                    <a:pt x="0" y="29"/>
                  </a:lnTo>
                  <a:lnTo>
                    <a:pt x="72" y="60"/>
                  </a:lnTo>
                  <a:lnTo>
                    <a:pt x="72" y="2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30" name="Freeform 50"/>
            <p:cNvSpPr>
              <a:spLocks/>
            </p:cNvSpPr>
            <p:nvPr/>
          </p:nvSpPr>
          <p:spPr bwMode="auto">
            <a:xfrm>
              <a:off x="2948" y="1657"/>
              <a:ext cx="2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64"/>
                </a:cxn>
                <a:cxn ang="0">
                  <a:pos x="7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31" name="Freeform 51"/>
            <p:cNvSpPr>
              <a:spLocks/>
            </p:cNvSpPr>
            <p:nvPr/>
          </p:nvSpPr>
          <p:spPr bwMode="auto">
            <a:xfrm>
              <a:off x="2960" y="1645"/>
              <a:ext cx="26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3"/>
                </a:cxn>
                <a:cxn ang="0">
                  <a:pos x="60" y="55"/>
                </a:cxn>
                <a:cxn ang="0">
                  <a:pos x="8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0" h="55">
                  <a:moveTo>
                    <a:pt x="0" y="0"/>
                  </a:moveTo>
                  <a:lnTo>
                    <a:pt x="2" y="33"/>
                  </a:lnTo>
                  <a:lnTo>
                    <a:pt x="60" y="55"/>
                  </a:lnTo>
                  <a:lnTo>
                    <a:pt x="8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32" name="Freeform 52"/>
            <p:cNvSpPr>
              <a:spLocks/>
            </p:cNvSpPr>
            <p:nvPr/>
          </p:nvSpPr>
          <p:spPr bwMode="auto">
            <a:xfrm>
              <a:off x="2933" y="1556"/>
              <a:ext cx="231" cy="247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344" y="632"/>
                </a:cxn>
                <a:cxn ang="0">
                  <a:pos x="483" y="569"/>
                </a:cxn>
                <a:cxn ang="0">
                  <a:pos x="575" y="477"/>
                </a:cxn>
                <a:cxn ang="0">
                  <a:pos x="638" y="363"/>
                </a:cxn>
                <a:cxn ang="0">
                  <a:pos x="664" y="250"/>
                </a:cxn>
                <a:cxn ang="0">
                  <a:pos x="642" y="144"/>
                </a:cxn>
                <a:cxn ang="0">
                  <a:pos x="586" y="72"/>
                </a:cxn>
                <a:cxn ang="0">
                  <a:pos x="496" y="46"/>
                </a:cxn>
                <a:cxn ang="0">
                  <a:pos x="499" y="0"/>
                </a:cxn>
                <a:cxn ang="0">
                  <a:pos x="596" y="36"/>
                </a:cxn>
                <a:cxn ang="0">
                  <a:pos x="647" y="93"/>
                </a:cxn>
                <a:cxn ang="0">
                  <a:pos x="682" y="154"/>
                </a:cxn>
                <a:cxn ang="0">
                  <a:pos x="692" y="261"/>
                </a:cxn>
                <a:cxn ang="0">
                  <a:pos x="667" y="384"/>
                </a:cxn>
                <a:cxn ang="0">
                  <a:pos x="616" y="479"/>
                </a:cxn>
                <a:cxn ang="0">
                  <a:pos x="563" y="536"/>
                </a:cxn>
                <a:cxn ang="0">
                  <a:pos x="477" y="613"/>
                </a:cxn>
                <a:cxn ang="0">
                  <a:pos x="354" y="669"/>
                </a:cxn>
                <a:cxn ang="0">
                  <a:pos x="16" y="743"/>
                </a:cxn>
                <a:cxn ang="0">
                  <a:pos x="0" y="701"/>
                </a:cxn>
                <a:cxn ang="0">
                  <a:pos x="0" y="701"/>
                </a:cxn>
              </a:cxnLst>
              <a:rect l="0" t="0" r="r" b="b"/>
              <a:pathLst>
                <a:path w="692" h="743">
                  <a:moveTo>
                    <a:pt x="0" y="701"/>
                  </a:moveTo>
                  <a:lnTo>
                    <a:pt x="344" y="632"/>
                  </a:lnTo>
                  <a:lnTo>
                    <a:pt x="483" y="569"/>
                  </a:lnTo>
                  <a:lnTo>
                    <a:pt x="575" y="477"/>
                  </a:lnTo>
                  <a:lnTo>
                    <a:pt x="638" y="363"/>
                  </a:lnTo>
                  <a:lnTo>
                    <a:pt x="664" y="250"/>
                  </a:lnTo>
                  <a:lnTo>
                    <a:pt x="642" y="144"/>
                  </a:lnTo>
                  <a:lnTo>
                    <a:pt x="586" y="72"/>
                  </a:lnTo>
                  <a:lnTo>
                    <a:pt x="496" y="46"/>
                  </a:lnTo>
                  <a:lnTo>
                    <a:pt x="499" y="0"/>
                  </a:lnTo>
                  <a:lnTo>
                    <a:pt x="596" y="36"/>
                  </a:lnTo>
                  <a:lnTo>
                    <a:pt x="647" y="93"/>
                  </a:lnTo>
                  <a:lnTo>
                    <a:pt x="682" y="154"/>
                  </a:lnTo>
                  <a:lnTo>
                    <a:pt x="692" y="261"/>
                  </a:lnTo>
                  <a:lnTo>
                    <a:pt x="667" y="384"/>
                  </a:lnTo>
                  <a:lnTo>
                    <a:pt x="616" y="479"/>
                  </a:lnTo>
                  <a:lnTo>
                    <a:pt x="563" y="536"/>
                  </a:lnTo>
                  <a:lnTo>
                    <a:pt x="477" y="613"/>
                  </a:lnTo>
                  <a:lnTo>
                    <a:pt x="354" y="669"/>
                  </a:lnTo>
                  <a:lnTo>
                    <a:pt x="16" y="743"/>
                  </a:lnTo>
                  <a:lnTo>
                    <a:pt x="0" y="701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33" name="Freeform 53"/>
            <p:cNvSpPr>
              <a:spLocks/>
            </p:cNvSpPr>
            <p:nvPr/>
          </p:nvSpPr>
          <p:spPr bwMode="auto">
            <a:xfrm>
              <a:off x="2928" y="1584"/>
              <a:ext cx="288" cy="201"/>
            </a:xfrm>
            <a:custGeom>
              <a:avLst/>
              <a:gdLst/>
              <a:ahLst/>
              <a:cxnLst>
                <a:cxn ang="0">
                  <a:pos x="0" y="704"/>
                </a:cxn>
                <a:cxn ang="0">
                  <a:pos x="344" y="635"/>
                </a:cxn>
                <a:cxn ang="0">
                  <a:pos x="483" y="570"/>
                </a:cxn>
                <a:cxn ang="0">
                  <a:pos x="575" y="479"/>
                </a:cxn>
                <a:cxn ang="0">
                  <a:pos x="639" y="366"/>
                </a:cxn>
                <a:cxn ang="0">
                  <a:pos x="664" y="252"/>
                </a:cxn>
                <a:cxn ang="0">
                  <a:pos x="642" y="146"/>
                </a:cxn>
                <a:cxn ang="0">
                  <a:pos x="586" y="74"/>
                </a:cxn>
                <a:cxn ang="0">
                  <a:pos x="516" y="42"/>
                </a:cxn>
                <a:cxn ang="0">
                  <a:pos x="521" y="0"/>
                </a:cxn>
                <a:cxn ang="0">
                  <a:pos x="596" y="38"/>
                </a:cxn>
                <a:cxn ang="0">
                  <a:pos x="648" y="96"/>
                </a:cxn>
                <a:cxn ang="0">
                  <a:pos x="682" y="156"/>
                </a:cxn>
                <a:cxn ang="0">
                  <a:pos x="692" y="263"/>
                </a:cxn>
                <a:cxn ang="0">
                  <a:pos x="668" y="386"/>
                </a:cxn>
                <a:cxn ang="0">
                  <a:pos x="616" y="480"/>
                </a:cxn>
                <a:cxn ang="0">
                  <a:pos x="563" y="537"/>
                </a:cxn>
                <a:cxn ang="0">
                  <a:pos x="477" y="615"/>
                </a:cxn>
                <a:cxn ang="0">
                  <a:pos x="354" y="670"/>
                </a:cxn>
                <a:cxn ang="0">
                  <a:pos x="16" y="746"/>
                </a:cxn>
                <a:cxn ang="0">
                  <a:pos x="0" y="704"/>
                </a:cxn>
                <a:cxn ang="0">
                  <a:pos x="0" y="704"/>
                </a:cxn>
              </a:cxnLst>
              <a:rect l="0" t="0" r="r" b="b"/>
              <a:pathLst>
                <a:path w="692" h="746">
                  <a:moveTo>
                    <a:pt x="0" y="704"/>
                  </a:moveTo>
                  <a:lnTo>
                    <a:pt x="344" y="635"/>
                  </a:lnTo>
                  <a:lnTo>
                    <a:pt x="483" y="570"/>
                  </a:lnTo>
                  <a:lnTo>
                    <a:pt x="575" y="479"/>
                  </a:lnTo>
                  <a:lnTo>
                    <a:pt x="639" y="366"/>
                  </a:lnTo>
                  <a:lnTo>
                    <a:pt x="664" y="252"/>
                  </a:lnTo>
                  <a:lnTo>
                    <a:pt x="642" y="146"/>
                  </a:lnTo>
                  <a:lnTo>
                    <a:pt x="586" y="74"/>
                  </a:lnTo>
                  <a:lnTo>
                    <a:pt x="516" y="42"/>
                  </a:lnTo>
                  <a:lnTo>
                    <a:pt x="521" y="0"/>
                  </a:lnTo>
                  <a:lnTo>
                    <a:pt x="596" y="38"/>
                  </a:lnTo>
                  <a:lnTo>
                    <a:pt x="648" y="96"/>
                  </a:lnTo>
                  <a:lnTo>
                    <a:pt x="682" y="156"/>
                  </a:lnTo>
                  <a:lnTo>
                    <a:pt x="692" y="263"/>
                  </a:lnTo>
                  <a:lnTo>
                    <a:pt x="668" y="386"/>
                  </a:lnTo>
                  <a:lnTo>
                    <a:pt x="616" y="480"/>
                  </a:lnTo>
                  <a:lnTo>
                    <a:pt x="563" y="537"/>
                  </a:lnTo>
                  <a:lnTo>
                    <a:pt x="477" y="615"/>
                  </a:lnTo>
                  <a:lnTo>
                    <a:pt x="354" y="670"/>
                  </a:lnTo>
                  <a:lnTo>
                    <a:pt x="16" y="746"/>
                  </a:lnTo>
                  <a:lnTo>
                    <a:pt x="0" y="704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880" y="1104"/>
              <a:ext cx="362" cy="517"/>
              <a:chOff x="2928" y="1104"/>
              <a:chExt cx="362" cy="517"/>
            </a:xfrm>
          </p:grpSpPr>
          <p:sp>
            <p:nvSpPr>
              <p:cNvPr id="532535" name="Freeform 55"/>
              <p:cNvSpPr>
                <a:spLocks/>
              </p:cNvSpPr>
              <p:nvPr/>
            </p:nvSpPr>
            <p:spPr bwMode="auto">
              <a:xfrm>
                <a:off x="2928" y="1104"/>
                <a:ext cx="362" cy="517"/>
              </a:xfrm>
              <a:custGeom>
                <a:avLst/>
                <a:gdLst/>
                <a:ahLst/>
                <a:cxnLst>
                  <a:cxn ang="0">
                    <a:pos x="152" y="56"/>
                  </a:cxn>
                  <a:cxn ang="0">
                    <a:pos x="31" y="642"/>
                  </a:cxn>
                  <a:cxn ang="0">
                    <a:pos x="132" y="719"/>
                  </a:cxn>
                  <a:cxn ang="0">
                    <a:pos x="143" y="720"/>
                  </a:cxn>
                  <a:cxn ang="0">
                    <a:pos x="169" y="721"/>
                  </a:cxn>
                  <a:cxn ang="0">
                    <a:pos x="209" y="725"/>
                  </a:cxn>
                  <a:cxn ang="0">
                    <a:pos x="255" y="728"/>
                  </a:cxn>
                  <a:cxn ang="0">
                    <a:pos x="302" y="733"/>
                  </a:cxn>
                  <a:cxn ang="0">
                    <a:pos x="348" y="736"/>
                  </a:cxn>
                  <a:cxn ang="0">
                    <a:pos x="387" y="740"/>
                  </a:cxn>
                  <a:cxn ang="0">
                    <a:pos x="414" y="743"/>
                  </a:cxn>
                  <a:cxn ang="0">
                    <a:pos x="415" y="752"/>
                  </a:cxn>
                  <a:cxn ang="0">
                    <a:pos x="414" y="777"/>
                  </a:cxn>
                  <a:cxn ang="0">
                    <a:pos x="407" y="811"/>
                  </a:cxn>
                  <a:cxn ang="0">
                    <a:pos x="387" y="853"/>
                  </a:cxn>
                  <a:cxn ang="0">
                    <a:pos x="377" y="854"/>
                  </a:cxn>
                  <a:cxn ang="0">
                    <a:pos x="350" y="857"/>
                  </a:cxn>
                  <a:cxn ang="0">
                    <a:pos x="313" y="862"/>
                  </a:cxn>
                  <a:cxn ang="0">
                    <a:pos x="268" y="869"/>
                  </a:cxn>
                  <a:cxn ang="0">
                    <a:pos x="222" y="876"/>
                  </a:cxn>
                  <a:cxn ang="0">
                    <a:pos x="181" y="884"/>
                  </a:cxn>
                  <a:cxn ang="0">
                    <a:pos x="146" y="891"/>
                  </a:cxn>
                  <a:cxn ang="0">
                    <a:pos x="127" y="899"/>
                  </a:cxn>
                  <a:cxn ang="0">
                    <a:pos x="113" y="914"/>
                  </a:cxn>
                  <a:cxn ang="0">
                    <a:pos x="109" y="930"/>
                  </a:cxn>
                  <a:cxn ang="0">
                    <a:pos x="118" y="951"/>
                  </a:cxn>
                  <a:cxn ang="0">
                    <a:pos x="136" y="963"/>
                  </a:cxn>
                  <a:cxn ang="0">
                    <a:pos x="156" y="969"/>
                  </a:cxn>
                  <a:cxn ang="0">
                    <a:pos x="190" y="978"/>
                  </a:cxn>
                  <a:cxn ang="0">
                    <a:pos x="235" y="990"/>
                  </a:cxn>
                  <a:cxn ang="0">
                    <a:pos x="285" y="1001"/>
                  </a:cxn>
                  <a:cxn ang="0">
                    <a:pos x="335" y="1014"/>
                  </a:cxn>
                  <a:cxn ang="0">
                    <a:pos x="384" y="1024"/>
                  </a:cxn>
                  <a:cxn ang="0">
                    <a:pos x="425" y="1031"/>
                  </a:cxn>
                  <a:cxn ang="0">
                    <a:pos x="455" y="1033"/>
                  </a:cxn>
                  <a:cxn ang="0">
                    <a:pos x="483" y="1030"/>
                  </a:cxn>
                  <a:cxn ang="0">
                    <a:pos x="517" y="1020"/>
                  </a:cxn>
                  <a:cxn ang="0">
                    <a:pos x="555" y="1005"/>
                  </a:cxn>
                  <a:cxn ang="0">
                    <a:pos x="594" y="987"/>
                  </a:cxn>
                  <a:cxn ang="0">
                    <a:pos x="631" y="969"/>
                  </a:cxn>
                  <a:cxn ang="0">
                    <a:pos x="664" y="952"/>
                  </a:cxn>
                  <a:cxn ang="0">
                    <a:pos x="687" y="936"/>
                  </a:cxn>
                  <a:cxn ang="0">
                    <a:pos x="699" y="925"/>
                  </a:cxn>
                  <a:cxn ang="0">
                    <a:pos x="699" y="910"/>
                  </a:cxn>
                  <a:cxn ang="0">
                    <a:pos x="682" y="900"/>
                  </a:cxn>
                  <a:cxn ang="0">
                    <a:pos x="657" y="892"/>
                  </a:cxn>
                  <a:cxn ang="0">
                    <a:pos x="634" y="886"/>
                  </a:cxn>
                  <a:cxn ang="0">
                    <a:pos x="631" y="861"/>
                  </a:cxn>
                  <a:cxn ang="0">
                    <a:pos x="623" y="798"/>
                  </a:cxn>
                  <a:cxn ang="0">
                    <a:pos x="611" y="720"/>
                  </a:cxn>
                  <a:cxn ang="0">
                    <a:pos x="592" y="647"/>
                  </a:cxn>
                  <a:cxn ang="0">
                    <a:pos x="697" y="86"/>
                  </a:cxn>
                  <a:cxn ang="0">
                    <a:pos x="643" y="0"/>
                  </a:cxn>
                  <a:cxn ang="0">
                    <a:pos x="179" y="62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36" name="Freeform 56"/>
              <p:cNvSpPr>
                <a:spLocks/>
              </p:cNvSpPr>
              <p:nvPr/>
            </p:nvSpPr>
            <p:spPr bwMode="auto">
              <a:xfrm>
                <a:off x="2947" y="1120"/>
                <a:ext cx="299" cy="300"/>
              </a:xfrm>
              <a:custGeom>
                <a:avLst/>
                <a:gdLst/>
                <a:ahLst/>
                <a:cxnLst>
                  <a:cxn ang="0">
                    <a:pos x="0" y="573"/>
                  </a:cxn>
                  <a:cxn ang="0">
                    <a:pos x="436" y="602"/>
                  </a:cxn>
                  <a:cxn ang="0">
                    <a:pos x="598" y="0"/>
                  </a:cxn>
                  <a:cxn ang="0">
                    <a:pos x="578" y="9"/>
                  </a:cxn>
                  <a:cxn ang="0">
                    <a:pos x="147" y="54"/>
                  </a:cxn>
                  <a:cxn ang="0">
                    <a:pos x="131" y="51"/>
                  </a:cxn>
                  <a:cxn ang="0">
                    <a:pos x="0" y="57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37" name="Freeform 57"/>
              <p:cNvSpPr>
                <a:spLocks/>
              </p:cNvSpPr>
              <p:nvPr/>
            </p:nvSpPr>
            <p:spPr bwMode="auto">
              <a:xfrm>
                <a:off x="3172" y="1121"/>
                <a:ext cx="88" cy="308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177" y="5"/>
                  </a:cxn>
                  <a:cxn ang="0">
                    <a:pos x="10" y="617"/>
                  </a:cxn>
                  <a:cxn ang="0">
                    <a:pos x="0" y="609"/>
                  </a:cxn>
                  <a:cxn ang="0">
                    <a:pos x="165" y="0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38" name="Freeform 58"/>
              <p:cNvSpPr>
                <a:spLocks/>
              </p:cNvSpPr>
              <p:nvPr/>
            </p:nvSpPr>
            <p:spPr bwMode="auto">
              <a:xfrm>
                <a:off x="3183" y="1127"/>
                <a:ext cx="88" cy="311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178" y="12"/>
                  </a:cxn>
                  <a:cxn ang="0">
                    <a:pos x="9" y="621"/>
                  </a:cxn>
                  <a:cxn ang="0">
                    <a:pos x="0" y="612"/>
                  </a:cxn>
                  <a:cxn ang="0">
                    <a:pos x="167" y="0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39" name="Freeform 59"/>
              <p:cNvSpPr>
                <a:spLocks/>
              </p:cNvSpPr>
              <p:nvPr/>
            </p:nvSpPr>
            <p:spPr bwMode="auto">
              <a:xfrm>
                <a:off x="3158" y="1429"/>
                <a:ext cx="14" cy="1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2"/>
                  </a:cxn>
                  <a:cxn ang="0">
                    <a:pos x="8" y="22"/>
                  </a:cxn>
                  <a:cxn ang="0">
                    <a:pos x="27" y="9"/>
                  </a:cxn>
                  <a:cxn ang="0">
                    <a:pos x="18" y="0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0" name="Freeform 60"/>
              <p:cNvSpPr>
                <a:spLocks/>
              </p:cNvSpPr>
              <p:nvPr/>
            </p:nvSpPr>
            <p:spPr bwMode="auto">
              <a:xfrm>
                <a:off x="3167" y="1437"/>
                <a:ext cx="14" cy="1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3"/>
                  </a:cxn>
                  <a:cxn ang="0">
                    <a:pos x="8" y="22"/>
                  </a:cxn>
                  <a:cxn ang="0">
                    <a:pos x="28" y="8"/>
                  </a:cxn>
                  <a:cxn ang="0">
                    <a:pos x="19" y="0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1" name="Freeform 61"/>
              <p:cNvSpPr>
                <a:spLocks/>
              </p:cNvSpPr>
              <p:nvPr/>
            </p:nvSpPr>
            <p:spPr bwMode="auto">
              <a:xfrm>
                <a:off x="2962" y="1424"/>
                <a:ext cx="183" cy="22"/>
              </a:xfrm>
              <a:custGeom>
                <a:avLst/>
                <a:gdLst/>
                <a:ahLst/>
                <a:cxnLst>
                  <a:cxn ang="0">
                    <a:pos x="366" y="23"/>
                  </a:cxn>
                  <a:cxn ang="0">
                    <a:pos x="364" y="45"/>
                  </a:cxn>
                  <a:cxn ang="0">
                    <a:pos x="362" y="45"/>
                  </a:cxn>
                  <a:cxn ang="0">
                    <a:pos x="356" y="44"/>
                  </a:cxn>
                  <a:cxn ang="0">
                    <a:pos x="346" y="42"/>
                  </a:cxn>
                  <a:cxn ang="0">
                    <a:pos x="332" y="41"/>
                  </a:cxn>
                  <a:cxn ang="0">
                    <a:pos x="316" y="38"/>
                  </a:cxn>
                  <a:cxn ang="0">
                    <a:pos x="295" y="36"/>
                  </a:cxn>
                  <a:cxn ang="0">
                    <a:pos x="273" y="33"/>
                  </a:cxn>
                  <a:cxn ang="0">
                    <a:pos x="248" y="30"/>
                  </a:cxn>
                  <a:cxn ang="0">
                    <a:pos x="221" y="28"/>
                  </a:cxn>
                  <a:cxn ang="0">
                    <a:pos x="192" y="26"/>
                  </a:cxn>
                  <a:cxn ang="0">
                    <a:pos x="162" y="23"/>
                  </a:cxn>
                  <a:cxn ang="0">
                    <a:pos x="131" y="22"/>
                  </a:cxn>
                  <a:cxn ang="0">
                    <a:pos x="99" y="21"/>
                  </a:cxn>
                  <a:cxn ang="0">
                    <a:pos x="67" y="21"/>
                  </a:cxn>
                  <a:cxn ang="0">
                    <a:pos x="33" y="21"/>
                  </a:cxn>
                  <a:cxn ang="0">
                    <a:pos x="0" y="22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23" y="3"/>
                  </a:cxn>
                  <a:cxn ang="0">
                    <a:pos x="35" y="2"/>
                  </a:cxn>
                  <a:cxn ang="0">
                    <a:pos x="48" y="2"/>
                  </a:cxn>
                  <a:cxn ang="0">
                    <a:pos x="64" y="0"/>
                  </a:cxn>
                  <a:cxn ang="0">
                    <a:pos x="84" y="0"/>
                  </a:cxn>
                  <a:cxn ang="0">
                    <a:pos x="107" y="0"/>
                  </a:cxn>
                  <a:cxn ang="0">
                    <a:pos x="134" y="2"/>
                  </a:cxn>
                  <a:cxn ang="0">
                    <a:pos x="162" y="3"/>
                  </a:cxn>
                  <a:cxn ang="0">
                    <a:pos x="196" y="5"/>
                  </a:cxn>
                  <a:cxn ang="0">
                    <a:pos x="233" y="8"/>
                  </a:cxn>
                  <a:cxn ang="0">
                    <a:pos x="273" y="12"/>
                  </a:cxn>
                  <a:cxn ang="0">
                    <a:pos x="318" y="18"/>
                  </a:cxn>
                  <a:cxn ang="0">
                    <a:pos x="366" y="23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2" name="Freeform 62"/>
              <p:cNvSpPr>
                <a:spLocks/>
              </p:cNvSpPr>
              <p:nvPr/>
            </p:nvSpPr>
            <p:spPr bwMode="auto">
              <a:xfrm>
                <a:off x="2976" y="1150"/>
                <a:ext cx="234" cy="229"/>
              </a:xfrm>
              <a:custGeom>
                <a:avLst/>
                <a:gdLst/>
                <a:ahLst/>
                <a:cxnLst>
                  <a:cxn ang="0">
                    <a:pos x="464" y="7"/>
                  </a:cxn>
                  <a:cxn ang="0">
                    <a:pos x="466" y="0"/>
                  </a:cxn>
                  <a:cxn ang="0">
                    <a:pos x="108" y="30"/>
                  </a:cxn>
                  <a:cxn ang="0">
                    <a:pos x="0" y="459"/>
                  </a:cxn>
                  <a:cxn ang="0">
                    <a:pos x="14" y="457"/>
                  </a:cxn>
                  <a:cxn ang="0">
                    <a:pos x="118" y="38"/>
                  </a:cxn>
                  <a:cxn ang="0">
                    <a:pos x="464" y="7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3" name="Freeform 63"/>
              <p:cNvSpPr>
                <a:spLocks/>
              </p:cNvSpPr>
              <p:nvPr/>
            </p:nvSpPr>
            <p:spPr bwMode="auto">
              <a:xfrm>
                <a:off x="2982" y="1158"/>
                <a:ext cx="225" cy="223"/>
              </a:xfrm>
              <a:custGeom>
                <a:avLst/>
                <a:gdLst/>
                <a:ahLst/>
                <a:cxnLst>
                  <a:cxn ang="0">
                    <a:pos x="445" y="24"/>
                  </a:cxn>
                  <a:cxn ang="0">
                    <a:pos x="451" y="0"/>
                  </a:cxn>
                  <a:cxn ang="0">
                    <a:pos x="439" y="1"/>
                  </a:cxn>
                  <a:cxn ang="0">
                    <a:pos x="424" y="3"/>
                  </a:cxn>
                  <a:cxn ang="0">
                    <a:pos x="407" y="6"/>
                  </a:cxn>
                  <a:cxn ang="0">
                    <a:pos x="386" y="10"/>
                  </a:cxn>
                  <a:cxn ang="0">
                    <a:pos x="363" y="15"/>
                  </a:cxn>
                  <a:cxn ang="0">
                    <a:pos x="338" y="22"/>
                  </a:cxn>
                  <a:cxn ang="0">
                    <a:pos x="311" y="31"/>
                  </a:cxn>
                  <a:cxn ang="0">
                    <a:pos x="284" y="43"/>
                  </a:cxn>
                  <a:cxn ang="0">
                    <a:pos x="254" y="57"/>
                  </a:cxn>
                  <a:cxn ang="0">
                    <a:pos x="224" y="73"/>
                  </a:cxn>
                  <a:cxn ang="0">
                    <a:pos x="194" y="92"/>
                  </a:cxn>
                  <a:cxn ang="0">
                    <a:pos x="164" y="116"/>
                  </a:cxn>
                  <a:cxn ang="0">
                    <a:pos x="134" y="141"/>
                  </a:cxn>
                  <a:cxn ang="0">
                    <a:pos x="105" y="171"/>
                  </a:cxn>
                  <a:cxn ang="0">
                    <a:pos x="77" y="204"/>
                  </a:cxn>
                  <a:cxn ang="0">
                    <a:pos x="51" y="242"/>
                  </a:cxn>
                  <a:cxn ang="0">
                    <a:pos x="0" y="442"/>
                  </a:cxn>
                  <a:cxn ang="0">
                    <a:pos x="121" y="445"/>
                  </a:cxn>
                  <a:cxn ang="0">
                    <a:pos x="126" y="423"/>
                  </a:cxn>
                  <a:cxn ang="0">
                    <a:pos x="130" y="399"/>
                  </a:cxn>
                  <a:cxn ang="0">
                    <a:pos x="136" y="374"/>
                  </a:cxn>
                  <a:cxn ang="0">
                    <a:pos x="142" y="345"/>
                  </a:cxn>
                  <a:cxn ang="0">
                    <a:pos x="149" y="316"/>
                  </a:cxn>
                  <a:cxn ang="0">
                    <a:pos x="158" y="286"/>
                  </a:cxn>
                  <a:cxn ang="0">
                    <a:pos x="170" y="255"/>
                  </a:cxn>
                  <a:cxn ang="0">
                    <a:pos x="183" y="224"/>
                  </a:cxn>
                  <a:cxn ang="0">
                    <a:pos x="201" y="194"/>
                  </a:cxn>
                  <a:cxn ang="0">
                    <a:pos x="221" y="164"/>
                  </a:cxn>
                  <a:cxn ang="0">
                    <a:pos x="246" y="135"/>
                  </a:cxn>
                  <a:cxn ang="0">
                    <a:pos x="276" y="109"/>
                  </a:cxn>
                  <a:cxn ang="0">
                    <a:pos x="309" y="83"/>
                  </a:cxn>
                  <a:cxn ang="0">
                    <a:pos x="348" y="60"/>
                  </a:cxn>
                  <a:cxn ang="0">
                    <a:pos x="393" y="41"/>
                  </a:cxn>
                  <a:cxn ang="0">
                    <a:pos x="445" y="24"/>
                  </a:cxn>
                </a:cxnLst>
                <a:rect l="0" t="0" r="r" b="b"/>
                <a:pathLst>
                  <a:path w="451" h="445">
                    <a:moveTo>
                      <a:pt x="445" y="24"/>
                    </a:moveTo>
                    <a:lnTo>
                      <a:pt x="451" y="0"/>
                    </a:lnTo>
                    <a:lnTo>
                      <a:pt x="439" y="1"/>
                    </a:lnTo>
                    <a:lnTo>
                      <a:pt x="424" y="3"/>
                    </a:lnTo>
                    <a:lnTo>
                      <a:pt x="407" y="6"/>
                    </a:lnTo>
                    <a:lnTo>
                      <a:pt x="386" y="10"/>
                    </a:lnTo>
                    <a:lnTo>
                      <a:pt x="363" y="15"/>
                    </a:lnTo>
                    <a:lnTo>
                      <a:pt x="338" y="22"/>
                    </a:lnTo>
                    <a:lnTo>
                      <a:pt x="311" y="31"/>
                    </a:lnTo>
                    <a:lnTo>
                      <a:pt x="284" y="43"/>
                    </a:lnTo>
                    <a:lnTo>
                      <a:pt x="254" y="57"/>
                    </a:lnTo>
                    <a:lnTo>
                      <a:pt x="224" y="73"/>
                    </a:lnTo>
                    <a:lnTo>
                      <a:pt x="194" y="92"/>
                    </a:lnTo>
                    <a:lnTo>
                      <a:pt x="164" y="116"/>
                    </a:lnTo>
                    <a:lnTo>
                      <a:pt x="134" y="141"/>
                    </a:lnTo>
                    <a:lnTo>
                      <a:pt x="105" y="171"/>
                    </a:lnTo>
                    <a:lnTo>
                      <a:pt x="77" y="204"/>
                    </a:lnTo>
                    <a:lnTo>
                      <a:pt x="51" y="242"/>
                    </a:lnTo>
                    <a:lnTo>
                      <a:pt x="0" y="442"/>
                    </a:lnTo>
                    <a:lnTo>
                      <a:pt x="121" y="445"/>
                    </a:lnTo>
                    <a:lnTo>
                      <a:pt x="126" y="423"/>
                    </a:lnTo>
                    <a:lnTo>
                      <a:pt x="130" y="399"/>
                    </a:lnTo>
                    <a:lnTo>
                      <a:pt x="136" y="374"/>
                    </a:lnTo>
                    <a:lnTo>
                      <a:pt x="142" y="345"/>
                    </a:lnTo>
                    <a:lnTo>
                      <a:pt x="149" y="316"/>
                    </a:lnTo>
                    <a:lnTo>
                      <a:pt x="158" y="286"/>
                    </a:lnTo>
                    <a:lnTo>
                      <a:pt x="170" y="255"/>
                    </a:lnTo>
                    <a:lnTo>
                      <a:pt x="183" y="224"/>
                    </a:lnTo>
                    <a:lnTo>
                      <a:pt x="201" y="194"/>
                    </a:lnTo>
                    <a:lnTo>
                      <a:pt x="221" y="164"/>
                    </a:lnTo>
                    <a:lnTo>
                      <a:pt x="246" y="135"/>
                    </a:lnTo>
                    <a:lnTo>
                      <a:pt x="276" y="109"/>
                    </a:lnTo>
                    <a:lnTo>
                      <a:pt x="309" y="83"/>
                    </a:lnTo>
                    <a:lnTo>
                      <a:pt x="348" y="60"/>
                    </a:lnTo>
                    <a:lnTo>
                      <a:pt x="393" y="41"/>
                    </a:lnTo>
                    <a:lnTo>
                      <a:pt x="445" y="24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4" name="Freeform 64"/>
              <p:cNvSpPr>
                <a:spLocks/>
              </p:cNvSpPr>
              <p:nvPr/>
            </p:nvSpPr>
            <p:spPr bwMode="auto">
              <a:xfrm>
                <a:off x="3007" y="1153"/>
                <a:ext cx="202" cy="126"/>
              </a:xfrm>
              <a:custGeom>
                <a:avLst/>
                <a:gdLst/>
                <a:ahLst/>
                <a:cxnLst>
                  <a:cxn ang="0">
                    <a:pos x="400" y="10"/>
                  </a:cxn>
                  <a:cxn ang="0">
                    <a:pos x="402" y="0"/>
                  </a:cxn>
                  <a:cxn ang="0">
                    <a:pos x="55" y="32"/>
                  </a:cxn>
                  <a:cxn ang="0">
                    <a:pos x="0" y="252"/>
                  </a:cxn>
                  <a:cxn ang="0">
                    <a:pos x="26" y="214"/>
                  </a:cxn>
                  <a:cxn ang="0">
                    <a:pos x="54" y="181"/>
                  </a:cxn>
                  <a:cxn ang="0">
                    <a:pos x="83" y="151"/>
                  </a:cxn>
                  <a:cxn ang="0">
                    <a:pos x="113" y="126"/>
                  </a:cxn>
                  <a:cxn ang="0">
                    <a:pos x="143" y="102"/>
                  </a:cxn>
                  <a:cxn ang="0">
                    <a:pos x="173" y="83"/>
                  </a:cxn>
                  <a:cxn ang="0">
                    <a:pos x="203" y="67"/>
                  </a:cxn>
                  <a:cxn ang="0">
                    <a:pos x="233" y="53"/>
                  </a:cxn>
                  <a:cxn ang="0">
                    <a:pos x="260" y="41"/>
                  </a:cxn>
                  <a:cxn ang="0">
                    <a:pos x="287" y="32"/>
                  </a:cxn>
                  <a:cxn ang="0">
                    <a:pos x="312" y="25"/>
                  </a:cxn>
                  <a:cxn ang="0">
                    <a:pos x="335" y="20"/>
                  </a:cxn>
                  <a:cxn ang="0">
                    <a:pos x="356" y="16"/>
                  </a:cxn>
                  <a:cxn ang="0">
                    <a:pos x="373" y="13"/>
                  </a:cxn>
                  <a:cxn ang="0">
                    <a:pos x="388" y="11"/>
                  </a:cxn>
                  <a:cxn ang="0">
                    <a:pos x="400" y="10"/>
                  </a:cxn>
                </a:cxnLst>
                <a:rect l="0" t="0" r="r" b="b"/>
                <a:pathLst>
                  <a:path w="402" h="252">
                    <a:moveTo>
                      <a:pt x="400" y="10"/>
                    </a:moveTo>
                    <a:lnTo>
                      <a:pt x="402" y="0"/>
                    </a:lnTo>
                    <a:lnTo>
                      <a:pt x="55" y="32"/>
                    </a:lnTo>
                    <a:lnTo>
                      <a:pt x="0" y="252"/>
                    </a:lnTo>
                    <a:lnTo>
                      <a:pt x="26" y="214"/>
                    </a:lnTo>
                    <a:lnTo>
                      <a:pt x="54" y="181"/>
                    </a:lnTo>
                    <a:lnTo>
                      <a:pt x="83" y="151"/>
                    </a:lnTo>
                    <a:lnTo>
                      <a:pt x="113" y="126"/>
                    </a:lnTo>
                    <a:lnTo>
                      <a:pt x="143" y="102"/>
                    </a:lnTo>
                    <a:lnTo>
                      <a:pt x="173" y="83"/>
                    </a:lnTo>
                    <a:lnTo>
                      <a:pt x="203" y="67"/>
                    </a:lnTo>
                    <a:lnTo>
                      <a:pt x="233" y="53"/>
                    </a:lnTo>
                    <a:lnTo>
                      <a:pt x="260" y="41"/>
                    </a:lnTo>
                    <a:lnTo>
                      <a:pt x="287" y="32"/>
                    </a:lnTo>
                    <a:lnTo>
                      <a:pt x="312" y="25"/>
                    </a:lnTo>
                    <a:lnTo>
                      <a:pt x="335" y="20"/>
                    </a:lnTo>
                    <a:lnTo>
                      <a:pt x="356" y="16"/>
                    </a:lnTo>
                    <a:lnTo>
                      <a:pt x="373" y="13"/>
                    </a:lnTo>
                    <a:lnTo>
                      <a:pt x="388" y="11"/>
                    </a:lnTo>
                    <a:lnTo>
                      <a:pt x="400" y="10"/>
                    </a:lnTo>
                    <a:close/>
                  </a:path>
                </a:pathLst>
              </a:custGeom>
              <a:solidFill>
                <a:srgbClr val="005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5" name="Freeform 65"/>
              <p:cNvSpPr>
                <a:spLocks/>
              </p:cNvSpPr>
              <p:nvPr/>
            </p:nvSpPr>
            <p:spPr bwMode="auto">
              <a:xfrm>
                <a:off x="3077" y="1201"/>
                <a:ext cx="119" cy="183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144" y="365"/>
                  </a:cxn>
                  <a:cxn ang="0">
                    <a:pos x="239" y="0"/>
                  </a:cxn>
                  <a:cxn ang="0">
                    <a:pos x="229" y="8"/>
                  </a:cxn>
                  <a:cxn ang="0">
                    <a:pos x="217" y="17"/>
                  </a:cxn>
                  <a:cxn ang="0">
                    <a:pos x="203" y="30"/>
                  </a:cxn>
                  <a:cxn ang="0">
                    <a:pos x="188" y="42"/>
                  </a:cxn>
                  <a:cxn ang="0">
                    <a:pos x="173" y="58"/>
                  </a:cxn>
                  <a:cxn ang="0">
                    <a:pos x="157" y="76"/>
                  </a:cxn>
                  <a:cxn ang="0">
                    <a:pos x="140" y="95"/>
                  </a:cxn>
                  <a:cxn ang="0">
                    <a:pos x="124" y="116"/>
                  </a:cxn>
                  <a:cxn ang="0">
                    <a:pos x="106" y="139"/>
                  </a:cxn>
                  <a:cxn ang="0">
                    <a:pos x="89" y="164"/>
                  </a:cxn>
                  <a:cxn ang="0">
                    <a:pos x="72" y="192"/>
                  </a:cxn>
                  <a:cxn ang="0">
                    <a:pos x="56" y="221"/>
                  </a:cxn>
                  <a:cxn ang="0">
                    <a:pos x="41" y="253"/>
                  </a:cxn>
                  <a:cxn ang="0">
                    <a:pos x="26" y="287"/>
                  </a:cxn>
                  <a:cxn ang="0">
                    <a:pos x="12" y="322"/>
                  </a:cxn>
                  <a:cxn ang="0">
                    <a:pos x="0" y="360"/>
                  </a:cxn>
                </a:cxnLst>
                <a:rect l="0" t="0" r="r" b="b"/>
                <a:pathLst>
                  <a:path w="239" h="365">
                    <a:moveTo>
                      <a:pt x="0" y="360"/>
                    </a:moveTo>
                    <a:lnTo>
                      <a:pt x="144" y="365"/>
                    </a:lnTo>
                    <a:lnTo>
                      <a:pt x="239" y="0"/>
                    </a:lnTo>
                    <a:lnTo>
                      <a:pt x="229" y="8"/>
                    </a:lnTo>
                    <a:lnTo>
                      <a:pt x="217" y="17"/>
                    </a:lnTo>
                    <a:lnTo>
                      <a:pt x="203" y="30"/>
                    </a:lnTo>
                    <a:lnTo>
                      <a:pt x="188" y="42"/>
                    </a:lnTo>
                    <a:lnTo>
                      <a:pt x="173" y="58"/>
                    </a:lnTo>
                    <a:lnTo>
                      <a:pt x="157" y="76"/>
                    </a:lnTo>
                    <a:lnTo>
                      <a:pt x="140" y="95"/>
                    </a:lnTo>
                    <a:lnTo>
                      <a:pt x="124" y="116"/>
                    </a:lnTo>
                    <a:lnTo>
                      <a:pt x="106" y="139"/>
                    </a:lnTo>
                    <a:lnTo>
                      <a:pt x="89" y="164"/>
                    </a:lnTo>
                    <a:lnTo>
                      <a:pt x="72" y="192"/>
                    </a:lnTo>
                    <a:lnTo>
                      <a:pt x="56" y="221"/>
                    </a:lnTo>
                    <a:lnTo>
                      <a:pt x="41" y="253"/>
                    </a:lnTo>
                    <a:lnTo>
                      <a:pt x="26" y="287"/>
                    </a:lnTo>
                    <a:lnTo>
                      <a:pt x="12" y="322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6" name="Freeform 66"/>
              <p:cNvSpPr>
                <a:spLocks/>
              </p:cNvSpPr>
              <p:nvPr/>
            </p:nvSpPr>
            <p:spPr bwMode="auto">
              <a:xfrm>
                <a:off x="3043" y="1170"/>
                <a:ext cx="162" cy="212"/>
              </a:xfrm>
              <a:custGeom>
                <a:avLst/>
                <a:gdLst/>
                <a:ahLst/>
                <a:cxnLst>
                  <a:cxn ang="0">
                    <a:pos x="0" y="421"/>
                  </a:cxn>
                  <a:cxn ang="0">
                    <a:pos x="69" y="423"/>
                  </a:cxn>
                  <a:cxn ang="0">
                    <a:pos x="81" y="385"/>
                  </a:cxn>
                  <a:cxn ang="0">
                    <a:pos x="95" y="350"/>
                  </a:cxn>
                  <a:cxn ang="0">
                    <a:pos x="110" y="316"/>
                  </a:cxn>
                  <a:cxn ang="0">
                    <a:pos x="125" y="284"/>
                  </a:cxn>
                  <a:cxn ang="0">
                    <a:pos x="141" y="255"/>
                  </a:cxn>
                  <a:cxn ang="0">
                    <a:pos x="158" y="227"/>
                  </a:cxn>
                  <a:cxn ang="0">
                    <a:pos x="175" y="202"/>
                  </a:cxn>
                  <a:cxn ang="0">
                    <a:pos x="193" y="179"/>
                  </a:cxn>
                  <a:cxn ang="0">
                    <a:pos x="209" y="158"/>
                  </a:cxn>
                  <a:cxn ang="0">
                    <a:pos x="226" y="139"/>
                  </a:cxn>
                  <a:cxn ang="0">
                    <a:pos x="242" y="121"/>
                  </a:cxn>
                  <a:cxn ang="0">
                    <a:pos x="257" y="105"/>
                  </a:cxn>
                  <a:cxn ang="0">
                    <a:pos x="272" y="93"/>
                  </a:cxn>
                  <a:cxn ang="0">
                    <a:pos x="286" y="80"/>
                  </a:cxn>
                  <a:cxn ang="0">
                    <a:pos x="298" y="71"/>
                  </a:cxn>
                  <a:cxn ang="0">
                    <a:pos x="308" y="63"/>
                  </a:cxn>
                  <a:cxn ang="0">
                    <a:pos x="324" y="0"/>
                  </a:cxn>
                  <a:cxn ang="0">
                    <a:pos x="272" y="17"/>
                  </a:cxn>
                  <a:cxn ang="0">
                    <a:pos x="227" y="36"/>
                  </a:cxn>
                  <a:cxn ang="0">
                    <a:pos x="188" y="59"/>
                  </a:cxn>
                  <a:cxn ang="0">
                    <a:pos x="155" y="85"/>
                  </a:cxn>
                  <a:cxn ang="0">
                    <a:pos x="125" y="111"/>
                  </a:cxn>
                  <a:cxn ang="0">
                    <a:pos x="100" y="140"/>
                  </a:cxn>
                  <a:cxn ang="0">
                    <a:pos x="80" y="170"/>
                  </a:cxn>
                  <a:cxn ang="0">
                    <a:pos x="62" y="200"/>
                  </a:cxn>
                  <a:cxn ang="0">
                    <a:pos x="49" y="231"/>
                  </a:cxn>
                  <a:cxn ang="0">
                    <a:pos x="37" y="262"/>
                  </a:cxn>
                  <a:cxn ang="0">
                    <a:pos x="28" y="292"/>
                  </a:cxn>
                  <a:cxn ang="0">
                    <a:pos x="21" y="321"/>
                  </a:cxn>
                  <a:cxn ang="0">
                    <a:pos x="15" y="350"/>
                  </a:cxn>
                  <a:cxn ang="0">
                    <a:pos x="9" y="375"/>
                  </a:cxn>
                  <a:cxn ang="0">
                    <a:pos x="5" y="399"/>
                  </a:cxn>
                  <a:cxn ang="0">
                    <a:pos x="0" y="421"/>
                  </a:cxn>
                </a:cxnLst>
                <a:rect l="0" t="0" r="r" b="b"/>
                <a:pathLst>
                  <a:path w="324" h="423">
                    <a:moveTo>
                      <a:pt x="0" y="421"/>
                    </a:moveTo>
                    <a:lnTo>
                      <a:pt x="69" y="423"/>
                    </a:lnTo>
                    <a:lnTo>
                      <a:pt x="81" y="385"/>
                    </a:lnTo>
                    <a:lnTo>
                      <a:pt x="95" y="350"/>
                    </a:lnTo>
                    <a:lnTo>
                      <a:pt x="110" y="316"/>
                    </a:lnTo>
                    <a:lnTo>
                      <a:pt x="125" y="284"/>
                    </a:lnTo>
                    <a:lnTo>
                      <a:pt x="141" y="255"/>
                    </a:lnTo>
                    <a:lnTo>
                      <a:pt x="158" y="227"/>
                    </a:lnTo>
                    <a:lnTo>
                      <a:pt x="175" y="202"/>
                    </a:lnTo>
                    <a:lnTo>
                      <a:pt x="193" y="179"/>
                    </a:lnTo>
                    <a:lnTo>
                      <a:pt x="209" y="158"/>
                    </a:lnTo>
                    <a:lnTo>
                      <a:pt x="226" y="139"/>
                    </a:lnTo>
                    <a:lnTo>
                      <a:pt x="242" y="121"/>
                    </a:lnTo>
                    <a:lnTo>
                      <a:pt x="257" y="105"/>
                    </a:lnTo>
                    <a:lnTo>
                      <a:pt x="272" y="93"/>
                    </a:lnTo>
                    <a:lnTo>
                      <a:pt x="286" y="80"/>
                    </a:lnTo>
                    <a:lnTo>
                      <a:pt x="298" y="71"/>
                    </a:lnTo>
                    <a:lnTo>
                      <a:pt x="308" y="63"/>
                    </a:lnTo>
                    <a:lnTo>
                      <a:pt x="324" y="0"/>
                    </a:lnTo>
                    <a:lnTo>
                      <a:pt x="272" y="17"/>
                    </a:lnTo>
                    <a:lnTo>
                      <a:pt x="227" y="36"/>
                    </a:lnTo>
                    <a:lnTo>
                      <a:pt x="188" y="59"/>
                    </a:lnTo>
                    <a:lnTo>
                      <a:pt x="155" y="85"/>
                    </a:lnTo>
                    <a:lnTo>
                      <a:pt x="125" y="111"/>
                    </a:lnTo>
                    <a:lnTo>
                      <a:pt x="100" y="140"/>
                    </a:lnTo>
                    <a:lnTo>
                      <a:pt x="80" y="170"/>
                    </a:lnTo>
                    <a:lnTo>
                      <a:pt x="62" y="200"/>
                    </a:lnTo>
                    <a:lnTo>
                      <a:pt x="49" y="231"/>
                    </a:lnTo>
                    <a:lnTo>
                      <a:pt x="37" y="262"/>
                    </a:lnTo>
                    <a:lnTo>
                      <a:pt x="28" y="292"/>
                    </a:lnTo>
                    <a:lnTo>
                      <a:pt x="21" y="321"/>
                    </a:lnTo>
                    <a:lnTo>
                      <a:pt x="15" y="350"/>
                    </a:lnTo>
                    <a:lnTo>
                      <a:pt x="9" y="375"/>
                    </a:lnTo>
                    <a:lnTo>
                      <a:pt x="5" y="399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7" name="Freeform 67"/>
              <p:cNvSpPr>
                <a:spLocks/>
              </p:cNvSpPr>
              <p:nvPr/>
            </p:nvSpPr>
            <p:spPr bwMode="auto">
              <a:xfrm>
                <a:off x="3196" y="1156"/>
                <a:ext cx="79" cy="280"/>
              </a:xfrm>
              <a:custGeom>
                <a:avLst/>
                <a:gdLst/>
                <a:ahLst/>
                <a:cxnLst>
                  <a:cxn ang="0">
                    <a:pos x="157" y="15"/>
                  </a:cxn>
                  <a:cxn ang="0">
                    <a:pos x="15" y="553"/>
                  </a:cxn>
                  <a:cxn ang="0">
                    <a:pos x="0" y="560"/>
                  </a:cxn>
                  <a:cxn ang="0">
                    <a:pos x="154" y="0"/>
                  </a:cxn>
                  <a:cxn ang="0">
                    <a:pos x="157" y="15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8" name="Freeform 68"/>
              <p:cNvSpPr>
                <a:spLocks/>
              </p:cNvSpPr>
              <p:nvPr/>
            </p:nvSpPr>
            <p:spPr bwMode="auto">
              <a:xfrm>
                <a:off x="2995" y="1441"/>
                <a:ext cx="143" cy="2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8" y="3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9" y="24"/>
                  </a:cxn>
                  <a:cxn ang="0">
                    <a:pos x="16" y="26"/>
                  </a:cxn>
                  <a:cxn ang="0">
                    <a:pos x="28" y="30"/>
                  </a:cxn>
                  <a:cxn ang="0">
                    <a:pos x="45" y="32"/>
                  </a:cxn>
                  <a:cxn ang="0">
                    <a:pos x="63" y="33"/>
                  </a:cxn>
                  <a:cxn ang="0">
                    <a:pos x="85" y="36"/>
                  </a:cxn>
                  <a:cxn ang="0">
                    <a:pos x="108" y="37"/>
                  </a:cxn>
                  <a:cxn ang="0">
                    <a:pos x="133" y="38"/>
                  </a:cxn>
                  <a:cxn ang="0">
                    <a:pos x="157" y="39"/>
                  </a:cxn>
                  <a:cxn ang="0">
                    <a:pos x="182" y="40"/>
                  </a:cxn>
                  <a:cxn ang="0">
                    <a:pos x="206" y="41"/>
                  </a:cxn>
                  <a:cxn ang="0">
                    <a:pos x="228" y="41"/>
                  </a:cxn>
                  <a:cxn ang="0">
                    <a:pos x="247" y="41"/>
                  </a:cxn>
                  <a:cxn ang="0">
                    <a:pos x="263" y="43"/>
                  </a:cxn>
                  <a:cxn ang="0">
                    <a:pos x="276" y="43"/>
                  </a:cxn>
                  <a:cxn ang="0">
                    <a:pos x="284" y="43"/>
                  </a:cxn>
                  <a:cxn ang="0">
                    <a:pos x="287" y="43"/>
                  </a:cxn>
                  <a:cxn ang="0">
                    <a:pos x="284" y="43"/>
                  </a:cxn>
                  <a:cxn ang="0">
                    <a:pos x="276" y="41"/>
                  </a:cxn>
                  <a:cxn ang="0">
                    <a:pos x="266" y="41"/>
                  </a:cxn>
                  <a:cxn ang="0">
                    <a:pos x="251" y="39"/>
                  </a:cxn>
                  <a:cxn ang="0">
                    <a:pos x="232" y="38"/>
                  </a:cxn>
                  <a:cxn ang="0">
                    <a:pos x="213" y="37"/>
                  </a:cxn>
                  <a:cxn ang="0">
                    <a:pos x="192" y="35"/>
                  </a:cxn>
                  <a:cxn ang="0">
                    <a:pos x="170" y="33"/>
                  </a:cxn>
                  <a:cxn ang="0">
                    <a:pos x="147" y="31"/>
                  </a:cxn>
                  <a:cxn ang="0">
                    <a:pos x="125" y="29"/>
                  </a:cxn>
                  <a:cxn ang="0">
                    <a:pos x="103" y="28"/>
                  </a:cxn>
                  <a:cxn ang="0">
                    <a:pos x="85" y="25"/>
                  </a:cxn>
                  <a:cxn ang="0">
                    <a:pos x="68" y="24"/>
                  </a:cxn>
                  <a:cxn ang="0">
                    <a:pos x="53" y="23"/>
                  </a:cxn>
                  <a:cxn ang="0">
                    <a:pos x="42" y="22"/>
                  </a:cxn>
                  <a:cxn ang="0">
                    <a:pos x="35" y="21"/>
                  </a:cxn>
                  <a:cxn ang="0">
                    <a:pos x="24" y="15"/>
                  </a:cxn>
                  <a:cxn ang="0">
                    <a:pos x="18" y="8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9" name="Freeform 69"/>
              <p:cNvSpPr>
                <a:spLocks/>
              </p:cNvSpPr>
              <p:nvPr/>
            </p:nvSpPr>
            <p:spPr bwMode="auto">
              <a:xfrm>
                <a:off x="3147" y="1476"/>
                <a:ext cx="52" cy="30"/>
              </a:xfrm>
              <a:custGeom>
                <a:avLst/>
                <a:gdLst/>
                <a:ahLst/>
                <a:cxnLst>
                  <a:cxn ang="0">
                    <a:pos x="94" y="5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" y="20"/>
                  </a:cxn>
                  <a:cxn ang="0">
                    <a:pos x="1" y="29"/>
                  </a:cxn>
                  <a:cxn ang="0">
                    <a:pos x="1" y="38"/>
                  </a:cxn>
                  <a:cxn ang="0">
                    <a:pos x="103" y="60"/>
                  </a:cxn>
                  <a:cxn ang="0">
                    <a:pos x="100" y="37"/>
                  </a:cxn>
                  <a:cxn ang="0">
                    <a:pos x="98" y="20"/>
                  </a:cxn>
                  <a:cxn ang="0">
                    <a:pos x="95" y="8"/>
                  </a:cxn>
                  <a:cxn ang="0">
                    <a:pos x="94" y="5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0" name="Freeform 70"/>
              <p:cNvSpPr>
                <a:spLocks/>
              </p:cNvSpPr>
              <p:nvPr/>
            </p:nvSpPr>
            <p:spPr bwMode="auto">
              <a:xfrm>
                <a:off x="3132" y="1495"/>
                <a:ext cx="67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43"/>
                  </a:cxn>
                  <a:cxn ang="0">
                    <a:pos x="14" y="73"/>
                  </a:cxn>
                  <a:cxn ang="0">
                    <a:pos x="5" y="91"/>
                  </a:cxn>
                  <a:cxn ang="0">
                    <a:pos x="0" y="97"/>
                  </a:cxn>
                  <a:cxn ang="0">
                    <a:pos x="130" y="129"/>
                  </a:cxn>
                  <a:cxn ang="0">
                    <a:pos x="132" y="98"/>
                  </a:cxn>
                  <a:cxn ang="0">
                    <a:pos x="134" y="71"/>
                  </a:cxn>
                  <a:cxn ang="0">
                    <a:pos x="134" y="44"/>
                  </a:cxn>
                  <a:cxn ang="0">
                    <a:pos x="132" y="22"/>
                  </a:cxn>
                  <a:cxn ang="0">
                    <a:pos x="30" y="0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1" name="Freeform 71"/>
              <p:cNvSpPr>
                <a:spLocks/>
              </p:cNvSpPr>
              <p:nvPr/>
            </p:nvSpPr>
            <p:spPr bwMode="auto">
              <a:xfrm>
                <a:off x="3207" y="1480"/>
                <a:ext cx="30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7" y="14"/>
                  </a:cxn>
                  <a:cxn ang="0">
                    <a:pos x="15" y="28"/>
                  </a:cxn>
                  <a:cxn ang="0">
                    <a:pos x="24" y="46"/>
                  </a:cxn>
                  <a:cxn ang="0">
                    <a:pos x="33" y="68"/>
                  </a:cxn>
                  <a:cxn ang="0">
                    <a:pos x="44" y="90"/>
                  </a:cxn>
                  <a:cxn ang="0">
                    <a:pos x="53" y="113"/>
                  </a:cxn>
                  <a:cxn ang="0">
                    <a:pos x="60" y="135"/>
                  </a:cxn>
                  <a:cxn ang="0">
                    <a:pos x="59" y="136"/>
                  </a:cxn>
                  <a:cxn ang="0">
                    <a:pos x="54" y="138"/>
                  </a:cxn>
                  <a:cxn ang="0">
                    <a:pos x="48" y="142"/>
                  </a:cxn>
                  <a:cxn ang="0">
                    <a:pos x="40" y="145"/>
                  </a:cxn>
                  <a:cxn ang="0">
                    <a:pos x="32" y="150"/>
                  </a:cxn>
                  <a:cxn ang="0">
                    <a:pos x="23" y="153"/>
                  </a:cxn>
                  <a:cxn ang="0">
                    <a:pos x="15" y="157"/>
                  </a:cxn>
                  <a:cxn ang="0">
                    <a:pos x="7" y="159"/>
                  </a:cxn>
                  <a:cxn ang="0">
                    <a:pos x="8" y="144"/>
                  </a:cxn>
                  <a:cxn ang="0">
                    <a:pos x="10" y="105"/>
                  </a:cxn>
                  <a:cxn ang="0">
                    <a:pos x="9" y="53"/>
                  </a:cxn>
                  <a:cxn ang="0">
                    <a:pos x="0" y="0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2" name="Freeform 72"/>
              <p:cNvSpPr>
                <a:spLocks/>
              </p:cNvSpPr>
              <p:nvPr/>
            </p:nvSpPr>
            <p:spPr bwMode="auto">
              <a:xfrm>
                <a:off x="3007" y="1547"/>
                <a:ext cx="149" cy="51"/>
              </a:xfrm>
              <a:custGeom>
                <a:avLst/>
                <a:gdLst/>
                <a:ahLst/>
                <a:cxnLst>
                  <a:cxn ang="0">
                    <a:pos x="199" y="7"/>
                  </a:cxn>
                  <a:cxn ang="0">
                    <a:pos x="169" y="0"/>
                  </a:cxn>
                  <a:cxn ang="0">
                    <a:pos x="162" y="1"/>
                  </a:cxn>
                  <a:cxn ang="0">
                    <a:pos x="143" y="3"/>
                  </a:cxn>
                  <a:cxn ang="0">
                    <a:pos x="116" y="8"/>
                  </a:cxn>
                  <a:cxn ang="0">
                    <a:pos x="85" y="13"/>
                  </a:cxn>
                  <a:cxn ang="0">
                    <a:pos x="54" y="18"/>
                  </a:cxn>
                  <a:cxn ang="0">
                    <a:pos x="26" y="24"/>
                  </a:cxn>
                  <a:cxn ang="0">
                    <a:pos x="8" y="30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9" y="41"/>
                  </a:cxn>
                  <a:cxn ang="0">
                    <a:pos x="21" y="46"/>
                  </a:cxn>
                  <a:cxn ang="0">
                    <a:pos x="36" y="51"/>
                  </a:cxn>
                  <a:cxn ang="0">
                    <a:pos x="53" y="56"/>
                  </a:cxn>
                  <a:cxn ang="0">
                    <a:pos x="74" y="61"/>
                  </a:cxn>
                  <a:cxn ang="0">
                    <a:pos x="97" y="67"/>
                  </a:cxn>
                  <a:cxn ang="0">
                    <a:pos x="121" y="73"/>
                  </a:cxn>
                  <a:cxn ang="0">
                    <a:pos x="146" y="77"/>
                  </a:cxn>
                  <a:cxn ang="0">
                    <a:pos x="172" y="83"/>
                  </a:cxn>
                  <a:cxn ang="0">
                    <a:pos x="196" y="88"/>
                  </a:cxn>
                  <a:cxn ang="0">
                    <a:pos x="220" y="91"/>
                  </a:cxn>
                  <a:cxn ang="0">
                    <a:pos x="243" y="96"/>
                  </a:cxn>
                  <a:cxn ang="0">
                    <a:pos x="264" y="98"/>
                  </a:cxn>
                  <a:cxn ang="0">
                    <a:pos x="282" y="100"/>
                  </a:cxn>
                  <a:cxn ang="0">
                    <a:pos x="297" y="101"/>
                  </a:cxn>
                  <a:cxn ang="0">
                    <a:pos x="177" y="37"/>
                  </a:cxn>
                  <a:cxn ang="0">
                    <a:pos x="199" y="7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3" name="Freeform 73"/>
              <p:cNvSpPr>
                <a:spLocks/>
              </p:cNvSpPr>
              <p:nvPr/>
            </p:nvSpPr>
            <p:spPr bwMode="auto">
              <a:xfrm>
                <a:off x="3096" y="1550"/>
                <a:ext cx="167" cy="48"/>
              </a:xfrm>
              <a:custGeom>
                <a:avLst/>
                <a:gdLst/>
                <a:ahLst/>
                <a:cxnLst>
                  <a:cxn ang="0">
                    <a:pos x="129" y="94"/>
                  </a:cxn>
                  <a:cxn ang="0">
                    <a:pos x="142" y="93"/>
                  </a:cxn>
                  <a:cxn ang="0">
                    <a:pos x="157" y="91"/>
                  </a:cxn>
                  <a:cxn ang="0">
                    <a:pos x="172" y="86"/>
                  </a:cxn>
                  <a:cxn ang="0">
                    <a:pos x="188" y="82"/>
                  </a:cxn>
                  <a:cxn ang="0">
                    <a:pos x="205" y="76"/>
                  </a:cxn>
                  <a:cxn ang="0">
                    <a:pos x="223" y="70"/>
                  </a:cxn>
                  <a:cxn ang="0">
                    <a:pos x="240" y="63"/>
                  </a:cxn>
                  <a:cxn ang="0">
                    <a:pos x="256" y="56"/>
                  </a:cxn>
                  <a:cxn ang="0">
                    <a:pos x="272" y="49"/>
                  </a:cxn>
                  <a:cxn ang="0">
                    <a:pos x="286" y="44"/>
                  </a:cxn>
                  <a:cxn ang="0">
                    <a:pos x="300" y="37"/>
                  </a:cxn>
                  <a:cxn ang="0">
                    <a:pos x="311" y="32"/>
                  </a:cxn>
                  <a:cxn ang="0">
                    <a:pos x="321" y="28"/>
                  </a:cxn>
                  <a:cxn ang="0">
                    <a:pos x="329" y="24"/>
                  </a:cxn>
                  <a:cxn ang="0">
                    <a:pos x="333" y="22"/>
                  </a:cxn>
                  <a:cxn ang="0">
                    <a:pos x="335" y="21"/>
                  </a:cxn>
                  <a:cxn ang="0">
                    <a:pos x="267" y="25"/>
                  </a:cxn>
                  <a:cxn ang="0">
                    <a:pos x="210" y="46"/>
                  </a:cxn>
                  <a:cxn ang="0">
                    <a:pos x="22" y="0"/>
                  </a:cxn>
                  <a:cxn ang="0">
                    <a:pos x="0" y="30"/>
                  </a:cxn>
                  <a:cxn ang="0">
                    <a:pos x="120" y="94"/>
                  </a:cxn>
                  <a:cxn ang="0">
                    <a:pos x="123" y="94"/>
                  </a:cxn>
                  <a:cxn ang="0">
                    <a:pos x="125" y="94"/>
                  </a:cxn>
                  <a:cxn ang="0">
                    <a:pos x="127" y="94"/>
                  </a:cxn>
                  <a:cxn ang="0">
                    <a:pos x="129" y="94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4" name="Freeform 74"/>
              <p:cNvSpPr>
                <a:spLocks/>
              </p:cNvSpPr>
              <p:nvPr/>
            </p:nvSpPr>
            <p:spPr bwMode="auto">
              <a:xfrm>
                <a:off x="2993" y="1567"/>
                <a:ext cx="139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7" y="15"/>
                  </a:cxn>
                  <a:cxn ang="0">
                    <a:pos x="22" y="22"/>
                  </a:cxn>
                  <a:cxn ang="0">
                    <a:pos x="38" y="29"/>
                  </a:cxn>
                  <a:cxn ang="0">
                    <a:pos x="55" y="36"/>
                  </a:cxn>
                  <a:cxn ang="0">
                    <a:pos x="74" y="43"/>
                  </a:cxn>
                  <a:cxn ang="0">
                    <a:pos x="92" y="50"/>
                  </a:cxn>
                  <a:cxn ang="0">
                    <a:pos x="112" y="55"/>
                  </a:cxn>
                  <a:cxn ang="0">
                    <a:pos x="130" y="61"/>
                  </a:cxn>
                  <a:cxn ang="0">
                    <a:pos x="150" y="67"/>
                  </a:cxn>
                  <a:cxn ang="0">
                    <a:pos x="168" y="72"/>
                  </a:cxn>
                  <a:cxn ang="0">
                    <a:pos x="187" y="75"/>
                  </a:cxn>
                  <a:cxn ang="0">
                    <a:pos x="204" y="79"/>
                  </a:cxn>
                  <a:cxn ang="0">
                    <a:pos x="221" y="81"/>
                  </a:cxn>
                  <a:cxn ang="0">
                    <a:pos x="238" y="83"/>
                  </a:cxn>
                  <a:cxn ang="0">
                    <a:pos x="252" y="83"/>
                  </a:cxn>
                  <a:cxn ang="0">
                    <a:pos x="266" y="83"/>
                  </a:cxn>
                  <a:cxn ang="0">
                    <a:pos x="279" y="82"/>
                  </a:cxn>
                  <a:cxn ang="0">
                    <a:pos x="276" y="81"/>
                  </a:cxn>
                  <a:cxn ang="0">
                    <a:pos x="267" y="80"/>
                  </a:cxn>
                  <a:cxn ang="0">
                    <a:pos x="255" y="77"/>
                  </a:cxn>
                  <a:cxn ang="0">
                    <a:pos x="238" y="73"/>
                  </a:cxn>
                  <a:cxn ang="0">
                    <a:pos x="218" y="69"/>
                  </a:cxn>
                  <a:cxn ang="0">
                    <a:pos x="195" y="64"/>
                  </a:cxn>
                  <a:cxn ang="0">
                    <a:pos x="172" y="58"/>
                  </a:cxn>
                  <a:cxn ang="0">
                    <a:pos x="147" y="52"/>
                  </a:cxn>
                  <a:cxn ang="0">
                    <a:pos x="121" y="45"/>
                  </a:cxn>
                  <a:cxn ang="0">
                    <a:pos x="97" y="38"/>
                  </a:cxn>
                  <a:cxn ang="0">
                    <a:pos x="73" y="32"/>
                  </a:cxn>
                  <a:cxn ang="0">
                    <a:pos x="52" y="26"/>
                  </a:cxn>
                  <a:cxn ang="0">
                    <a:pos x="34" y="19"/>
                  </a:cxn>
                  <a:cxn ang="0">
                    <a:pos x="19" y="12"/>
                  </a:cxn>
                  <a:cxn ang="0">
                    <a:pos x="8" y="6"/>
                  </a:cxn>
                  <a:cxn ang="0">
                    <a:pos x="2" y="0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5" name="Freeform 75"/>
              <p:cNvSpPr>
                <a:spLocks/>
              </p:cNvSpPr>
              <p:nvPr/>
            </p:nvSpPr>
            <p:spPr bwMode="auto">
              <a:xfrm>
                <a:off x="3160" y="1177"/>
                <a:ext cx="19" cy="17"/>
              </a:xfrm>
              <a:custGeom>
                <a:avLst/>
                <a:gdLst/>
                <a:ahLst/>
                <a:cxnLst>
                  <a:cxn ang="0">
                    <a:pos x="20" y="36"/>
                  </a:cxn>
                  <a:cxn ang="0">
                    <a:pos x="27" y="35"/>
                  </a:cxn>
                  <a:cxn ang="0">
                    <a:pos x="34" y="30"/>
                  </a:cxn>
                  <a:cxn ang="0">
                    <a:pos x="38" y="26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6" y="6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6"/>
                  </a:cxn>
                  <a:cxn ang="0">
                    <a:pos x="6" y="30"/>
                  </a:cxn>
                  <a:cxn ang="0">
                    <a:pos x="12" y="35"/>
                  </a:cxn>
                  <a:cxn ang="0">
                    <a:pos x="20" y="36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1447800" y="1143000"/>
            <a:ext cx="874713" cy="1220788"/>
            <a:chOff x="2691" y="1104"/>
            <a:chExt cx="551" cy="769"/>
          </a:xfrm>
        </p:grpSpPr>
        <p:sp>
          <p:nvSpPr>
            <p:cNvPr id="532557" name="Freeform 77"/>
            <p:cNvSpPr>
              <a:spLocks/>
            </p:cNvSpPr>
            <p:nvPr/>
          </p:nvSpPr>
          <p:spPr bwMode="auto">
            <a:xfrm>
              <a:off x="2847" y="1209"/>
              <a:ext cx="354" cy="387"/>
            </a:xfrm>
            <a:custGeom>
              <a:avLst/>
              <a:gdLst/>
              <a:ahLst/>
              <a:cxnLst>
                <a:cxn ang="0">
                  <a:pos x="0" y="747"/>
                </a:cxn>
                <a:cxn ang="0">
                  <a:pos x="14" y="111"/>
                </a:cxn>
                <a:cxn ang="0">
                  <a:pos x="282" y="27"/>
                </a:cxn>
                <a:cxn ang="0">
                  <a:pos x="461" y="85"/>
                </a:cxn>
                <a:cxn ang="0">
                  <a:pos x="787" y="0"/>
                </a:cxn>
                <a:cxn ang="0">
                  <a:pos x="1062" y="92"/>
                </a:cxn>
                <a:cxn ang="0">
                  <a:pos x="1058" y="483"/>
                </a:cxn>
                <a:cxn ang="0">
                  <a:pos x="950" y="545"/>
                </a:cxn>
                <a:cxn ang="0">
                  <a:pos x="882" y="752"/>
                </a:cxn>
                <a:cxn ang="0">
                  <a:pos x="699" y="858"/>
                </a:cxn>
                <a:cxn ang="0">
                  <a:pos x="787" y="940"/>
                </a:cxn>
                <a:cxn ang="0">
                  <a:pos x="736" y="1090"/>
                </a:cxn>
                <a:cxn ang="0">
                  <a:pos x="624" y="1161"/>
                </a:cxn>
                <a:cxn ang="0">
                  <a:pos x="417" y="1161"/>
                </a:cxn>
                <a:cxn ang="0">
                  <a:pos x="294" y="1153"/>
                </a:cxn>
                <a:cxn ang="0">
                  <a:pos x="204" y="1054"/>
                </a:cxn>
                <a:cxn ang="0">
                  <a:pos x="266" y="940"/>
                </a:cxn>
                <a:cxn ang="0">
                  <a:pos x="139" y="914"/>
                </a:cxn>
                <a:cxn ang="0">
                  <a:pos x="137" y="781"/>
                </a:cxn>
                <a:cxn ang="0">
                  <a:pos x="0" y="747"/>
                </a:cxn>
                <a:cxn ang="0">
                  <a:pos x="0" y="747"/>
                </a:cxn>
              </a:cxnLst>
              <a:rect l="0" t="0" r="r" b="b"/>
              <a:pathLst>
                <a:path w="1062" h="1161">
                  <a:moveTo>
                    <a:pt x="0" y="747"/>
                  </a:moveTo>
                  <a:lnTo>
                    <a:pt x="14" y="111"/>
                  </a:lnTo>
                  <a:lnTo>
                    <a:pt x="282" y="27"/>
                  </a:lnTo>
                  <a:lnTo>
                    <a:pt x="461" y="85"/>
                  </a:lnTo>
                  <a:lnTo>
                    <a:pt x="787" y="0"/>
                  </a:lnTo>
                  <a:lnTo>
                    <a:pt x="1062" y="92"/>
                  </a:lnTo>
                  <a:lnTo>
                    <a:pt x="1058" y="483"/>
                  </a:lnTo>
                  <a:lnTo>
                    <a:pt x="950" y="545"/>
                  </a:lnTo>
                  <a:lnTo>
                    <a:pt x="882" y="752"/>
                  </a:lnTo>
                  <a:lnTo>
                    <a:pt x="699" y="858"/>
                  </a:lnTo>
                  <a:lnTo>
                    <a:pt x="787" y="940"/>
                  </a:lnTo>
                  <a:lnTo>
                    <a:pt x="736" y="1090"/>
                  </a:lnTo>
                  <a:lnTo>
                    <a:pt x="624" y="1161"/>
                  </a:lnTo>
                  <a:lnTo>
                    <a:pt x="417" y="1161"/>
                  </a:lnTo>
                  <a:lnTo>
                    <a:pt x="294" y="1153"/>
                  </a:lnTo>
                  <a:lnTo>
                    <a:pt x="204" y="1054"/>
                  </a:lnTo>
                  <a:lnTo>
                    <a:pt x="266" y="940"/>
                  </a:lnTo>
                  <a:lnTo>
                    <a:pt x="139" y="914"/>
                  </a:lnTo>
                  <a:lnTo>
                    <a:pt x="137" y="781"/>
                  </a:lnTo>
                  <a:lnTo>
                    <a:pt x="0" y="747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58" name="Freeform 78"/>
            <p:cNvSpPr>
              <a:spLocks/>
            </p:cNvSpPr>
            <p:nvPr/>
          </p:nvSpPr>
          <p:spPr bwMode="auto">
            <a:xfrm>
              <a:off x="2805" y="1765"/>
              <a:ext cx="141" cy="99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424" y="140"/>
                </a:cxn>
                <a:cxn ang="0">
                  <a:pos x="325" y="232"/>
                </a:cxn>
                <a:cxn ang="0">
                  <a:pos x="135" y="298"/>
                </a:cxn>
                <a:cxn ang="0">
                  <a:pos x="37" y="283"/>
                </a:cxn>
                <a:cxn ang="0">
                  <a:pos x="0" y="183"/>
                </a:cxn>
                <a:cxn ang="0">
                  <a:pos x="34" y="84"/>
                </a:cxn>
                <a:cxn ang="0">
                  <a:pos x="142" y="26"/>
                </a:cxn>
                <a:cxn ang="0">
                  <a:pos x="339" y="0"/>
                </a:cxn>
                <a:cxn ang="0">
                  <a:pos x="339" y="0"/>
                </a:cxn>
              </a:cxnLst>
              <a:rect l="0" t="0" r="r" b="b"/>
              <a:pathLst>
                <a:path w="424" h="298">
                  <a:moveTo>
                    <a:pt x="339" y="0"/>
                  </a:moveTo>
                  <a:lnTo>
                    <a:pt x="424" y="140"/>
                  </a:lnTo>
                  <a:lnTo>
                    <a:pt x="325" y="232"/>
                  </a:lnTo>
                  <a:lnTo>
                    <a:pt x="135" y="298"/>
                  </a:lnTo>
                  <a:lnTo>
                    <a:pt x="37" y="283"/>
                  </a:lnTo>
                  <a:lnTo>
                    <a:pt x="0" y="183"/>
                  </a:lnTo>
                  <a:lnTo>
                    <a:pt x="34" y="84"/>
                  </a:lnTo>
                  <a:lnTo>
                    <a:pt x="142" y="26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59" name="Freeform 79"/>
            <p:cNvSpPr>
              <a:spLocks/>
            </p:cNvSpPr>
            <p:nvPr/>
          </p:nvSpPr>
          <p:spPr bwMode="auto">
            <a:xfrm>
              <a:off x="2695" y="1562"/>
              <a:ext cx="342" cy="18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27" y="0"/>
                </a:cxn>
                <a:cxn ang="0">
                  <a:pos x="442" y="36"/>
                </a:cxn>
                <a:cxn ang="0">
                  <a:pos x="1026" y="283"/>
                </a:cxn>
                <a:cxn ang="0">
                  <a:pos x="844" y="548"/>
                </a:cxn>
                <a:cxn ang="0">
                  <a:pos x="7" y="298"/>
                </a:cxn>
                <a:cxn ang="0">
                  <a:pos x="0" y="223"/>
                </a:cxn>
                <a:cxn ang="0">
                  <a:pos x="0" y="223"/>
                </a:cxn>
              </a:cxnLst>
              <a:rect l="0" t="0" r="r" b="b"/>
              <a:pathLst>
                <a:path w="1026" h="548">
                  <a:moveTo>
                    <a:pt x="0" y="223"/>
                  </a:moveTo>
                  <a:lnTo>
                    <a:pt x="227" y="0"/>
                  </a:lnTo>
                  <a:lnTo>
                    <a:pt x="442" y="36"/>
                  </a:lnTo>
                  <a:lnTo>
                    <a:pt x="1026" y="283"/>
                  </a:lnTo>
                  <a:lnTo>
                    <a:pt x="844" y="548"/>
                  </a:lnTo>
                  <a:lnTo>
                    <a:pt x="7" y="298"/>
                  </a:lnTo>
                  <a:lnTo>
                    <a:pt x="0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0" name="Freeform 80"/>
            <p:cNvSpPr>
              <a:spLocks/>
            </p:cNvSpPr>
            <p:nvPr/>
          </p:nvSpPr>
          <p:spPr bwMode="auto">
            <a:xfrm>
              <a:off x="2705" y="1577"/>
              <a:ext cx="307" cy="158"/>
            </a:xfrm>
            <a:custGeom>
              <a:avLst/>
              <a:gdLst/>
              <a:ahLst/>
              <a:cxnLst>
                <a:cxn ang="0">
                  <a:pos x="15" y="166"/>
                </a:cxn>
                <a:cxn ang="0">
                  <a:pos x="0" y="220"/>
                </a:cxn>
                <a:cxn ang="0">
                  <a:pos x="780" y="475"/>
                </a:cxn>
                <a:cxn ang="0">
                  <a:pos x="919" y="243"/>
                </a:cxn>
                <a:cxn ang="0">
                  <a:pos x="241" y="0"/>
                </a:cxn>
                <a:cxn ang="0">
                  <a:pos x="15" y="166"/>
                </a:cxn>
                <a:cxn ang="0">
                  <a:pos x="15" y="166"/>
                </a:cxn>
              </a:cxnLst>
              <a:rect l="0" t="0" r="r" b="b"/>
              <a:pathLst>
                <a:path w="919" h="475">
                  <a:moveTo>
                    <a:pt x="15" y="166"/>
                  </a:moveTo>
                  <a:lnTo>
                    <a:pt x="0" y="220"/>
                  </a:lnTo>
                  <a:lnTo>
                    <a:pt x="780" y="475"/>
                  </a:lnTo>
                  <a:lnTo>
                    <a:pt x="919" y="243"/>
                  </a:lnTo>
                  <a:lnTo>
                    <a:pt x="241" y="0"/>
                  </a:lnTo>
                  <a:lnTo>
                    <a:pt x="15" y="166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1" name="Freeform 81"/>
            <p:cNvSpPr>
              <a:spLocks/>
            </p:cNvSpPr>
            <p:nvPr/>
          </p:nvSpPr>
          <p:spPr bwMode="auto">
            <a:xfrm>
              <a:off x="2732" y="1610"/>
              <a:ext cx="28" cy="1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1"/>
                </a:cxn>
                <a:cxn ang="0">
                  <a:pos x="74" y="48"/>
                </a:cxn>
                <a:cxn ang="0">
                  <a:pos x="85" y="9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85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5" y="9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2" name="Freeform 82"/>
            <p:cNvSpPr>
              <a:spLocks/>
            </p:cNvSpPr>
            <p:nvPr/>
          </p:nvSpPr>
          <p:spPr bwMode="auto">
            <a:xfrm>
              <a:off x="2772" y="1619"/>
              <a:ext cx="32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5"/>
                </a:cxn>
                <a:cxn ang="0">
                  <a:pos x="75" y="62"/>
                </a:cxn>
                <a:cxn ang="0">
                  <a:pos x="98" y="3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98" h="62">
                  <a:moveTo>
                    <a:pt x="21" y="0"/>
                  </a:moveTo>
                  <a:lnTo>
                    <a:pt x="0" y="35"/>
                  </a:lnTo>
                  <a:lnTo>
                    <a:pt x="75" y="62"/>
                  </a:lnTo>
                  <a:lnTo>
                    <a:pt x="98" y="3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3" name="Freeform 83"/>
            <p:cNvSpPr>
              <a:spLocks/>
            </p:cNvSpPr>
            <p:nvPr/>
          </p:nvSpPr>
          <p:spPr bwMode="auto">
            <a:xfrm>
              <a:off x="2821" y="1636"/>
              <a:ext cx="40" cy="2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8"/>
                </a:cxn>
                <a:cxn ang="0">
                  <a:pos x="101" y="75"/>
                </a:cxn>
                <a:cxn ang="0">
                  <a:pos x="121" y="43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21" h="75">
                  <a:moveTo>
                    <a:pt x="31" y="0"/>
                  </a:moveTo>
                  <a:lnTo>
                    <a:pt x="0" y="38"/>
                  </a:lnTo>
                  <a:lnTo>
                    <a:pt x="101" y="75"/>
                  </a:lnTo>
                  <a:lnTo>
                    <a:pt x="121" y="4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4" name="Freeform 84"/>
            <p:cNvSpPr>
              <a:spLocks/>
            </p:cNvSpPr>
            <p:nvPr/>
          </p:nvSpPr>
          <p:spPr bwMode="auto">
            <a:xfrm>
              <a:off x="2882" y="1662"/>
              <a:ext cx="37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32"/>
                </a:cxn>
                <a:cxn ang="0">
                  <a:pos x="89" y="65"/>
                </a:cxn>
                <a:cxn ang="0">
                  <a:pos x="109" y="33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89" y="65"/>
                  </a:lnTo>
                  <a:lnTo>
                    <a:pt x="109" y="3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5" name="Freeform 85"/>
            <p:cNvSpPr>
              <a:spLocks/>
            </p:cNvSpPr>
            <p:nvPr/>
          </p:nvSpPr>
          <p:spPr bwMode="auto">
            <a:xfrm>
              <a:off x="2933" y="1680"/>
              <a:ext cx="34" cy="2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32"/>
                </a:cxn>
                <a:cxn ang="0">
                  <a:pos x="68" y="61"/>
                </a:cxn>
                <a:cxn ang="0">
                  <a:pos x="101" y="3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01" h="61">
                  <a:moveTo>
                    <a:pt x="27" y="0"/>
                  </a:moveTo>
                  <a:lnTo>
                    <a:pt x="0" y="32"/>
                  </a:lnTo>
                  <a:lnTo>
                    <a:pt x="68" y="61"/>
                  </a:lnTo>
                  <a:lnTo>
                    <a:pt x="101" y="3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6" name="Freeform 86"/>
            <p:cNvSpPr>
              <a:spLocks/>
            </p:cNvSpPr>
            <p:nvPr/>
          </p:nvSpPr>
          <p:spPr bwMode="auto">
            <a:xfrm>
              <a:off x="2757" y="1592"/>
              <a:ext cx="31" cy="1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29"/>
                </a:cxn>
                <a:cxn ang="0">
                  <a:pos x="73" y="51"/>
                </a:cxn>
                <a:cxn ang="0">
                  <a:pos x="95" y="24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95" h="51">
                  <a:moveTo>
                    <a:pt x="34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5" y="2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7" name="Freeform 87"/>
            <p:cNvSpPr>
              <a:spLocks/>
            </p:cNvSpPr>
            <p:nvPr/>
          </p:nvSpPr>
          <p:spPr bwMode="auto">
            <a:xfrm>
              <a:off x="2805" y="1604"/>
              <a:ext cx="37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31"/>
                </a:cxn>
                <a:cxn ang="0">
                  <a:pos x="86" y="60"/>
                </a:cxn>
                <a:cxn ang="0">
                  <a:pos x="111" y="29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1" h="60">
                  <a:moveTo>
                    <a:pt x="25" y="0"/>
                  </a:moveTo>
                  <a:lnTo>
                    <a:pt x="0" y="31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8" name="Freeform 88"/>
            <p:cNvSpPr>
              <a:spLocks/>
            </p:cNvSpPr>
            <p:nvPr/>
          </p:nvSpPr>
          <p:spPr bwMode="auto">
            <a:xfrm>
              <a:off x="2854" y="1621"/>
              <a:ext cx="33" cy="1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7"/>
                </a:cxn>
                <a:cxn ang="0">
                  <a:pos x="90" y="52"/>
                </a:cxn>
                <a:cxn ang="0">
                  <a:pos x="100" y="2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100" h="52">
                  <a:moveTo>
                    <a:pt x="28" y="0"/>
                  </a:moveTo>
                  <a:lnTo>
                    <a:pt x="0" y="27"/>
                  </a:lnTo>
                  <a:lnTo>
                    <a:pt x="90" y="52"/>
                  </a:lnTo>
                  <a:lnTo>
                    <a:pt x="100" y="2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9" name="Freeform 89"/>
            <p:cNvSpPr>
              <a:spLocks/>
            </p:cNvSpPr>
            <p:nvPr/>
          </p:nvSpPr>
          <p:spPr bwMode="auto">
            <a:xfrm>
              <a:off x="2899" y="1637"/>
              <a:ext cx="32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4"/>
                </a:cxn>
                <a:cxn ang="0">
                  <a:pos x="82" y="59"/>
                </a:cxn>
                <a:cxn ang="0">
                  <a:pos x="95" y="2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5" h="59">
                  <a:moveTo>
                    <a:pt x="13" y="0"/>
                  </a:moveTo>
                  <a:lnTo>
                    <a:pt x="0" y="34"/>
                  </a:lnTo>
                  <a:lnTo>
                    <a:pt x="82" y="59"/>
                  </a:lnTo>
                  <a:lnTo>
                    <a:pt x="95" y="2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0" name="Freeform 90"/>
            <p:cNvSpPr>
              <a:spLocks/>
            </p:cNvSpPr>
            <p:nvPr/>
          </p:nvSpPr>
          <p:spPr bwMode="auto">
            <a:xfrm>
              <a:off x="2948" y="1650"/>
              <a:ext cx="2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64"/>
                </a:cxn>
                <a:cxn ang="0">
                  <a:pos x="7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1" name="Freeform 91"/>
            <p:cNvSpPr>
              <a:spLocks/>
            </p:cNvSpPr>
            <p:nvPr/>
          </p:nvSpPr>
          <p:spPr bwMode="auto">
            <a:xfrm>
              <a:off x="2835" y="1773"/>
              <a:ext cx="110" cy="81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27" y="99"/>
                </a:cxn>
                <a:cxn ang="0">
                  <a:pos x="112" y="33"/>
                </a:cxn>
                <a:cxn ang="0">
                  <a:pos x="265" y="0"/>
                </a:cxn>
                <a:cxn ang="0">
                  <a:pos x="285" y="47"/>
                </a:cxn>
                <a:cxn ang="0">
                  <a:pos x="189" y="62"/>
                </a:cxn>
                <a:cxn ang="0">
                  <a:pos x="310" y="85"/>
                </a:cxn>
                <a:cxn ang="0">
                  <a:pos x="328" y="143"/>
                </a:cxn>
                <a:cxn ang="0">
                  <a:pos x="214" y="221"/>
                </a:cxn>
                <a:cxn ang="0">
                  <a:pos x="85" y="242"/>
                </a:cxn>
                <a:cxn ang="0">
                  <a:pos x="0" y="191"/>
                </a:cxn>
                <a:cxn ang="0">
                  <a:pos x="0" y="191"/>
                </a:cxn>
              </a:cxnLst>
              <a:rect l="0" t="0" r="r" b="b"/>
              <a:pathLst>
                <a:path w="328" h="242">
                  <a:moveTo>
                    <a:pt x="0" y="191"/>
                  </a:moveTo>
                  <a:lnTo>
                    <a:pt x="27" y="99"/>
                  </a:lnTo>
                  <a:lnTo>
                    <a:pt x="112" y="33"/>
                  </a:lnTo>
                  <a:lnTo>
                    <a:pt x="265" y="0"/>
                  </a:lnTo>
                  <a:lnTo>
                    <a:pt x="285" y="47"/>
                  </a:lnTo>
                  <a:lnTo>
                    <a:pt x="189" y="62"/>
                  </a:lnTo>
                  <a:lnTo>
                    <a:pt x="310" y="85"/>
                  </a:lnTo>
                  <a:lnTo>
                    <a:pt x="328" y="143"/>
                  </a:lnTo>
                  <a:lnTo>
                    <a:pt x="214" y="221"/>
                  </a:lnTo>
                  <a:lnTo>
                    <a:pt x="85" y="242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2" name="Freeform 92"/>
            <p:cNvSpPr>
              <a:spLocks/>
            </p:cNvSpPr>
            <p:nvPr/>
          </p:nvSpPr>
          <p:spPr bwMode="auto">
            <a:xfrm>
              <a:off x="2800" y="1761"/>
              <a:ext cx="150" cy="112"/>
            </a:xfrm>
            <a:custGeom>
              <a:avLst/>
              <a:gdLst/>
              <a:ahLst/>
              <a:cxnLst>
                <a:cxn ang="0">
                  <a:pos x="449" y="162"/>
                </a:cxn>
                <a:cxn ang="0">
                  <a:pos x="372" y="0"/>
                </a:cxn>
                <a:cxn ang="0">
                  <a:pos x="223" y="20"/>
                </a:cxn>
                <a:cxn ang="0">
                  <a:pos x="126" y="46"/>
                </a:cxn>
                <a:cxn ang="0">
                  <a:pos x="62" y="82"/>
                </a:cxn>
                <a:cxn ang="0">
                  <a:pos x="24" y="120"/>
                </a:cxn>
                <a:cxn ang="0">
                  <a:pos x="0" y="167"/>
                </a:cxn>
                <a:cxn ang="0">
                  <a:pos x="0" y="224"/>
                </a:cxn>
                <a:cxn ang="0">
                  <a:pos x="35" y="295"/>
                </a:cxn>
                <a:cxn ang="0">
                  <a:pos x="75" y="324"/>
                </a:cxn>
                <a:cxn ang="0">
                  <a:pos x="151" y="337"/>
                </a:cxn>
                <a:cxn ang="0">
                  <a:pos x="260" y="322"/>
                </a:cxn>
                <a:cxn ang="0">
                  <a:pos x="339" y="285"/>
                </a:cxn>
                <a:cxn ang="0">
                  <a:pos x="423" y="220"/>
                </a:cxn>
                <a:cxn ang="0">
                  <a:pos x="390" y="200"/>
                </a:cxn>
                <a:cxn ang="0">
                  <a:pos x="261" y="264"/>
                </a:cxn>
                <a:cxn ang="0">
                  <a:pos x="151" y="282"/>
                </a:cxn>
                <a:cxn ang="0">
                  <a:pos x="93" y="275"/>
                </a:cxn>
                <a:cxn ang="0">
                  <a:pos x="53" y="235"/>
                </a:cxn>
                <a:cxn ang="0">
                  <a:pos x="45" y="185"/>
                </a:cxn>
                <a:cxn ang="0">
                  <a:pos x="65" y="123"/>
                </a:cxn>
                <a:cxn ang="0">
                  <a:pos x="133" y="77"/>
                </a:cxn>
                <a:cxn ang="0">
                  <a:pos x="239" y="37"/>
                </a:cxn>
                <a:cxn ang="0">
                  <a:pos x="357" y="27"/>
                </a:cxn>
                <a:cxn ang="0">
                  <a:pos x="416" y="153"/>
                </a:cxn>
                <a:cxn ang="0">
                  <a:pos x="449" y="162"/>
                </a:cxn>
                <a:cxn ang="0">
                  <a:pos x="449" y="162"/>
                </a:cxn>
              </a:cxnLst>
              <a:rect l="0" t="0" r="r" b="b"/>
              <a:pathLst>
                <a:path w="449" h="337">
                  <a:moveTo>
                    <a:pt x="449" y="162"/>
                  </a:moveTo>
                  <a:lnTo>
                    <a:pt x="372" y="0"/>
                  </a:lnTo>
                  <a:lnTo>
                    <a:pt x="223" y="20"/>
                  </a:lnTo>
                  <a:lnTo>
                    <a:pt x="126" y="46"/>
                  </a:lnTo>
                  <a:lnTo>
                    <a:pt x="62" y="82"/>
                  </a:lnTo>
                  <a:lnTo>
                    <a:pt x="24" y="120"/>
                  </a:lnTo>
                  <a:lnTo>
                    <a:pt x="0" y="167"/>
                  </a:lnTo>
                  <a:lnTo>
                    <a:pt x="0" y="224"/>
                  </a:lnTo>
                  <a:lnTo>
                    <a:pt x="35" y="295"/>
                  </a:lnTo>
                  <a:lnTo>
                    <a:pt x="75" y="324"/>
                  </a:lnTo>
                  <a:lnTo>
                    <a:pt x="151" y="337"/>
                  </a:lnTo>
                  <a:lnTo>
                    <a:pt x="260" y="322"/>
                  </a:lnTo>
                  <a:lnTo>
                    <a:pt x="339" y="285"/>
                  </a:lnTo>
                  <a:lnTo>
                    <a:pt x="423" y="220"/>
                  </a:lnTo>
                  <a:lnTo>
                    <a:pt x="390" y="200"/>
                  </a:lnTo>
                  <a:lnTo>
                    <a:pt x="261" y="264"/>
                  </a:lnTo>
                  <a:lnTo>
                    <a:pt x="151" y="282"/>
                  </a:lnTo>
                  <a:lnTo>
                    <a:pt x="93" y="275"/>
                  </a:lnTo>
                  <a:lnTo>
                    <a:pt x="53" y="235"/>
                  </a:lnTo>
                  <a:lnTo>
                    <a:pt x="45" y="185"/>
                  </a:lnTo>
                  <a:lnTo>
                    <a:pt x="65" y="123"/>
                  </a:lnTo>
                  <a:lnTo>
                    <a:pt x="133" y="77"/>
                  </a:lnTo>
                  <a:lnTo>
                    <a:pt x="239" y="37"/>
                  </a:lnTo>
                  <a:lnTo>
                    <a:pt x="357" y="27"/>
                  </a:lnTo>
                  <a:lnTo>
                    <a:pt x="416" y="153"/>
                  </a:lnTo>
                  <a:lnTo>
                    <a:pt x="449" y="162"/>
                  </a:lnTo>
                  <a:lnTo>
                    <a:pt x="449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3" name="Freeform 93"/>
            <p:cNvSpPr>
              <a:spLocks/>
            </p:cNvSpPr>
            <p:nvPr/>
          </p:nvSpPr>
          <p:spPr bwMode="auto">
            <a:xfrm>
              <a:off x="2888" y="1782"/>
              <a:ext cx="44" cy="16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0" y="18"/>
                </a:cxn>
                <a:cxn ang="0">
                  <a:pos x="8" y="47"/>
                </a:cxn>
                <a:cxn ang="0">
                  <a:pos x="132" y="27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2" h="47">
                  <a:moveTo>
                    <a:pt x="124" y="0"/>
                  </a:moveTo>
                  <a:lnTo>
                    <a:pt x="0" y="18"/>
                  </a:lnTo>
                  <a:lnTo>
                    <a:pt x="8" y="47"/>
                  </a:lnTo>
                  <a:lnTo>
                    <a:pt x="132" y="27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4" name="Freeform 94"/>
            <p:cNvSpPr>
              <a:spLocks/>
            </p:cNvSpPr>
            <p:nvPr/>
          </p:nvSpPr>
          <p:spPr bwMode="auto">
            <a:xfrm>
              <a:off x="2874" y="1770"/>
              <a:ext cx="74" cy="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62"/>
                </a:cxn>
                <a:cxn ang="0">
                  <a:pos x="139" y="144"/>
                </a:cxn>
                <a:cxn ang="0">
                  <a:pos x="211" y="150"/>
                </a:cxn>
                <a:cxn ang="0">
                  <a:pos x="221" y="126"/>
                </a:cxn>
                <a:cxn ang="0">
                  <a:pos x="178" y="113"/>
                </a:cxn>
                <a:cxn ang="0">
                  <a:pos x="85" y="124"/>
                </a:cxn>
                <a:cxn ang="0">
                  <a:pos x="20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21" h="162">
                  <a:moveTo>
                    <a:pt x="0" y="8"/>
                  </a:moveTo>
                  <a:lnTo>
                    <a:pt x="68" y="162"/>
                  </a:lnTo>
                  <a:lnTo>
                    <a:pt x="139" y="144"/>
                  </a:lnTo>
                  <a:lnTo>
                    <a:pt x="211" y="150"/>
                  </a:lnTo>
                  <a:lnTo>
                    <a:pt x="221" y="126"/>
                  </a:lnTo>
                  <a:lnTo>
                    <a:pt x="178" y="113"/>
                  </a:lnTo>
                  <a:lnTo>
                    <a:pt x="85" y="124"/>
                  </a:lnTo>
                  <a:lnTo>
                    <a:pt x="2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5" name="Freeform 95"/>
            <p:cNvSpPr>
              <a:spLocks/>
            </p:cNvSpPr>
            <p:nvPr/>
          </p:nvSpPr>
          <p:spPr bwMode="auto">
            <a:xfrm>
              <a:off x="2823" y="1830"/>
              <a:ext cx="48" cy="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3" y="39"/>
                </a:cxn>
                <a:cxn ang="0">
                  <a:pos x="75" y="46"/>
                </a:cxn>
                <a:cxn ang="0">
                  <a:pos x="144" y="22"/>
                </a:cxn>
                <a:cxn ang="0">
                  <a:pos x="117" y="0"/>
                </a:cxn>
                <a:cxn ang="0">
                  <a:pos x="51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4" h="46">
                  <a:moveTo>
                    <a:pt x="0" y="2"/>
                  </a:moveTo>
                  <a:lnTo>
                    <a:pt x="33" y="39"/>
                  </a:lnTo>
                  <a:lnTo>
                    <a:pt x="75" y="46"/>
                  </a:lnTo>
                  <a:lnTo>
                    <a:pt x="144" y="22"/>
                  </a:lnTo>
                  <a:lnTo>
                    <a:pt x="117" y="0"/>
                  </a:lnTo>
                  <a:lnTo>
                    <a:pt x="51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6" name="Freeform 96"/>
            <p:cNvSpPr>
              <a:spLocks/>
            </p:cNvSpPr>
            <p:nvPr/>
          </p:nvSpPr>
          <p:spPr bwMode="auto">
            <a:xfrm>
              <a:off x="2691" y="1556"/>
              <a:ext cx="348" cy="196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25" y="2"/>
                </a:cxn>
                <a:cxn ang="0">
                  <a:pos x="0" y="241"/>
                </a:cxn>
                <a:cxn ang="0">
                  <a:pos x="2" y="311"/>
                </a:cxn>
                <a:cxn ang="0">
                  <a:pos x="844" y="588"/>
                </a:cxn>
                <a:cxn ang="0">
                  <a:pos x="885" y="565"/>
                </a:cxn>
                <a:cxn ang="0">
                  <a:pos x="1036" y="367"/>
                </a:cxn>
                <a:cxn ang="0">
                  <a:pos x="1042" y="271"/>
                </a:cxn>
                <a:cxn ang="0">
                  <a:pos x="414" y="35"/>
                </a:cxn>
                <a:cxn ang="0">
                  <a:pos x="283" y="31"/>
                </a:cxn>
                <a:cxn ang="0">
                  <a:pos x="1002" y="296"/>
                </a:cxn>
                <a:cxn ang="0">
                  <a:pos x="857" y="506"/>
                </a:cxn>
                <a:cxn ang="0">
                  <a:pos x="83" y="233"/>
                </a:cxn>
                <a:cxn ang="0">
                  <a:pos x="56" y="258"/>
                </a:cxn>
                <a:cxn ang="0">
                  <a:pos x="545" y="436"/>
                </a:cxn>
                <a:cxn ang="0">
                  <a:pos x="28" y="292"/>
                </a:cxn>
                <a:cxn ang="0">
                  <a:pos x="30" y="240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1042" h="588">
                  <a:moveTo>
                    <a:pt x="276" y="0"/>
                  </a:moveTo>
                  <a:lnTo>
                    <a:pt x="225" y="2"/>
                  </a:lnTo>
                  <a:lnTo>
                    <a:pt x="0" y="241"/>
                  </a:lnTo>
                  <a:lnTo>
                    <a:pt x="2" y="311"/>
                  </a:lnTo>
                  <a:lnTo>
                    <a:pt x="844" y="588"/>
                  </a:lnTo>
                  <a:lnTo>
                    <a:pt x="885" y="565"/>
                  </a:lnTo>
                  <a:lnTo>
                    <a:pt x="1036" y="367"/>
                  </a:lnTo>
                  <a:lnTo>
                    <a:pt x="1042" y="271"/>
                  </a:lnTo>
                  <a:lnTo>
                    <a:pt x="414" y="35"/>
                  </a:lnTo>
                  <a:lnTo>
                    <a:pt x="283" y="31"/>
                  </a:lnTo>
                  <a:lnTo>
                    <a:pt x="1002" y="296"/>
                  </a:lnTo>
                  <a:lnTo>
                    <a:pt x="857" y="506"/>
                  </a:lnTo>
                  <a:lnTo>
                    <a:pt x="83" y="233"/>
                  </a:lnTo>
                  <a:lnTo>
                    <a:pt x="56" y="258"/>
                  </a:lnTo>
                  <a:lnTo>
                    <a:pt x="545" y="436"/>
                  </a:lnTo>
                  <a:lnTo>
                    <a:pt x="28" y="292"/>
                  </a:lnTo>
                  <a:lnTo>
                    <a:pt x="30" y="240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7" name="Freeform 97"/>
            <p:cNvSpPr>
              <a:spLocks/>
            </p:cNvSpPr>
            <p:nvPr/>
          </p:nvSpPr>
          <p:spPr bwMode="auto">
            <a:xfrm>
              <a:off x="2732" y="1617"/>
              <a:ext cx="28" cy="1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1"/>
                </a:cxn>
                <a:cxn ang="0">
                  <a:pos x="74" y="48"/>
                </a:cxn>
                <a:cxn ang="0">
                  <a:pos x="86" y="9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86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6" y="9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8" name="Freeform 98"/>
            <p:cNvSpPr>
              <a:spLocks/>
            </p:cNvSpPr>
            <p:nvPr/>
          </p:nvSpPr>
          <p:spPr bwMode="auto">
            <a:xfrm>
              <a:off x="2772" y="1627"/>
              <a:ext cx="33" cy="2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6"/>
                </a:cxn>
                <a:cxn ang="0">
                  <a:pos x="75" y="62"/>
                </a:cxn>
                <a:cxn ang="0">
                  <a:pos x="99" y="3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99" h="62">
                  <a:moveTo>
                    <a:pt x="21" y="0"/>
                  </a:moveTo>
                  <a:lnTo>
                    <a:pt x="0" y="36"/>
                  </a:lnTo>
                  <a:lnTo>
                    <a:pt x="75" y="62"/>
                  </a:lnTo>
                  <a:lnTo>
                    <a:pt x="99" y="3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9" name="Freeform 99"/>
            <p:cNvSpPr>
              <a:spLocks/>
            </p:cNvSpPr>
            <p:nvPr/>
          </p:nvSpPr>
          <p:spPr bwMode="auto">
            <a:xfrm>
              <a:off x="2821" y="1643"/>
              <a:ext cx="40" cy="2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8"/>
                </a:cxn>
                <a:cxn ang="0">
                  <a:pos x="101" y="76"/>
                </a:cxn>
                <a:cxn ang="0">
                  <a:pos x="121" y="43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21" h="76">
                  <a:moveTo>
                    <a:pt x="31" y="0"/>
                  </a:moveTo>
                  <a:lnTo>
                    <a:pt x="0" y="38"/>
                  </a:lnTo>
                  <a:lnTo>
                    <a:pt x="101" y="76"/>
                  </a:lnTo>
                  <a:lnTo>
                    <a:pt x="121" y="4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0" name="Freeform 100"/>
            <p:cNvSpPr>
              <a:spLocks/>
            </p:cNvSpPr>
            <p:nvPr/>
          </p:nvSpPr>
          <p:spPr bwMode="auto">
            <a:xfrm>
              <a:off x="2882" y="1669"/>
              <a:ext cx="37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32"/>
                </a:cxn>
                <a:cxn ang="0">
                  <a:pos x="90" y="65"/>
                </a:cxn>
                <a:cxn ang="0">
                  <a:pos x="109" y="33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90" y="65"/>
                  </a:lnTo>
                  <a:lnTo>
                    <a:pt x="109" y="3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1" name="Freeform 101"/>
            <p:cNvSpPr>
              <a:spLocks/>
            </p:cNvSpPr>
            <p:nvPr/>
          </p:nvSpPr>
          <p:spPr bwMode="auto">
            <a:xfrm>
              <a:off x="2933" y="1687"/>
              <a:ext cx="34" cy="2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33"/>
                </a:cxn>
                <a:cxn ang="0">
                  <a:pos x="68" y="62"/>
                </a:cxn>
                <a:cxn ang="0">
                  <a:pos x="101" y="34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101" h="62">
                  <a:moveTo>
                    <a:pt x="28" y="0"/>
                  </a:moveTo>
                  <a:lnTo>
                    <a:pt x="0" y="33"/>
                  </a:lnTo>
                  <a:lnTo>
                    <a:pt x="68" y="62"/>
                  </a:lnTo>
                  <a:lnTo>
                    <a:pt x="101" y="3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2" name="Freeform 102"/>
            <p:cNvSpPr>
              <a:spLocks/>
            </p:cNvSpPr>
            <p:nvPr/>
          </p:nvSpPr>
          <p:spPr bwMode="auto">
            <a:xfrm>
              <a:off x="2757" y="1599"/>
              <a:ext cx="31" cy="1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29"/>
                </a:cxn>
                <a:cxn ang="0">
                  <a:pos x="73" y="51"/>
                </a:cxn>
                <a:cxn ang="0">
                  <a:pos x="94" y="24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94" h="51">
                  <a:moveTo>
                    <a:pt x="33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4" y="24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3" name="Freeform 103"/>
            <p:cNvSpPr>
              <a:spLocks/>
            </p:cNvSpPr>
            <p:nvPr/>
          </p:nvSpPr>
          <p:spPr bwMode="auto">
            <a:xfrm>
              <a:off x="2780" y="1583"/>
              <a:ext cx="31" cy="1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3"/>
                </a:cxn>
                <a:cxn ang="0">
                  <a:pos x="69" y="44"/>
                </a:cxn>
                <a:cxn ang="0">
                  <a:pos x="91" y="22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91" h="44">
                  <a:moveTo>
                    <a:pt x="31" y="0"/>
                  </a:moveTo>
                  <a:lnTo>
                    <a:pt x="0" y="23"/>
                  </a:lnTo>
                  <a:lnTo>
                    <a:pt x="69" y="44"/>
                  </a:lnTo>
                  <a:lnTo>
                    <a:pt x="91" y="2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4" name="Freeform 104"/>
            <p:cNvSpPr>
              <a:spLocks/>
            </p:cNvSpPr>
            <p:nvPr/>
          </p:nvSpPr>
          <p:spPr bwMode="auto">
            <a:xfrm>
              <a:off x="2805" y="1611"/>
              <a:ext cx="37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32"/>
                </a:cxn>
                <a:cxn ang="0">
                  <a:pos x="86" y="60"/>
                </a:cxn>
                <a:cxn ang="0">
                  <a:pos x="111" y="29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1" h="60">
                  <a:moveTo>
                    <a:pt x="25" y="0"/>
                  </a:moveTo>
                  <a:lnTo>
                    <a:pt x="0" y="32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5" name="Freeform 105"/>
            <p:cNvSpPr>
              <a:spLocks/>
            </p:cNvSpPr>
            <p:nvPr/>
          </p:nvSpPr>
          <p:spPr bwMode="auto">
            <a:xfrm>
              <a:off x="2854" y="1628"/>
              <a:ext cx="33" cy="1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6"/>
                </a:cxn>
                <a:cxn ang="0">
                  <a:pos x="90" y="51"/>
                </a:cxn>
                <a:cxn ang="0">
                  <a:pos x="100" y="2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100" h="51">
                  <a:moveTo>
                    <a:pt x="28" y="0"/>
                  </a:moveTo>
                  <a:lnTo>
                    <a:pt x="0" y="26"/>
                  </a:lnTo>
                  <a:lnTo>
                    <a:pt x="90" y="51"/>
                  </a:lnTo>
                  <a:lnTo>
                    <a:pt x="100" y="2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6" name="Freeform 106"/>
            <p:cNvSpPr>
              <a:spLocks/>
            </p:cNvSpPr>
            <p:nvPr/>
          </p:nvSpPr>
          <p:spPr bwMode="auto">
            <a:xfrm>
              <a:off x="2828" y="1597"/>
              <a:ext cx="26" cy="1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1"/>
                </a:cxn>
                <a:cxn ang="0">
                  <a:pos x="67" y="50"/>
                </a:cxn>
                <a:cxn ang="0">
                  <a:pos x="79" y="21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79" h="50">
                  <a:moveTo>
                    <a:pt x="27" y="0"/>
                  </a:moveTo>
                  <a:lnTo>
                    <a:pt x="0" y="21"/>
                  </a:lnTo>
                  <a:lnTo>
                    <a:pt x="67" y="50"/>
                  </a:lnTo>
                  <a:lnTo>
                    <a:pt x="79" y="21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7" name="Freeform 107"/>
            <p:cNvSpPr>
              <a:spLocks/>
            </p:cNvSpPr>
            <p:nvPr/>
          </p:nvSpPr>
          <p:spPr bwMode="auto">
            <a:xfrm>
              <a:off x="2871" y="1608"/>
              <a:ext cx="29" cy="1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31"/>
                </a:cxn>
                <a:cxn ang="0">
                  <a:pos x="70" y="55"/>
                </a:cxn>
                <a:cxn ang="0">
                  <a:pos x="88" y="2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88" h="55">
                  <a:moveTo>
                    <a:pt x="26" y="0"/>
                  </a:moveTo>
                  <a:lnTo>
                    <a:pt x="0" y="31"/>
                  </a:lnTo>
                  <a:lnTo>
                    <a:pt x="70" y="55"/>
                  </a:lnTo>
                  <a:lnTo>
                    <a:pt x="88" y="2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8" name="Freeform 108"/>
            <p:cNvSpPr>
              <a:spLocks/>
            </p:cNvSpPr>
            <p:nvPr/>
          </p:nvSpPr>
          <p:spPr bwMode="auto">
            <a:xfrm>
              <a:off x="2899" y="1645"/>
              <a:ext cx="32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3"/>
                </a:cxn>
                <a:cxn ang="0">
                  <a:pos x="82" y="57"/>
                </a:cxn>
                <a:cxn ang="0">
                  <a:pos x="95" y="2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5" h="57">
                  <a:moveTo>
                    <a:pt x="13" y="0"/>
                  </a:moveTo>
                  <a:lnTo>
                    <a:pt x="0" y="33"/>
                  </a:lnTo>
                  <a:lnTo>
                    <a:pt x="82" y="57"/>
                  </a:lnTo>
                  <a:lnTo>
                    <a:pt x="95" y="2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9" name="Freeform 109"/>
            <p:cNvSpPr>
              <a:spLocks/>
            </p:cNvSpPr>
            <p:nvPr/>
          </p:nvSpPr>
          <p:spPr bwMode="auto">
            <a:xfrm>
              <a:off x="2916" y="1625"/>
              <a:ext cx="24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9"/>
                </a:cxn>
                <a:cxn ang="0">
                  <a:pos x="72" y="60"/>
                </a:cxn>
                <a:cxn ang="0">
                  <a:pos x="72" y="2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60">
                  <a:moveTo>
                    <a:pt x="5" y="0"/>
                  </a:moveTo>
                  <a:lnTo>
                    <a:pt x="0" y="29"/>
                  </a:lnTo>
                  <a:lnTo>
                    <a:pt x="72" y="60"/>
                  </a:lnTo>
                  <a:lnTo>
                    <a:pt x="72" y="2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0" name="Freeform 110"/>
            <p:cNvSpPr>
              <a:spLocks/>
            </p:cNvSpPr>
            <p:nvPr/>
          </p:nvSpPr>
          <p:spPr bwMode="auto">
            <a:xfrm>
              <a:off x="2948" y="1657"/>
              <a:ext cx="2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64"/>
                </a:cxn>
                <a:cxn ang="0">
                  <a:pos x="7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1" name="Freeform 111"/>
            <p:cNvSpPr>
              <a:spLocks/>
            </p:cNvSpPr>
            <p:nvPr/>
          </p:nvSpPr>
          <p:spPr bwMode="auto">
            <a:xfrm>
              <a:off x="2960" y="1645"/>
              <a:ext cx="26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3"/>
                </a:cxn>
                <a:cxn ang="0">
                  <a:pos x="60" y="55"/>
                </a:cxn>
                <a:cxn ang="0">
                  <a:pos x="8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0" h="55">
                  <a:moveTo>
                    <a:pt x="0" y="0"/>
                  </a:moveTo>
                  <a:lnTo>
                    <a:pt x="2" y="33"/>
                  </a:lnTo>
                  <a:lnTo>
                    <a:pt x="60" y="55"/>
                  </a:lnTo>
                  <a:lnTo>
                    <a:pt x="8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2" name="Freeform 112"/>
            <p:cNvSpPr>
              <a:spLocks/>
            </p:cNvSpPr>
            <p:nvPr/>
          </p:nvSpPr>
          <p:spPr bwMode="auto">
            <a:xfrm>
              <a:off x="2933" y="1556"/>
              <a:ext cx="231" cy="247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344" y="632"/>
                </a:cxn>
                <a:cxn ang="0">
                  <a:pos x="483" y="569"/>
                </a:cxn>
                <a:cxn ang="0">
                  <a:pos x="575" y="477"/>
                </a:cxn>
                <a:cxn ang="0">
                  <a:pos x="638" y="363"/>
                </a:cxn>
                <a:cxn ang="0">
                  <a:pos x="664" y="250"/>
                </a:cxn>
                <a:cxn ang="0">
                  <a:pos x="642" y="144"/>
                </a:cxn>
                <a:cxn ang="0">
                  <a:pos x="586" y="72"/>
                </a:cxn>
                <a:cxn ang="0">
                  <a:pos x="496" y="46"/>
                </a:cxn>
                <a:cxn ang="0">
                  <a:pos x="499" y="0"/>
                </a:cxn>
                <a:cxn ang="0">
                  <a:pos x="596" y="36"/>
                </a:cxn>
                <a:cxn ang="0">
                  <a:pos x="647" y="93"/>
                </a:cxn>
                <a:cxn ang="0">
                  <a:pos x="682" y="154"/>
                </a:cxn>
                <a:cxn ang="0">
                  <a:pos x="692" y="261"/>
                </a:cxn>
                <a:cxn ang="0">
                  <a:pos x="667" y="384"/>
                </a:cxn>
                <a:cxn ang="0">
                  <a:pos x="616" y="479"/>
                </a:cxn>
                <a:cxn ang="0">
                  <a:pos x="563" y="536"/>
                </a:cxn>
                <a:cxn ang="0">
                  <a:pos x="477" y="613"/>
                </a:cxn>
                <a:cxn ang="0">
                  <a:pos x="354" y="669"/>
                </a:cxn>
                <a:cxn ang="0">
                  <a:pos x="16" y="743"/>
                </a:cxn>
                <a:cxn ang="0">
                  <a:pos x="0" y="701"/>
                </a:cxn>
                <a:cxn ang="0">
                  <a:pos x="0" y="701"/>
                </a:cxn>
              </a:cxnLst>
              <a:rect l="0" t="0" r="r" b="b"/>
              <a:pathLst>
                <a:path w="692" h="743">
                  <a:moveTo>
                    <a:pt x="0" y="701"/>
                  </a:moveTo>
                  <a:lnTo>
                    <a:pt x="344" y="632"/>
                  </a:lnTo>
                  <a:lnTo>
                    <a:pt x="483" y="569"/>
                  </a:lnTo>
                  <a:lnTo>
                    <a:pt x="575" y="477"/>
                  </a:lnTo>
                  <a:lnTo>
                    <a:pt x="638" y="363"/>
                  </a:lnTo>
                  <a:lnTo>
                    <a:pt x="664" y="250"/>
                  </a:lnTo>
                  <a:lnTo>
                    <a:pt x="642" y="144"/>
                  </a:lnTo>
                  <a:lnTo>
                    <a:pt x="586" y="72"/>
                  </a:lnTo>
                  <a:lnTo>
                    <a:pt x="496" y="46"/>
                  </a:lnTo>
                  <a:lnTo>
                    <a:pt x="499" y="0"/>
                  </a:lnTo>
                  <a:lnTo>
                    <a:pt x="596" y="36"/>
                  </a:lnTo>
                  <a:lnTo>
                    <a:pt x="647" y="93"/>
                  </a:lnTo>
                  <a:lnTo>
                    <a:pt x="682" y="154"/>
                  </a:lnTo>
                  <a:lnTo>
                    <a:pt x="692" y="261"/>
                  </a:lnTo>
                  <a:lnTo>
                    <a:pt x="667" y="384"/>
                  </a:lnTo>
                  <a:lnTo>
                    <a:pt x="616" y="479"/>
                  </a:lnTo>
                  <a:lnTo>
                    <a:pt x="563" y="536"/>
                  </a:lnTo>
                  <a:lnTo>
                    <a:pt x="477" y="613"/>
                  </a:lnTo>
                  <a:lnTo>
                    <a:pt x="354" y="669"/>
                  </a:lnTo>
                  <a:lnTo>
                    <a:pt x="16" y="743"/>
                  </a:lnTo>
                  <a:lnTo>
                    <a:pt x="0" y="701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3" name="Freeform 113"/>
            <p:cNvSpPr>
              <a:spLocks/>
            </p:cNvSpPr>
            <p:nvPr/>
          </p:nvSpPr>
          <p:spPr bwMode="auto">
            <a:xfrm>
              <a:off x="2928" y="1584"/>
              <a:ext cx="288" cy="201"/>
            </a:xfrm>
            <a:custGeom>
              <a:avLst/>
              <a:gdLst/>
              <a:ahLst/>
              <a:cxnLst>
                <a:cxn ang="0">
                  <a:pos x="0" y="704"/>
                </a:cxn>
                <a:cxn ang="0">
                  <a:pos x="344" y="635"/>
                </a:cxn>
                <a:cxn ang="0">
                  <a:pos x="483" y="570"/>
                </a:cxn>
                <a:cxn ang="0">
                  <a:pos x="575" y="479"/>
                </a:cxn>
                <a:cxn ang="0">
                  <a:pos x="639" y="366"/>
                </a:cxn>
                <a:cxn ang="0">
                  <a:pos x="664" y="252"/>
                </a:cxn>
                <a:cxn ang="0">
                  <a:pos x="642" y="146"/>
                </a:cxn>
                <a:cxn ang="0">
                  <a:pos x="586" y="74"/>
                </a:cxn>
                <a:cxn ang="0">
                  <a:pos x="516" y="42"/>
                </a:cxn>
                <a:cxn ang="0">
                  <a:pos x="521" y="0"/>
                </a:cxn>
                <a:cxn ang="0">
                  <a:pos x="596" y="38"/>
                </a:cxn>
                <a:cxn ang="0">
                  <a:pos x="648" y="96"/>
                </a:cxn>
                <a:cxn ang="0">
                  <a:pos x="682" y="156"/>
                </a:cxn>
                <a:cxn ang="0">
                  <a:pos x="692" y="263"/>
                </a:cxn>
                <a:cxn ang="0">
                  <a:pos x="668" y="386"/>
                </a:cxn>
                <a:cxn ang="0">
                  <a:pos x="616" y="480"/>
                </a:cxn>
                <a:cxn ang="0">
                  <a:pos x="563" y="537"/>
                </a:cxn>
                <a:cxn ang="0">
                  <a:pos x="477" y="615"/>
                </a:cxn>
                <a:cxn ang="0">
                  <a:pos x="354" y="670"/>
                </a:cxn>
                <a:cxn ang="0">
                  <a:pos x="16" y="746"/>
                </a:cxn>
                <a:cxn ang="0">
                  <a:pos x="0" y="704"/>
                </a:cxn>
                <a:cxn ang="0">
                  <a:pos x="0" y="704"/>
                </a:cxn>
              </a:cxnLst>
              <a:rect l="0" t="0" r="r" b="b"/>
              <a:pathLst>
                <a:path w="692" h="746">
                  <a:moveTo>
                    <a:pt x="0" y="704"/>
                  </a:moveTo>
                  <a:lnTo>
                    <a:pt x="344" y="635"/>
                  </a:lnTo>
                  <a:lnTo>
                    <a:pt x="483" y="570"/>
                  </a:lnTo>
                  <a:lnTo>
                    <a:pt x="575" y="479"/>
                  </a:lnTo>
                  <a:lnTo>
                    <a:pt x="639" y="366"/>
                  </a:lnTo>
                  <a:lnTo>
                    <a:pt x="664" y="252"/>
                  </a:lnTo>
                  <a:lnTo>
                    <a:pt x="642" y="146"/>
                  </a:lnTo>
                  <a:lnTo>
                    <a:pt x="586" y="74"/>
                  </a:lnTo>
                  <a:lnTo>
                    <a:pt x="516" y="42"/>
                  </a:lnTo>
                  <a:lnTo>
                    <a:pt x="521" y="0"/>
                  </a:lnTo>
                  <a:lnTo>
                    <a:pt x="596" y="38"/>
                  </a:lnTo>
                  <a:lnTo>
                    <a:pt x="648" y="96"/>
                  </a:lnTo>
                  <a:lnTo>
                    <a:pt x="682" y="156"/>
                  </a:lnTo>
                  <a:lnTo>
                    <a:pt x="692" y="263"/>
                  </a:lnTo>
                  <a:lnTo>
                    <a:pt x="668" y="386"/>
                  </a:lnTo>
                  <a:lnTo>
                    <a:pt x="616" y="480"/>
                  </a:lnTo>
                  <a:lnTo>
                    <a:pt x="563" y="537"/>
                  </a:lnTo>
                  <a:lnTo>
                    <a:pt x="477" y="615"/>
                  </a:lnTo>
                  <a:lnTo>
                    <a:pt x="354" y="670"/>
                  </a:lnTo>
                  <a:lnTo>
                    <a:pt x="16" y="746"/>
                  </a:lnTo>
                  <a:lnTo>
                    <a:pt x="0" y="704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14"/>
            <p:cNvGrpSpPr>
              <a:grpSpLocks/>
            </p:cNvGrpSpPr>
            <p:nvPr/>
          </p:nvGrpSpPr>
          <p:grpSpPr bwMode="auto">
            <a:xfrm>
              <a:off x="2880" y="1104"/>
              <a:ext cx="362" cy="517"/>
              <a:chOff x="2928" y="1104"/>
              <a:chExt cx="362" cy="517"/>
            </a:xfrm>
          </p:grpSpPr>
          <p:sp>
            <p:nvSpPr>
              <p:cNvPr id="532595" name="Freeform 115"/>
              <p:cNvSpPr>
                <a:spLocks/>
              </p:cNvSpPr>
              <p:nvPr/>
            </p:nvSpPr>
            <p:spPr bwMode="auto">
              <a:xfrm>
                <a:off x="2928" y="1104"/>
                <a:ext cx="362" cy="517"/>
              </a:xfrm>
              <a:custGeom>
                <a:avLst/>
                <a:gdLst/>
                <a:ahLst/>
                <a:cxnLst>
                  <a:cxn ang="0">
                    <a:pos x="152" y="56"/>
                  </a:cxn>
                  <a:cxn ang="0">
                    <a:pos x="31" y="642"/>
                  </a:cxn>
                  <a:cxn ang="0">
                    <a:pos x="132" y="719"/>
                  </a:cxn>
                  <a:cxn ang="0">
                    <a:pos x="143" y="720"/>
                  </a:cxn>
                  <a:cxn ang="0">
                    <a:pos x="169" y="721"/>
                  </a:cxn>
                  <a:cxn ang="0">
                    <a:pos x="209" y="725"/>
                  </a:cxn>
                  <a:cxn ang="0">
                    <a:pos x="255" y="728"/>
                  </a:cxn>
                  <a:cxn ang="0">
                    <a:pos x="302" y="733"/>
                  </a:cxn>
                  <a:cxn ang="0">
                    <a:pos x="348" y="736"/>
                  </a:cxn>
                  <a:cxn ang="0">
                    <a:pos x="387" y="740"/>
                  </a:cxn>
                  <a:cxn ang="0">
                    <a:pos x="414" y="743"/>
                  </a:cxn>
                  <a:cxn ang="0">
                    <a:pos x="415" y="752"/>
                  </a:cxn>
                  <a:cxn ang="0">
                    <a:pos x="414" y="777"/>
                  </a:cxn>
                  <a:cxn ang="0">
                    <a:pos x="407" y="811"/>
                  </a:cxn>
                  <a:cxn ang="0">
                    <a:pos x="387" y="853"/>
                  </a:cxn>
                  <a:cxn ang="0">
                    <a:pos x="377" y="854"/>
                  </a:cxn>
                  <a:cxn ang="0">
                    <a:pos x="350" y="857"/>
                  </a:cxn>
                  <a:cxn ang="0">
                    <a:pos x="313" y="862"/>
                  </a:cxn>
                  <a:cxn ang="0">
                    <a:pos x="268" y="869"/>
                  </a:cxn>
                  <a:cxn ang="0">
                    <a:pos x="222" y="876"/>
                  </a:cxn>
                  <a:cxn ang="0">
                    <a:pos x="181" y="884"/>
                  </a:cxn>
                  <a:cxn ang="0">
                    <a:pos x="146" y="891"/>
                  </a:cxn>
                  <a:cxn ang="0">
                    <a:pos x="127" y="899"/>
                  </a:cxn>
                  <a:cxn ang="0">
                    <a:pos x="113" y="914"/>
                  </a:cxn>
                  <a:cxn ang="0">
                    <a:pos x="109" y="930"/>
                  </a:cxn>
                  <a:cxn ang="0">
                    <a:pos x="118" y="951"/>
                  </a:cxn>
                  <a:cxn ang="0">
                    <a:pos x="136" y="963"/>
                  </a:cxn>
                  <a:cxn ang="0">
                    <a:pos x="156" y="969"/>
                  </a:cxn>
                  <a:cxn ang="0">
                    <a:pos x="190" y="978"/>
                  </a:cxn>
                  <a:cxn ang="0">
                    <a:pos x="235" y="990"/>
                  </a:cxn>
                  <a:cxn ang="0">
                    <a:pos x="285" y="1001"/>
                  </a:cxn>
                  <a:cxn ang="0">
                    <a:pos x="335" y="1014"/>
                  </a:cxn>
                  <a:cxn ang="0">
                    <a:pos x="384" y="1024"/>
                  </a:cxn>
                  <a:cxn ang="0">
                    <a:pos x="425" y="1031"/>
                  </a:cxn>
                  <a:cxn ang="0">
                    <a:pos x="455" y="1033"/>
                  </a:cxn>
                  <a:cxn ang="0">
                    <a:pos x="483" y="1030"/>
                  </a:cxn>
                  <a:cxn ang="0">
                    <a:pos x="517" y="1020"/>
                  </a:cxn>
                  <a:cxn ang="0">
                    <a:pos x="555" y="1005"/>
                  </a:cxn>
                  <a:cxn ang="0">
                    <a:pos x="594" y="987"/>
                  </a:cxn>
                  <a:cxn ang="0">
                    <a:pos x="631" y="969"/>
                  </a:cxn>
                  <a:cxn ang="0">
                    <a:pos x="664" y="952"/>
                  </a:cxn>
                  <a:cxn ang="0">
                    <a:pos x="687" y="936"/>
                  </a:cxn>
                  <a:cxn ang="0">
                    <a:pos x="699" y="925"/>
                  </a:cxn>
                  <a:cxn ang="0">
                    <a:pos x="699" y="910"/>
                  </a:cxn>
                  <a:cxn ang="0">
                    <a:pos x="682" y="900"/>
                  </a:cxn>
                  <a:cxn ang="0">
                    <a:pos x="657" y="892"/>
                  </a:cxn>
                  <a:cxn ang="0">
                    <a:pos x="634" y="886"/>
                  </a:cxn>
                  <a:cxn ang="0">
                    <a:pos x="631" y="861"/>
                  </a:cxn>
                  <a:cxn ang="0">
                    <a:pos x="623" y="798"/>
                  </a:cxn>
                  <a:cxn ang="0">
                    <a:pos x="611" y="720"/>
                  </a:cxn>
                  <a:cxn ang="0">
                    <a:pos x="592" y="647"/>
                  </a:cxn>
                  <a:cxn ang="0">
                    <a:pos x="697" y="86"/>
                  </a:cxn>
                  <a:cxn ang="0">
                    <a:pos x="643" y="0"/>
                  </a:cxn>
                  <a:cxn ang="0">
                    <a:pos x="179" y="62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96" name="Freeform 116"/>
              <p:cNvSpPr>
                <a:spLocks/>
              </p:cNvSpPr>
              <p:nvPr/>
            </p:nvSpPr>
            <p:spPr bwMode="auto">
              <a:xfrm>
                <a:off x="2947" y="1120"/>
                <a:ext cx="299" cy="300"/>
              </a:xfrm>
              <a:custGeom>
                <a:avLst/>
                <a:gdLst/>
                <a:ahLst/>
                <a:cxnLst>
                  <a:cxn ang="0">
                    <a:pos x="0" y="573"/>
                  </a:cxn>
                  <a:cxn ang="0">
                    <a:pos x="436" y="602"/>
                  </a:cxn>
                  <a:cxn ang="0">
                    <a:pos x="598" y="0"/>
                  </a:cxn>
                  <a:cxn ang="0">
                    <a:pos x="578" y="9"/>
                  </a:cxn>
                  <a:cxn ang="0">
                    <a:pos x="147" y="54"/>
                  </a:cxn>
                  <a:cxn ang="0">
                    <a:pos x="131" y="51"/>
                  </a:cxn>
                  <a:cxn ang="0">
                    <a:pos x="0" y="57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97" name="Freeform 117"/>
              <p:cNvSpPr>
                <a:spLocks/>
              </p:cNvSpPr>
              <p:nvPr/>
            </p:nvSpPr>
            <p:spPr bwMode="auto">
              <a:xfrm>
                <a:off x="3172" y="1121"/>
                <a:ext cx="88" cy="308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177" y="5"/>
                  </a:cxn>
                  <a:cxn ang="0">
                    <a:pos x="10" y="617"/>
                  </a:cxn>
                  <a:cxn ang="0">
                    <a:pos x="0" y="609"/>
                  </a:cxn>
                  <a:cxn ang="0">
                    <a:pos x="165" y="0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98" name="Freeform 118"/>
              <p:cNvSpPr>
                <a:spLocks/>
              </p:cNvSpPr>
              <p:nvPr/>
            </p:nvSpPr>
            <p:spPr bwMode="auto">
              <a:xfrm>
                <a:off x="3183" y="1127"/>
                <a:ext cx="88" cy="311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178" y="12"/>
                  </a:cxn>
                  <a:cxn ang="0">
                    <a:pos x="9" y="621"/>
                  </a:cxn>
                  <a:cxn ang="0">
                    <a:pos x="0" y="612"/>
                  </a:cxn>
                  <a:cxn ang="0">
                    <a:pos x="167" y="0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99" name="Freeform 119"/>
              <p:cNvSpPr>
                <a:spLocks/>
              </p:cNvSpPr>
              <p:nvPr/>
            </p:nvSpPr>
            <p:spPr bwMode="auto">
              <a:xfrm>
                <a:off x="3158" y="1429"/>
                <a:ext cx="14" cy="1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2"/>
                  </a:cxn>
                  <a:cxn ang="0">
                    <a:pos x="8" y="22"/>
                  </a:cxn>
                  <a:cxn ang="0">
                    <a:pos x="27" y="9"/>
                  </a:cxn>
                  <a:cxn ang="0">
                    <a:pos x="18" y="0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0" name="Freeform 120"/>
              <p:cNvSpPr>
                <a:spLocks/>
              </p:cNvSpPr>
              <p:nvPr/>
            </p:nvSpPr>
            <p:spPr bwMode="auto">
              <a:xfrm>
                <a:off x="3167" y="1437"/>
                <a:ext cx="14" cy="1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3"/>
                  </a:cxn>
                  <a:cxn ang="0">
                    <a:pos x="8" y="22"/>
                  </a:cxn>
                  <a:cxn ang="0">
                    <a:pos x="28" y="8"/>
                  </a:cxn>
                  <a:cxn ang="0">
                    <a:pos x="19" y="0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1" name="Freeform 121"/>
              <p:cNvSpPr>
                <a:spLocks/>
              </p:cNvSpPr>
              <p:nvPr/>
            </p:nvSpPr>
            <p:spPr bwMode="auto">
              <a:xfrm>
                <a:off x="2962" y="1424"/>
                <a:ext cx="183" cy="22"/>
              </a:xfrm>
              <a:custGeom>
                <a:avLst/>
                <a:gdLst/>
                <a:ahLst/>
                <a:cxnLst>
                  <a:cxn ang="0">
                    <a:pos x="366" y="23"/>
                  </a:cxn>
                  <a:cxn ang="0">
                    <a:pos x="364" y="45"/>
                  </a:cxn>
                  <a:cxn ang="0">
                    <a:pos x="362" y="45"/>
                  </a:cxn>
                  <a:cxn ang="0">
                    <a:pos x="356" y="44"/>
                  </a:cxn>
                  <a:cxn ang="0">
                    <a:pos x="346" y="42"/>
                  </a:cxn>
                  <a:cxn ang="0">
                    <a:pos x="332" y="41"/>
                  </a:cxn>
                  <a:cxn ang="0">
                    <a:pos x="316" y="38"/>
                  </a:cxn>
                  <a:cxn ang="0">
                    <a:pos x="295" y="36"/>
                  </a:cxn>
                  <a:cxn ang="0">
                    <a:pos x="273" y="33"/>
                  </a:cxn>
                  <a:cxn ang="0">
                    <a:pos x="248" y="30"/>
                  </a:cxn>
                  <a:cxn ang="0">
                    <a:pos x="221" y="28"/>
                  </a:cxn>
                  <a:cxn ang="0">
                    <a:pos x="192" y="26"/>
                  </a:cxn>
                  <a:cxn ang="0">
                    <a:pos x="162" y="23"/>
                  </a:cxn>
                  <a:cxn ang="0">
                    <a:pos x="131" y="22"/>
                  </a:cxn>
                  <a:cxn ang="0">
                    <a:pos x="99" y="21"/>
                  </a:cxn>
                  <a:cxn ang="0">
                    <a:pos x="67" y="21"/>
                  </a:cxn>
                  <a:cxn ang="0">
                    <a:pos x="33" y="21"/>
                  </a:cxn>
                  <a:cxn ang="0">
                    <a:pos x="0" y="22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23" y="3"/>
                  </a:cxn>
                  <a:cxn ang="0">
                    <a:pos x="35" y="2"/>
                  </a:cxn>
                  <a:cxn ang="0">
                    <a:pos x="48" y="2"/>
                  </a:cxn>
                  <a:cxn ang="0">
                    <a:pos x="64" y="0"/>
                  </a:cxn>
                  <a:cxn ang="0">
                    <a:pos x="84" y="0"/>
                  </a:cxn>
                  <a:cxn ang="0">
                    <a:pos x="107" y="0"/>
                  </a:cxn>
                  <a:cxn ang="0">
                    <a:pos x="134" y="2"/>
                  </a:cxn>
                  <a:cxn ang="0">
                    <a:pos x="162" y="3"/>
                  </a:cxn>
                  <a:cxn ang="0">
                    <a:pos x="196" y="5"/>
                  </a:cxn>
                  <a:cxn ang="0">
                    <a:pos x="233" y="8"/>
                  </a:cxn>
                  <a:cxn ang="0">
                    <a:pos x="273" y="12"/>
                  </a:cxn>
                  <a:cxn ang="0">
                    <a:pos x="318" y="18"/>
                  </a:cxn>
                  <a:cxn ang="0">
                    <a:pos x="366" y="23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2" name="Freeform 122"/>
              <p:cNvSpPr>
                <a:spLocks/>
              </p:cNvSpPr>
              <p:nvPr/>
            </p:nvSpPr>
            <p:spPr bwMode="auto">
              <a:xfrm>
                <a:off x="2976" y="1150"/>
                <a:ext cx="234" cy="229"/>
              </a:xfrm>
              <a:custGeom>
                <a:avLst/>
                <a:gdLst/>
                <a:ahLst/>
                <a:cxnLst>
                  <a:cxn ang="0">
                    <a:pos x="464" y="7"/>
                  </a:cxn>
                  <a:cxn ang="0">
                    <a:pos x="466" y="0"/>
                  </a:cxn>
                  <a:cxn ang="0">
                    <a:pos x="108" y="30"/>
                  </a:cxn>
                  <a:cxn ang="0">
                    <a:pos x="0" y="459"/>
                  </a:cxn>
                  <a:cxn ang="0">
                    <a:pos x="14" y="457"/>
                  </a:cxn>
                  <a:cxn ang="0">
                    <a:pos x="118" y="38"/>
                  </a:cxn>
                  <a:cxn ang="0">
                    <a:pos x="464" y="7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3" name="Freeform 123"/>
              <p:cNvSpPr>
                <a:spLocks/>
              </p:cNvSpPr>
              <p:nvPr/>
            </p:nvSpPr>
            <p:spPr bwMode="auto">
              <a:xfrm>
                <a:off x="2982" y="1158"/>
                <a:ext cx="225" cy="223"/>
              </a:xfrm>
              <a:custGeom>
                <a:avLst/>
                <a:gdLst/>
                <a:ahLst/>
                <a:cxnLst>
                  <a:cxn ang="0">
                    <a:pos x="445" y="24"/>
                  </a:cxn>
                  <a:cxn ang="0">
                    <a:pos x="451" y="0"/>
                  </a:cxn>
                  <a:cxn ang="0">
                    <a:pos x="439" y="1"/>
                  </a:cxn>
                  <a:cxn ang="0">
                    <a:pos x="424" y="3"/>
                  </a:cxn>
                  <a:cxn ang="0">
                    <a:pos x="407" y="6"/>
                  </a:cxn>
                  <a:cxn ang="0">
                    <a:pos x="386" y="10"/>
                  </a:cxn>
                  <a:cxn ang="0">
                    <a:pos x="363" y="15"/>
                  </a:cxn>
                  <a:cxn ang="0">
                    <a:pos x="338" y="22"/>
                  </a:cxn>
                  <a:cxn ang="0">
                    <a:pos x="311" y="31"/>
                  </a:cxn>
                  <a:cxn ang="0">
                    <a:pos x="284" y="43"/>
                  </a:cxn>
                  <a:cxn ang="0">
                    <a:pos x="254" y="57"/>
                  </a:cxn>
                  <a:cxn ang="0">
                    <a:pos x="224" y="73"/>
                  </a:cxn>
                  <a:cxn ang="0">
                    <a:pos x="194" y="92"/>
                  </a:cxn>
                  <a:cxn ang="0">
                    <a:pos x="164" y="116"/>
                  </a:cxn>
                  <a:cxn ang="0">
                    <a:pos x="134" y="141"/>
                  </a:cxn>
                  <a:cxn ang="0">
                    <a:pos x="105" y="171"/>
                  </a:cxn>
                  <a:cxn ang="0">
                    <a:pos x="77" y="204"/>
                  </a:cxn>
                  <a:cxn ang="0">
                    <a:pos x="51" y="242"/>
                  </a:cxn>
                  <a:cxn ang="0">
                    <a:pos x="0" y="442"/>
                  </a:cxn>
                  <a:cxn ang="0">
                    <a:pos x="121" y="445"/>
                  </a:cxn>
                  <a:cxn ang="0">
                    <a:pos x="126" y="423"/>
                  </a:cxn>
                  <a:cxn ang="0">
                    <a:pos x="130" y="399"/>
                  </a:cxn>
                  <a:cxn ang="0">
                    <a:pos x="136" y="374"/>
                  </a:cxn>
                  <a:cxn ang="0">
                    <a:pos x="142" y="345"/>
                  </a:cxn>
                  <a:cxn ang="0">
                    <a:pos x="149" y="316"/>
                  </a:cxn>
                  <a:cxn ang="0">
                    <a:pos x="158" y="286"/>
                  </a:cxn>
                  <a:cxn ang="0">
                    <a:pos x="170" y="255"/>
                  </a:cxn>
                  <a:cxn ang="0">
                    <a:pos x="183" y="224"/>
                  </a:cxn>
                  <a:cxn ang="0">
                    <a:pos x="201" y="194"/>
                  </a:cxn>
                  <a:cxn ang="0">
                    <a:pos x="221" y="164"/>
                  </a:cxn>
                  <a:cxn ang="0">
                    <a:pos x="246" y="135"/>
                  </a:cxn>
                  <a:cxn ang="0">
                    <a:pos x="276" y="109"/>
                  </a:cxn>
                  <a:cxn ang="0">
                    <a:pos x="309" y="83"/>
                  </a:cxn>
                  <a:cxn ang="0">
                    <a:pos x="348" y="60"/>
                  </a:cxn>
                  <a:cxn ang="0">
                    <a:pos x="393" y="41"/>
                  </a:cxn>
                  <a:cxn ang="0">
                    <a:pos x="445" y="24"/>
                  </a:cxn>
                </a:cxnLst>
                <a:rect l="0" t="0" r="r" b="b"/>
                <a:pathLst>
                  <a:path w="451" h="445">
                    <a:moveTo>
                      <a:pt x="445" y="24"/>
                    </a:moveTo>
                    <a:lnTo>
                      <a:pt x="451" y="0"/>
                    </a:lnTo>
                    <a:lnTo>
                      <a:pt x="439" y="1"/>
                    </a:lnTo>
                    <a:lnTo>
                      <a:pt x="424" y="3"/>
                    </a:lnTo>
                    <a:lnTo>
                      <a:pt x="407" y="6"/>
                    </a:lnTo>
                    <a:lnTo>
                      <a:pt x="386" y="10"/>
                    </a:lnTo>
                    <a:lnTo>
                      <a:pt x="363" y="15"/>
                    </a:lnTo>
                    <a:lnTo>
                      <a:pt x="338" y="22"/>
                    </a:lnTo>
                    <a:lnTo>
                      <a:pt x="311" y="31"/>
                    </a:lnTo>
                    <a:lnTo>
                      <a:pt x="284" y="43"/>
                    </a:lnTo>
                    <a:lnTo>
                      <a:pt x="254" y="57"/>
                    </a:lnTo>
                    <a:lnTo>
                      <a:pt x="224" y="73"/>
                    </a:lnTo>
                    <a:lnTo>
                      <a:pt x="194" y="92"/>
                    </a:lnTo>
                    <a:lnTo>
                      <a:pt x="164" y="116"/>
                    </a:lnTo>
                    <a:lnTo>
                      <a:pt x="134" y="141"/>
                    </a:lnTo>
                    <a:lnTo>
                      <a:pt x="105" y="171"/>
                    </a:lnTo>
                    <a:lnTo>
                      <a:pt x="77" y="204"/>
                    </a:lnTo>
                    <a:lnTo>
                      <a:pt x="51" y="242"/>
                    </a:lnTo>
                    <a:lnTo>
                      <a:pt x="0" y="442"/>
                    </a:lnTo>
                    <a:lnTo>
                      <a:pt x="121" y="445"/>
                    </a:lnTo>
                    <a:lnTo>
                      <a:pt x="126" y="423"/>
                    </a:lnTo>
                    <a:lnTo>
                      <a:pt x="130" y="399"/>
                    </a:lnTo>
                    <a:lnTo>
                      <a:pt x="136" y="374"/>
                    </a:lnTo>
                    <a:lnTo>
                      <a:pt x="142" y="345"/>
                    </a:lnTo>
                    <a:lnTo>
                      <a:pt x="149" y="316"/>
                    </a:lnTo>
                    <a:lnTo>
                      <a:pt x="158" y="286"/>
                    </a:lnTo>
                    <a:lnTo>
                      <a:pt x="170" y="255"/>
                    </a:lnTo>
                    <a:lnTo>
                      <a:pt x="183" y="224"/>
                    </a:lnTo>
                    <a:lnTo>
                      <a:pt x="201" y="194"/>
                    </a:lnTo>
                    <a:lnTo>
                      <a:pt x="221" y="164"/>
                    </a:lnTo>
                    <a:lnTo>
                      <a:pt x="246" y="135"/>
                    </a:lnTo>
                    <a:lnTo>
                      <a:pt x="276" y="109"/>
                    </a:lnTo>
                    <a:lnTo>
                      <a:pt x="309" y="83"/>
                    </a:lnTo>
                    <a:lnTo>
                      <a:pt x="348" y="60"/>
                    </a:lnTo>
                    <a:lnTo>
                      <a:pt x="393" y="41"/>
                    </a:lnTo>
                    <a:lnTo>
                      <a:pt x="445" y="24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4" name="Freeform 124"/>
              <p:cNvSpPr>
                <a:spLocks/>
              </p:cNvSpPr>
              <p:nvPr/>
            </p:nvSpPr>
            <p:spPr bwMode="auto">
              <a:xfrm>
                <a:off x="3007" y="1153"/>
                <a:ext cx="202" cy="126"/>
              </a:xfrm>
              <a:custGeom>
                <a:avLst/>
                <a:gdLst/>
                <a:ahLst/>
                <a:cxnLst>
                  <a:cxn ang="0">
                    <a:pos x="400" y="10"/>
                  </a:cxn>
                  <a:cxn ang="0">
                    <a:pos x="402" y="0"/>
                  </a:cxn>
                  <a:cxn ang="0">
                    <a:pos x="55" y="32"/>
                  </a:cxn>
                  <a:cxn ang="0">
                    <a:pos x="0" y="252"/>
                  </a:cxn>
                  <a:cxn ang="0">
                    <a:pos x="26" y="214"/>
                  </a:cxn>
                  <a:cxn ang="0">
                    <a:pos x="54" y="181"/>
                  </a:cxn>
                  <a:cxn ang="0">
                    <a:pos x="83" y="151"/>
                  </a:cxn>
                  <a:cxn ang="0">
                    <a:pos x="113" y="126"/>
                  </a:cxn>
                  <a:cxn ang="0">
                    <a:pos x="143" y="102"/>
                  </a:cxn>
                  <a:cxn ang="0">
                    <a:pos x="173" y="83"/>
                  </a:cxn>
                  <a:cxn ang="0">
                    <a:pos x="203" y="67"/>
                  </a:cxn>
                  <a:cxn ang="0">
                    <a:pos x="233" y="53"/>
                  </a:cxn>
                  <a:cxn ang="0">
                    <a:pos x="260" y="41"/>
                  </a:cxn>
                  <a:cxn ang="0">
                    <a:pos x="287" y="32"/>
                  </a:cxn>
                  <a:cxn ang="0">
                    <a:pos x="312" y="25"/>
                  </a:cxn>
                  <a:cxn ang="0">
                    <a:pos x="335" y="20"/>
                  </a:cxn>
                  <a:cxn ang="0">
                    <a:pos x="356" y="16"/>
                  </a:cxn>
                  <a:cxn ang="0">
                    <a:pos x="373" y="13"/>
                  </a:cxn>
                  <a:cxn ang="0">
                    <a:pos x="388" y="11"/>
                  </a:cxn>
                  <a:cxn ang="0">
                    <a:pos x="400" y="10"/>
                  </a:cxn>
                </a:cxnLst>
                <a:rect l="0" t="0" r="r" b="b"/>
                <a:pathLst>
                  <a:path w="402" h="252">
                    <a:moveTo>
                      <a:pt x="400" y="10"/>
                    </a:moveTo>
                    <a:lnTo>
                      <a:pt x="402" y="0"/>
                    </a:lnTo>
                    <a:lnTo>
                      <a:pt x="55" y="32"/>
                    </a:lnTo>
                    <a:lnTo>
                      <a:pt x="0" y="252"/>
                    </a:lnTo>
                    <a:lnTo>
                      <a:pt x="26" y="214"/>
                    </a:lnTo>
                    <a:lnTo>
                      <a:pt x="54" y="181"/>
                    </a:lnTo>
                    <a:lnTo>
                      <a:pt x="83" y="151"/>
                    </a:lnTo>
                    <a:lnTo>
                      <a:pt x="113" y="126"/>
                    </a:lnTo>
                    <a:lnTo>
                      <a:pt x="143" y="102"/>
                    </a:lnTo>
                    <a:lnTo>
                      <a:pt x="173" y="83"/>
                    </a:lnTo>
                    <a:lnTo>
                      <a:pt x="203" y="67"/>
                    </a:lnTo>
                    <a:lnTo>
                      <a:pt x="233" y="53"/>
                    </a:lnTo>
                    <a:lnTo>
                      <a:pt x="260" y="41"/>
                    </a:lnTo>
                    <a:lnTo>
                      <a:pt x="287" y="32"/>
                    </a:lnTo>
                    <a:lnTo>
                      <a:pt x="312" y="25"/>
                    </a:lnTo>
                    <a:lnTo>
                      <a:pt x="335" y="20"/>
                    </a:lnTo>
                    <a:lnTo>
                      <a:pt x="356" y="16"/>
                    </a:lnTo>
                    <a:lnTo>
                      <a:pt x="373" y="13"/>
                    </a:lnTo>
                    <a:lnTo>
                      <a:pt x="388" y="11"/>
                    </a:lnTo>
                    <a:lnTo>
                      <a:pt x="400" y="10"/>
                    </a:lnTo>
                    <a:close/>
                  </a:path>
                </a:pathLst>
              </a:custGeom>
              <a:solidFill>
                <a:srgbClr val="005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5" name="Freeform 125"/>
              <p:cNvSpPr>
                <a:spLocks/>
              </p:cNvSpPr>
              <p:nvPr/>
            </p:nvSpPr>
            <p:spPr bwMode="auto">
              <a:xfrm>
                <a:off x="3077" y="1201"/>
                <a:ext cx="119" cy="183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144" y="365"/>
                  </a:cxn>
                  <a:cxn ang="0">
                    <a:pos x="239" y="0"/>
                  </a:cxn>
                  <a:cxn ang="0">
                    <a:pos x="229" y="8"/>
                  </a:cxn>
                  <a:cxn ang="0">
                    <a:pos x="217" y="17"/>
                  </a:cxn>
                  <a:cxn ang="0">
                    <a:pos x="203" y="30"/>
                  </a:cxn>
                  <a:cxn ang="0">
                    <a:pos x="188" y="42"/>
                  </a:cxn>
                  <a:cxn ang="0">
                    <a:pos x="173" y="58"/>
                  </a:cxn>
                  <a:cxn ang="0">
                    <a:pos x="157" y="76"/>
                  </a:cxn>
                  <a:cxn ang="0">
                    <a:pos x="140" y="95"/>
                  </a:cxn>
                  <a:cxn ang="0">
                    <a:pos x="124" y="116"/>
                  </a:cxn>
                  <a:cxn ang="0">
                    <a:pos x="106" y="139"/>
                  </a:cxn>
                  <a:cxn ang="0">
                    <a:pos x="89" y="164"/>
                  </a:cxn>
                  <a:cxn ang="0">
                    <a:pos x="72" y="192"/>
                  </a:cxn>
                  <a:cxn ang="0">
                    <a:pos x="56" y="221"/>
                  </a:cxn>
                  <a:cxn ang="0">
                    <a:pos x="41" y="253"/>
                  </a:cxn>
                  <a:cxn ang="0">
                    <a:pos x="26" y="287"/>
                  </a:cxn>
                  <a:cxn ang="0">
                    <a:pos x="12" y="322"/>
                  </a:cxn>
                  <a:cxn ang="0">
                    <a:pos x="0" y="360"/>
                  </a:cxn>
                </a:cxnLst>
                <a:rect l="0" t="0" r="r" b="b"/>
                <a:pathLst>
                  <a:path w="239" h="365">
                    <a:moveTo>
                      <a:pt x="0" y="360"/>
                    </a:moveTo>
                    <a:lnTo>
                      <a:pt x="144" y="365"/>
                    </a:lnTo>
                    <a:lnTo>
                      <a:pt x="239" y="0"/>
                    </a:lnTo>
                    <a:lnTo>
                      <a:pt x="229" y="8"/>
                    </a:lnTo>
                    <a:lnTo>
                      <a:pt x="217" y="17"/>
                    </a:lnTo>
                    <a:lnTo>
                      <a:pt x="203" y="30"/>
                    </a:lnTo>
                    <a:lnTo>
                      <a:pt x="188" y="42"/>
                    </a:lnTo>
                    <a:lnTo>
                      <a:pt x="173" y="58"/>
                    </a:lnTo>
                    <a:lnTo>
                      <a:pt x="157" y="76"/>
                    </a:lnTo>
                    <a:lnTo>
                      <a:pt x="140" y="95"/>
                    </a:lnTo>
                    <a:lnTo>
                      <a:pt x="124" y="116"/>
                    </a:lnTo>
                    <a:lnTo>
                      <a:pt x="106" y="139"/>
                    </a:lnTo>
                    <a:lnTo>
                      <a:pt x="89" y="164"/>
                    </a:lnTo>
                    <a:lnTo>
                      <a:pt x="72" y="192"/>
                    </a:lnTo>
                    <a:lnTo>
                      <a:pt x="56" y="221"/>
                    </a:lnTo>
                    <a:lnTo>
                      <a:pt x="41" y="253"/>
                    </a:lnTo>
                    <a:lnTo>
                      <a:pt x="26" y="287"/>
                    </a:lnTo>
                    <a:lnTo>
                      <a:pt x="12" y="322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6" name="Freeform 126"/>
              <p:cNvSpPr>
                <a:spLocks/>
              </p:cNvSpPr>
              <p:nvPr/>
            </p:nvSpPr>
            <p:spPr bwMode="auto">
              <a:xfrm>
                <a:off x="3043" y="1170"/>
                <a:ext cx="162" cy="212"/>
              </a:xfrm>
              <a:custGeom>
                <a:avLst/>
                <a:gdLst/>
                <a:ahLst/>
                <a:cxnLst>
                  <a:cxn ang="0">
                    <a:pos x="0" y="421"/>
                  </a:cxn>
                  <a:cxn ang="0">
                    <a:pos x="69" y="423"/>
                  </a:cxn>
                  <a:cxn ang="0">
                    <a:pos x="81" y="385"/>
                  </a:cxn>
                  <a:cxn ang="0">
                    <a:pos x="95" y="350"/>
                  </a:cxn>
                  <a:cxn ang="0">
                    <a:pos x="110" y="316"/>
                  </a:cxn>
                  <a:cxn ang="0">
                    <a:pos x="125" y="284"/>
                  </a:cxn>
                  <a:cxn ang="0">
                    <a:pos x="141" y="255"/>
                  </a:cxn>
                  <a:cxn ang="0">
                    <a:pos x="158" y="227"/>
                  </a:cxn>
                  <a:cxn ang="0">
                    <a:pos x="175" y="202"/>
                  </a:cxn>
                  <a:cxn ang="0">
                    <a:pos x="193" y="179"/>
                  </a:cxn>
                  <a:cxn ang="0">
                    <a:pos x="209" y="158"/>
                  </a:cxn>
                  <a:cxn ang="0">
                    <a:pos x="226" y="139"/>
                  </a:cxn>
                  <a:cxn ang="0">
                    <a:pos x="242" y="121"/>
                  </a:cxn>
                  <a:cxn ang="0">
                    <a:pos x="257" y="105"/>
                  </a:cxn>
                  <a:cxn ang="0">
                    <a:pos x="272" y="93"/>
                  </a:cxn>
                  <a:cxn ang="0">
                    <a:pos x="286" y="80"/>
                  </a:cxn>
                  <a:cxn ang="0">
                    <a:pos x="298" y="71"/>
                  </a:cxn>
                  <a:cxn ang="0">
                    <a:pos x="308" y="63"/>
                  </a:cxn>
                  <a:cxn ang="0">
                    <a:pos x="324" y="0"/>
                  </a:cxn>
                  <a:cxn ang="0">
                    <a:pos x="272" y="17"/>
                  </a:cxn>
                  <a:cxn ang="0">
                    <a:pos x="227" y="36"/>
                  </a:cxn>
                  <a:cxn ang="0">
                    <a:pos x="188" y="59"/>
                  </a:cxn>
                  <a:cxn ang="0">
                    <a:pos x="155" y="85"/>
                  </a:cxn>
                  <a:cxn ang="0">
                    <a:pos x="125" y="111"/>
                  </a:cxn>
                  <a:cxn ang="0">
                    <a:pos x="100" y="140"/>
                  </a:cxn>
                  <a:cxn ang="0">
                    <a:pos x="80" y="170"/>
                  </a:cxn>
                  <a:cxn ang="0">
                    <a:pos x="62" y="200"/>
                  </a:cxn>
                  <a:cxn ang="0">
                    <a:pos x="49" y="231"/>
                  </a:cxn>
                  <a:cxn ang="0">
                    <a:pos x="37" y="262"/>
                  </a:cxn>
                  <a:cxn ang="0">
                    <a:pos x="28" y="292"/>
                  </a:cxn>
                  <a:cxn ang="0">
                    <a:pos x="21" y="321"/>
                  </a:cxn>
                  <a:cxn ang="0">
                    <a:pos x="15" y="350"/>
                  </a:cxn>
                  <a:cxn ang="0">
                    <a:pos x="9" y="375"/>
                  </a:cxn>
                  <a:cxn ang="0">
                    <a:pos x="5" y="399"/>
                  </a:cxn>
                  <a:cxn ang="0">
                    <a:pos x="0" y="421"/>
                  </a:cxn>
                </a:cxnLst>
                <a:rect l="0" t="0" r="r" b="b"/>
                <a:pathLst>
                  <a:path w="324" h="423">
                    <a:moveTo>
                      <a:pt x="0" y="421"/>
                    </a:moveTo>
                    <a:lnTo>
                      <a:pt x="69" y="423"/>
                    </a:lnTo>
                    <a:lnTo>
                      <a:pt x="81" y="385"/>
                    </a:lnTo>
                    <a:lnTo>
                      <a:pt x="95" y="350"/>
                    </a:lnTo>
                    <a:lnTo>
                      <a:pt x="110" y="316"/>
                    </a:lnTo>
                    <a:lnTo>
                      <a:pt x="125" y="284"/>
                    </a:lnTo>
                    <a:lnTo>
                      <a:pt x="141" y="255"/>
                    </a:lnTo>
                    <a:lnTo>
                      <a:pt x="158" y="227"/>
                    </a:lnTo>
                    <a:lnTo>
                      <a:pt x="175" y="202"/>
                    </a:lnTo>
                    <a:lnTo>
                      <a:pt x="193" y="179"/>
                    </a:lnTo>
                    <a:lnTo>
                      <a:pt x="209" y="158"/>
                    </a:lnTo>
                    <a:lnTo>
                      <a:pt x="226" y="139"/>
                    </a:lnTo>
                    <a:lnTo>
                      <a:pt x="242" y="121"/>
                    </a:lnTo>
                    <a:lnTo>
                      <a:pt x="257" y="105"/>
                    </a:lnTo>
                    <a:lnTo>
                      <a:pt x="272" y="93"/>
                    </a:lnTo>
                    <a:lnTo>
                      <a:pt x="286" y="80"/>
                    </a:lnTo>
                    <a:lnTo>
                      <a:pt x="298" y="71"/>
                    </a:lnTo>
                    <a:lnTo>
                      <a:pt x="308" y="63"/>
                    </a:lnTo>
                    <a:lnTo>
                      <a:pt x="324" y="0"/>
                    </a:lnTo>
                    <a:lnTo>
                      <a:pt x="272" y="17"/>
                    </a:lnTo>
                    <a:lnTo>
                      <a:pt x="227" y="36"/>
                    </a:lnTo>
                    <a:lnTo>
                      <a:pt x="188" y="59"/>
                    </a:lnTo>
                    <a:lnTo>
                      <a:pt x="155" y="85"/>
                    </a:lnTo>
                    <a:lnTo>
                      <a:pt x="125" y="111"/>
                    </a:lnTo>
                    <a:lnTo>
                      <a:pt x="100" y="140"/>
                    </a:lnTo>
                    <a:lnTo>
                      <a:pt x="80" y="170"/>
                    </a:lnTo>
                    <a:lnTo>
                      <a:pt x="62" y="200"/>
                    </a:lnTo>
                    <a:lnTo>
                      <a:pt x="49" y="231"/>
                    </a:lnTo>
                    <a:lnTo>
                      <a:pt x="37" y="262"/>
                    </a:lnTo>
                    <a:lnTo>
                      <a:pt x="28" y="292"/>
                    </a:lnTo>
                    <a:lnTo>
                      <a:pt x="21" y="321"/>
                    </a:lnTo>
                    <a:lnTo>
                      <a:pt x="15" y="350"/>
                    </a:lnTo>
                    <a:lnTo>
                      <a:pt x="9" y="375"/>
                    </a:lnTo>
                    <a:lnTo>
                      <a:pt x="5" y="399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7" name="Freeform 127"/>
              <p:cNvSpPr>
                <a:spLocks/>
              </p:cNvSpPr>
              <p:nvPr/>
            </p:nvSpPr>
            <p:spPr bwMode="auto">
              <a:xfrm>
                <a:off x="3196" y="1156"/>
                <a:ext cx="79" cy="280"/>
              </a:xfrm>
              <a:custGeom>
                <a:avLst/>
                <a:gdLst/>
                <a:ahLst/>
                <a:cxnLst>
                  <a:cxn ang="0">
                    <a:pos x="157" y="15"/>
                  </a:cxn>
                  <a:cxn ang="0">
                    <a:pos x="15" y="553"/>
                  </a:cxn>
                  <a:cxn ang="0">
                    <a:pos x="0" y="560"/>
                  </a:cxn>
                  <a:cxn ang="0">
                    <a:pos x="154" y="0"/>
                  </a:cxn>
                  <a:cxn ang="0">
                    <a:pos x="157" y="15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8" name="Freeform 128"/>
              <p:cNvSpPr>
                <a:spLocks/>
              </p:cNvSpPr>
              <p:nvPr/>
            </p:nvSpPr>
            <p:spPr bwMode="auto">
              <a:xfrm>
                <a:off x="2995" y="1441"/>
                <a:ext cx="143" cy="2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8" y="3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9" y="24"/>
                  </a:cxn>
                  <a:cxn ang="0">
                    <a:pos x="16" y="26"/>
                  </a:cxn>
                  <a:cxn ang="0">
                    <a:pos x="28" y="30"/>
                  </a:cxn>
                  <a:cxn ang="0">
                    <a:pos x="45" y="32"/>
                  </a:cxn>
                  <a:cxn ang="0">
                    <a:pos x="63" y="33"/>
                  </a:cxn>
                  <a:cxn ang="0">
                    <a:pos x="85" y="36"/>
                  </a:cxn>
                  <a:cxn ang="0">
                    <a:pos x="108" y="37"/>
                  </a:cxn>
                  <a:cxn ang="0">
                    <a:pos x="133" y="38"/>
                  </a:cxn>
                  <a:cxn ang="0">
                    <a:pos x="157" y="39"/>
                  </a:cxn>
                  <a:cxn ang="0">
                    <a:pos x="182" y="40"/>
                  </a:cxn>
                  <a:cxn ang="0">
                    <a:pos x="206" y="41"/>
                  </a:cxn>
                  <a:cxn ang="0">
                    <a:pos x="228" y="41"/>
                  </a:cxn>
                  <a:cxn ang="0">
                    <a:pos x="247" y="41"/>
                  </a:cxn>
                  <a:cxn ang="0">
                    <a:pos x="263" y="43"/>
                  </a:cxn>
                  <a:cxn ang="0">
                    <a:pos x="276" y="43"/>
                  </a:cxn>
                  <a:cxn ang="0">
                    <a:pos x="284" y="43"/>
                  </a:cxn>
                  <a:cxn ang="0">
                    <a:pos x="287" y="43"/>
                  </a:cxn>
                  <a:cxn ang="0">
                    <a:pos x="284" y="43"/>
                  </a:cxn>
                  <a:cxn ang="0">
                    <a:pos x="276" y="41"/>
                  </a:cxn>
                  <a:cxn ang="0">
                    <a:pos x="266" y="41"/>
                  </a:cxn>
                  <a:cxn ang="0">
                    <a:pos x="251" y="39"/>
                  </a:cxn>
                  <a:cxn ang="0">
                    <a:pos x="232" y="38"/>
                  </a:cxn>
                  <a:cxn ang="0">
                    <a:pos x="213" y="37"/>
                  </a:cxn>
                  <a:cxn ang="0">
                    <a:pos x="192" y="35"/>
                  </a:cxn>
                  <a:cxn ang="0">
                    <a:pos x="170" y="33"/>
                  </a:cxn>
                  <a:cxn ang="0">
                    <a:pos x="147" y="31"/>
                  </a:cxn>
                  <a:cxn ang="0">
                    <a:pos x="125" y="29"/>
                  </a:cxn>
                  <a:cxn ang="0">
                    <a:pos x="103" y="28"/>
                  </a:cxn>
                  <a:cxn ang="0">
                    <a:pos x="85" y="25"/>
                  </a:cxn>
                  <a:cxn ang="0">
                    <a:pos x="68" y="24"/>
                  </a:cxn>
                  <a:cxn ang="0">
                    <a:pos x="53" y="23"/>
                  </a:cxn>
                  <a:cxn ang="0">
                    <a:pos x="42" y="22"/>
                  </a:cxn>
                  <a:cxn ang="0">
                    <a:pos x="35" y="21"/>
                  </a:cxn>
                  <a:cxn ang="0">
                    <a:pos x="24" y="15"/>
                  </a:cxn>
                  <a:cxn ang="0">
                    <a:pos x="18" y="8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9" name="Freeform 129"/>
              <p:cNvSpPr>
                <a:spLocks/>
              </p:cNvSpPr>
              <p:nvPr/>
            </p:nvSpPr>
            <p:spPr bwMode="auto">
              <a:xfrm>
                <a:off x="3147" y="1476"/>
                <a:ext cx="52" cy="30"/>
              </a:xfrm>
              <a:custGeom>
                <a:avLst/>
                <a:gdLst/>
                <a:ahLst/>
                <a:cxnLst>
                  <a:cxn ang="0">
                    <a:pos x="94" y="5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" y="20"/>
                  </a:cxn>
                  <a:cxn ang="0">
                    <a:pos x="1" y="29"/>
                  </a:cxn>
                  <a:cxn ang="0">
                    <a:pos x="1" y="38"/>
                  </a:cxn>
                  <a:cxn ang="0">
                    <a:pos x="103" y="60"/>
                  </a:cxn>
                  <a:cxn ang="0">
                    <a:pos x="100" y="37"/>
                  </a:cxn>
                  <a:cxn ang="0">
                    <a:pos x="98" y="20"/>
                  </a:cxn>
                  <a:cxn ang="0">
                    <a:pos x="95" y="8"/>
                  </a:cxn>
                  <a:cxn ang="0">
                    <a:pos x="94" y="5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10" name="Freeform 130"/>
              <p:cNvSpPr>
                <a:spLocks/>
              </p:cNvSpPr>
              <p:nvPr/>
            </p:nvSpPr>
            <p:spPr bwMode="auto">
              <a:xfrm>
                <a:off x="3132" y="1495"/>
                <a:ext cx="67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43"/>
                  </a:cxn>
                  <a:cxn ang="0">
                    <a:pos x="14" y="73"/>
                  </a:cxn>
                  <a:cxn ang="0">
                    <a:pos x="5" y="91"/>
                  </a:cxn>
                  <a:cxn ang="0">
                    <a:pos x="0" y="97"/>
                  </a:cxn>
                  <a:cxn ang="0">
                    <a:pos x="130" y="129"/>
                  </a:cxn>
                  <a:cxn ang="0">
                    <a:pos x="132" y="98"/>
                  </a:cxn>
                  <a:cxn ang="0">
                    <a:pos x="134" y="71"/>
                  </a:cxn>
                  <a:cxn ang="0">
                    <a:pos x="134" y="44"/>
                  </a:cxn>
                  <a:cxn ang="0">
                    <a:pos x="132" y="22"/>
                  </a:cxn>
                  <a:cxn ang="0">
                    <a:pos x="30" y="0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11" name="Freeform 131"/>
              <p:cNvSpPr>
                <a:spLocks/>
              </p:cNvSpPr>
              <p:nvPr/>
            </p:nvSpPr>
            <p:spPr bwMode="auto">
              <a:xfrm>
                <a:off x="3207" y="1480"/>
                <a:ext cx="30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7" y="14"/>
                  </a:cxn>
                  <a:cxn ang="0">
                    <a:pos x="15" y="28"/>
                  </a:cxn>
                  <a:cxn ang="0">
                    <a:pos x="24" y="46"/>
                  </a:cxn>
                  <a:cxn ang="0">
                    <a:pos x="33" y="68"/>
                  </a:cxn>
                  <a:cxn ang="0">
                    <a:pos x="44" y="90"/>
                  </a:cxn>
                  <a:cxn ang="0">
                    <a:pos x="53" y="113"/>
                  </a:cxn>
                  <a:cxn ang="0">
                    <a:pos x="60" y="135"/>
                  </a:cxn>
                  <a:cxn ang="0">
                    <a:pos x="59" y="136"/>
                  </a:cxn>
                  <a:cxn ang="0">
                    <a:pos x="54" y="138"/>
                  </a:cxn>
                  <a:cxn ang="0">
                    <a:pos x="48" y="142"/>
                  </a:cxn>
                  <a:cxn ang="0">
                    <a:pos x="40" y="145"/>
                  </a:cxn>
                  <a:cxn ang="0">
                    <a:pos x="32" y="150"/>
                  </a:cxn>
                  <a:cxn ang="0">
                    <a:pos x="23" y="153"/>
                  </a:cxn>
                  <a:cxn ang="0">
                    <a:pos x="15" y="157"/>
                  </a:cxn>
                  <a:cxn ang="0">
                    <a:pos x="7" y="159"/>
                  </a:cxn>
                  <a:cxn ang="0">
                    <a:pos x="8" y="144"/>
                  </a:cxn>
                  <a:cxn ang="0">
                    <a:pos x="10" y="105"/>
                  </a:cxn>
                  <a:cxn ang="0">
                    <a:pos x="9" y="53"/>
                  </a:cxn>
                  <a:cxn ang="0">
                    <a:pos x="0" y="0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12" name="Freeform 132"/>
              <p:cNvSpPr>
                <a:spLocks/>
              </p:cNvSpPr>
              <p:nvPr/>
            </p:nvSpPr>
            <p:spPr bwMode="auto">
              <a:xfrm>
                <a:off x="3007" y="1547"/>
                <a:ext cx="149" cy="51"/>
              </a:xfrm>
              <a:custGeom>
                <a:avLst/>
                <a:gdLst/>
                <a:ahLst/>
                <a:cxnLst>
                  <a:cxn ang="0">
                    <a:pos x="199" y="7"/>
                  </a:cxn>
                  <a:cxn ang="0">
                    <a:pos x="169" y="0"/>
                  </a:cxn>
                  <a:cxn ang="0">
                    <a:pos x="162" y="1"/>
                  </a:cxn>
                  <a:cxn ang="0">
                    <a:pos x="143" y="3"/>
                  </a:cxn>
                  <a:cxn ang="0">
                    <a:pos x="116" y="8"/>
                  </a:cxn>
                  <a:cxn ang="0">
                    <a:pos x="85" y="13"/>
                  </a:cxn>
                  <a:cxn ang="0">
                    <a:pos x="54" y="18"/>
                  </a:cxn>
                  <a:cxn ang="0">
                    <a:pos x="26" y="24"/>
                  </a:cxn>
                  <a:cxn ang="0">
                    <a:pos x="8" y="30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9" y="41"/>
                  </a:cxn>
                  <a:cxn ang="0">
                    <a:pos x="21" y="46"/>
                  </a:cxn>
                  <a:cxn ang="0">
                    <a:pos x="36" y="51"/>
                  </a:cxn>
                  <a:cxn ang="0">
                    <a:pos x="53" y="56"/>
                  </a:cxn>
                  <a:cxn ang="0">
                    <a:pos x="74" y="61"/>
                  </a:cxn>
                  <a:cxn ang="0">
                    <a:pos x="97" y="67"/>
                  </a:cxn>
                  <a:cxn ang="0">
                    <a:pos x="121" y="73"/>
                  </a:cxn>
                  <a:cxn ang="0">
                    <a:pos x="146" y="77"/>
                  </a:cxn>
                  <a:cxn ang="0">
                    <a:pos x="172" y="83"/>
                  </a:cxn>
                  <a:cxn ang="0">
                    <a:pos x="196" y="88"/>
                  </a:cxn>
                  <a:cxn ang="0">
                    <a:pos x="220" y="91"/>
                  </a:cxn>
                  <a:cxn ang="0">
                    <a:pos x="243" y="96"/>
                  </a:cxn>
                  <a:cxn ang="0">
                    <a:pos x="264" y="98"/>
                  </a:cxn>
                  <a:cxn ang="0">
                    <a:pos x="282" y="100"/>
                  </a:cxn>
                  <a:cxn ang="0">
                    <a:pos x="297" y="101"/>
                  </a:cxn>
                  <a:cxn ang="0">
                    <a:pos x="177" y="37"/>
                  </a:cxn>
                  <a:cxn ang="0">
                    <a:pos x="199" y="7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13" name="Freeform 133"/>
              <p:cNvSpPr>
                <a:spLocks/>
              </p:cNvSpPr>
              <p:nvPr/>
            </p:nvSpPr>
            <p:spPr bwMode="auto">
              <a:xfrm>
                <a:off x="3096" y="1550"/>
                <a:ext cx="167" cy="48"/>
              </a:xfrm>
              <a:custGeom>
                <a:avLst/>
                <a:gdLst/>
                <a:ahLst/>
                <a:cxnLst>
                  <a:cxn ang="0">
                    <a:pos x="129" y="94"/>
                  </a:cxn>
                  <a:cxn ang="0">
                    <a:pos x="142" y="93"/>
                  </a:cxn>
                  <a:cxn ang="0">
                    <a:pos x="157" y="91"/>
                  </a:cxn>
                  <a:cxn ang="0">
                    <a:pos x="172" y="86"/>
                  </a:cxn>
                  <a:cxn ang="0">
                    <a:pos x="188" y="82"/>
                  </a:cxn>
                  <a:cxn ang="0">
                    <a:pos x="205" y="76"/>
                  </a:cxn>
                  <a:cxn ang="0">
                    <a:pos x="223" y="70"/>
                  </a:cxn>
                  <a:cxn ang="0">
                    <a:pos x="240" y="63"/>
                  </a:cxn>
                  <a:cxn ang="0">
                    <a:pos x="256" y="56"/>
                  </a:cxn>
                  <a:cxn ang="0">
                    <a:pos x="272" y="49"/>
                  </a:cxn>
                  <a:cxn ang="0">
                    <a:pos x="286" y="44"/>
                  </a:cxn>
                  <a:cxn ang="0">
                    <a:pos x="300" y="37"/>
                  </a:cxn>
                  <a:cxn ang="0">
                    <a:pos x="311" y="32"/>
                  </a:cxn>
                  <a:cxn ang="0">
                    <a:pos x="321" y="28"/>
                  </a:cxn>
                  <a:cxn ang="0">
                    <a:pos x="329" y="24"/>
                  </a:cxn>
                  <a:cxn ang="0">
                    <a:pos x="333" y="22"/>
                  </a:cxn>
                  <a:cxn ang="0">
                    <a:pos x="335" y="21"/>
                  </a:cxn>
                  <a:cxn ang="0">
                    <a:pos x="267" y="25"/>
                  </a:cxn>
                  <a:cxn ang="0">
                    <a:pos x="210" y="46"/>
                  </a:cxn>
                  <a:cxn ang="0">
                    <a:pos x="22" y="0"/>
                  </a:cxn>
                  <a:cxn ang="0">
                    <a:pos x="0" y="30"/>
                  </a:cxn>
                  <a:cxn ang="0">
                    <a:pos x="120" y="94"/>
                  </a:cxn>
                  <a:cxn ang="0">
                    <a:pos x="123" y="94"/>
                  </a:cxn>
                  <a:cxn ang="0">
                    <a:pos x="125" y="94"/>
                  </a:cxn>
                  <a:cxn ang="0">
                    <a:pos x="127" y="94"/>
                  </a:cxn>
                  <a:cxn ang="0">
                    <a:pos x="129" y="94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14" name="Freeform 134"/>
              <p:cNvSpPr>
                <a:spLocks/>
              </p:cNvSpPr>
              <p:nvPr/>
            </p:nvSpPr>
            <p:spPr bwMode="auto">
              <a:xfrm>
                <a:off x="2993" y="1567"/>
                <a:ext cx="139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7" y="15"/>
                  </a:cxn>
                  <a:cxn ang="0">
                    <a:pos x="22" y="22"/>
                  </a:cxn>
                  <a:cxn ang="0">
                    <a:pos x="38" y="29"/>
                  </a:cxn>
                  <a:cxn ang="0">
                    <a:pos x="55" y="36"/>
                  </a:cxn>
                  <a:cxn ang="0">
                    <a:pos x="74" y="43"/>
                  </a:cxn>
                  <a:cxn ang="0">
                    <a:pos x="92" y="50"/>
                  </a:cxn>
                  <a:cxn ang="0">
                    <a:pos x="112" y="55"/>
                  </a:cxn>
                  <a:cxn ang="0">
                    <a:pos x="130" y="61"/>
                  </a:cxn>
                  <a:cxn ang="0">
                    <a:pos x="150" y="67"/>
                  </a:cxn>
                  <a:cxn ang="0">
                    <a:pos x="168" y="72"/>
                  </a:cxn>
                  <a:cxn ang="0">
                    <a:pos x="187" y="75"/>
                  </a:cxn>
                  <a:cxn ang="0">
                    <a:pos x="204" y="79"/>
                  </a:cxn>
                  <a:cxn ang="0">
                    <a:pos x="221" y="81"/>
                  </a:cxn>
                  <a:cxn ang="0">
                    <a:pos x="238" y="83"/>
                  </a:cxn>
                  <a:cxn ang="0">
                    <a:pos x="252" y="83"/>
                  </a:cxn>
                  <a:cxn ang="0">
                    <a:pos x="266" y="83"/>
                  </a:cxn>
                  <a:cxn ang="0">
                    <a:pos x="279" y="82"/>
                  </a:cxn>
                  <a:cxn ang="0">
                    <a:pos x="276" y="81"/>
                  </a:cxn>
                  <a:cxn ang="0">
                    <a:pos x="267" y="80"/>
                  </a:cxn>
                  <a:cxn ang="0">
                    <a:pos x="255" y="77"/>
                  </a:cxn>
                  <a:cxn ang="0">
                    <a:pos x="238" y="73"/>
                  </a:cxn>
                  <a:cxn ang="0">
                    <a:pos x="218" y="69"/>
                  </a:cxn>
                  <a:cxn ang="0">
                    <a:pos x="195" y="64"/>
                  </a:cxn>
                  <a:cxn ang="0">
                    <a:pos x="172" y="58"/>
                  </a:cxn>
                  <a:cxn ang="0">
                    <a:pos x="147" y="52"/>
                  </a:cxn>
                  <a:cxn ang="0">
                    <a:pos x="121" y="45"/>
                  </a:cxn>
                  <a:cxn ang="0">
                    <a:pos x="97" y="38"/>
                  </a:cxn>
                  <a:cxn ang="0">
                    <a:pos x="73" y="32"/>
                  </a:cxn>
                  <a:cxn ang="0">
                    <a:pos x="52" y="26"/>
                  </a:cxn>
                  <a:cxn ang="0">
                    <a:pos x="34" y="19"/>
                  </a:cxn>
                  <a:cxn ang="0">
                    <a:pos x="19" y="12"/>
                  </a:cxn>
                  <a:cxn ang="0">
                    <a:pos x="8" y="6"/>
                  </a:cxn>
                  <a:cxn ang="0">
                    <a:pos x="2" y="0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15" name="Freeform 135"/>
              <p:cNvSpPr>
                <a:spLocks/>
              </p:cNvSpPr>
              <p:nvPr/>
            </p:nvSpPr>
            <p:spPr bwMode="auto">
              <a:xfrm>
                <a:off x="3160" y="1177"/>
                <a:ext cx="19" cy="17"/>
              </a:xfrm>
              <a:custGeom>
                <a:avLst/>
                <a:gdLst/>
                <a:ahLst/>
                <a:cxnLst>
                  <a:cxn ang="0">
                    <a:pos x="20" y="36"/>
                  </a:cxn>
                  <a:cxn ang="0">
                    <a:pos x="27" y="35"/>
                  </a:cxn>
                  <a:cxn ang="0">
                    <a:pos x="34" y="30"/>
                  </a:cxn>
                  <a:cxn ang="0">
                    <a:pos x="38" y="26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6" y="6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6"/>
                  </a:cxn>
                  <a:cxn ang="0">
                    <a:pos x="6" y="30"/>
                  </a:cxn>
                  <a:cxn ang="0">
                    <a:pos x="12" y="35"/>
                  </a:cxn>
                  <a:cxn ang="0">
                    <a:pos x="20" y="36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136"/>
          <p:cNvGrpSpPr>
            <a:grpSpLocks/>
          </p:cNvGrpSpPr>
          <p:nvPr/>
        </p:nvGrpSpPr>
        <p:grpSpPr bwMode="auto">
          <a:xfrm>
            <a:off x="2590800" y="2209800"/>
            <a:ext cx="1676400" cy="1371600"/>
            <a:chOff x="1824" y="1392"/>
            <a:chExt cx="1056" cy="864"/>
          </a:xfrm>
        </p:grpSpPr>
        <p:sp>
          <p:nvSpPr>
            <p:cNvPr id="532617" name="AutoShape 137"/>
            <p:cNvSpPr>
              <a:spLocks noChangeArrowheads="1"/>
            </p:cNvSpPr>
            <p:nvPr/>
          </p:nvSpPr>
          <p:spPr bwMode="auto">
            <a:xfrm>
              <a:off x="1824" y="1440"/>
              <a:ext cx="1056" cy="816"/>
            </a:xfrm>
            <a:prstGeom prst="octagon">
              <a:avLst>
                <a:gd name="adj" fmla="val 29287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0" name="Group 138"/>
            <p:cNvGrpSpPr>
              <a:grpSpLocks/>
            </p:cNvGrpSpPr>
            <p:nvPr/>
          </p:nvGrpSpPr>
          <p:grpSpPr bwMode="auto">
            <a:xfrm>
              <a:off x="2496" y="1632"/>
              <a:ext cx="370" cy="355"/>
              <a:chOff x="624" y="2909"/>
              <a:chExt cx="370" cy="355"/>
            </a:xfrm>
          </p:grpSpPr>
          <p:sp>
            <p:nvSpPr>
              <p:cNvPr id="532619" name="Oval 139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20" name="Text Box 140"/>
              <p:cNvSpPr txBox="1">
                <a:spLocks noChangeArrowheads="1"/>
              </p:cNvSpPr>
              <p:nvPr/>
            </p:nvSpPr>
            <p:spPr bwMode="auto">
              <a:xfrm>
                <a:off x="710" y="2909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21" name="Text Box 141"/>
              <p:cNvSpPr txBox="1">
                <a:spLocks noChangeArrowheads="1"/>
              </p:cNvSpPr>
              <p:nvPr/>
            </p:nvSpPr>
            <p:spPr bwMode="auto">
              <a:xfrm>
                <a:off x="624" y="3024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grpSp>
          <p:nvGrpSpPr>
            <p:cNvPr id="11" name="Group 142"/>
            <p:cNvGrpSpPr>
              <a:grpSpLocks/>
            </p:cNvGrpSpPr>
            <p:nvPr/>
          </p:nvGrpSpPr>
          <p:grpSpPr bwMode="auto">
            <a:xfrm>
              <a:off x="2160" y="1392"/>
              <a:ext cx="370" cy="355"/>
              <a:chOff x="624" y="2909"/>
              <a:chExt cx="370" cy="355"/>
            </a:xfrm>
          </p:grpSpPr>
          <p:sp>
            <p:nvSpPr>
              <p:cNvPr id="532623" name="Oval 143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24" name="Text Box 144"/>
              <p:cNvSpPr txBox="1">
                <a:spLocks noChangeArrowheads="1"/>
              </p:cNvSpPr>
              <p:nvPr/>
            </p:nvSpPr>
            <p:spPr bwMode="auto">
              <a:xfrm>
                <a:off x="710" y="2909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25" name="Text Box 145"/>
              <p:cNvSpPr txBox="1">
                <a:spLocks noChangeArrowheads="1"/>
              </p:cNvSpPr>
              <p:nvPr/>
            </p:nvSpPr>
            <p:spPr bwMode="auto">
              <a:xfrm>
                <a:off x="624" y="3024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sp>
          <p:nvSpPr>
            <p:cNvPr id="532626" name="Oval 146"/>
            <p:cNvSpPr>
              <a:spLocks noChangeArrowheads="1"/>
            </p:cNvSpPr>
            <p:nvPr/>
          </p:nvSpPr>
          <p:spPr bwMode="auto">
            <a:xfrm>
              <a:off x="2016" y="1891"/>
              <a:ext cx="288" cy="288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2627" name="Text Box 147"/>
            <p:cNvSpPr txBox="1">
              <a:spLocks noChangeArrowheads="1"/>
            </p:cNvSpPr>
            <p:nvPr/>
          </p:nvSpPr>
          <p:spPr bwMode="auto">
            <a:xfrm>
              <a:off x="2054" y="1824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32628" name="Text Box 148"/>
            <p:cNvSpPr txBox="1">
              <a:spLocks noChangeArrowheads="1"/>
            </p:cNvSpPr>
            <p:nvPr/>
          </p:nvSpPr>
          <p:spPr bwMode="auto">
            <a:xfrm>
              <a:off x="1968" y="1939"/>
              <a:ext cx="3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Obj</a:t>
              </a:r>
            </a:p>
          </p:txBody>
        </p:sp>
        <p:sp>
          <p:nvSpPr>
            <p:cNvPr id="532629" name="Text Box 149"/>
            <p:cNvSpPr txBox="1">
              <a:spLocks noChangeArrowheads="1"/>
            </p:cNvSpPr>
            <p:nvPr/>
          </p:nvSpPr>
          <p:spPr bwMode="auto">
            <a:xfrm>
              <a:off x="1824" y="1728"/>
              <a:ext cx="7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SMI Domain</a:t>
              </a:r>
            </a:p>
          </p:txBody>
        </p:sp>
      </p:grp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066800" y="3505200"/>
            <a:ext cx="1733550" cy="1371600"/>
            <a:chOff x="864" y="2208"/>
            <a:chExt cx="1092" cy="864"/>
          </a:xfrm>
        </p:grpSpPr>
        <p:sp>
          <p:nvSpPr>
            <p:cNvPr id="532631" name="AutoShape 151"/>
            <p:cNvSpPr>
              <a:spLocks noChangeArrowheads="1"/>
            </p:cNvSpPr>
            <p:nvPr/>
          </p:nvSpPr>
          <p:spPr bwMode="auto">
            <a:xfrm>
              <a:off x="864" y="2256"/>
              <a:ext cx="1056" cy="816"/>
            </a:xfrm>
            <a:prstGeom prst="octagon">
              <a:avLst>
                <a:gd name="adj" fmla="val 29287"/>
              </a:avLst>
            </a:prstGeom>
            <a:solidFill>
              <a:srgbClr val="FF7C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2632" name="Oval 152"/>
            <p:cNvSpPr>
              <a:spLocks noChangeArrowheads="1"/>
            </p:cNvSpPr>
            <p:nvPr/>
          </p:nvSpPr>
          <p:spPr bwMode="auto">
            <a:xfrm>
              <a:off x="1392" y="2755"/>
              <a:ext cx="288" cy="288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2633" name="Text Box 153"/>
            <p:cNvSpPr txBox="1">
              <a:spLocks noChangeArrowheads="1"/>
            </p:cNvSpPr>
            <p:nvPr/>
          </p:nvSpPr>
          <p:spPr bwMode="auto">
            <a:xfrm>
              <a:off x="1430" y="2688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32634" name="Text Box 154"/>
            <p:cNvSpPr txBox="1">
              <a:spLocks noChangeArrowheads="1"/>
            </p:cNvSpPr>
            <p:nvPr/>
          </p:nvSpPr>
          <p:spPr bwMode="auto">
            <a:xfrm>
              <a:off x="1344" y="2803"/>
              <a:ext cx="3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Obj</a:t>
              </a:r>
            </a:p>
          </p:txBody>
        </p:sp>
        <p:sp>
          <p:nvSpPr>
            <p:cNvPr id="532635" name="Oval 155"/>
            <p:cNvSpPr>
              <a:spLocks noChangeArrowheads="1"/>
            </p:cNvSpPr>
            <p:nvPr/>
          </p:nvSpPr>
          <p:spPr bwMode="auto">
            <a:xfrm>
              <a:off x="1296" y="2755"/>
              <a:ext cx="288" cy="288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2636" name="Text Box 156"/>
            <p:cNvSpPr txBox="1">
              <a:spLocks noChangeArrowheads="1"/>
            </p:cNvSpPr>
            <p:nvPr/>
          </p:nvSpPr>
          <p:spPr bwMode="auto">
            <a:xfrm>
              <a:off x="1334" y="2688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32637" name="Text Box 157"/>
            <p:cNvSpPr txBox="1">
              <a:spLocks noChangeArrowheads="1"/>
            </p:cNvSpPr>
            <p:nvPr/>
          </p:nvSpPr>
          <p:spPr bwMode="auto">
            <a:xfrm>
              <a:off x="1248" y="2803"/>
              <a:ext cx="3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Obj</a:t>
              </a:r>
            </a:p>
          </p:txBody>
        </p:sp>
        <p:grpSp>
          <p:nvGrpSpPr>
            <p:cNvPr id="13" name="Group 158"/>
            <p:cNvGrpSpPr>
              <a:grpSpLocks/>
            </p:cNvGrpSpPr>
            <p:nvPr/>
          </p:nvGrpSpPr>
          <p:grpSpPr bwMode="auto">
            <a:xfrm>
              <a:off x="1152" y="2755"/>
              <a:ext cx="370" cy="288"/>
              <a:chOff x="816" y="2803"/>
              <a:chExt cx="370" cy="288"/>
            </a:xfrm>
          </p:grpSpPr>
          <p:sp>
            <p:nvSpPr>
              <p:cNvPr id="532639" name="Oval 159"/>
              <p:cNvSpPr>
                <a:spLocks noChangeArrowheads="1"/>
              </p:cNvSpPr>
              <p:nvPr/>
            </p:nvSpPr>
            <p:spPr bwMode="auto">
              <a:xfrm>
                <a:off x="864" y="2803"/>
                <a:ext cx="288" cy="288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40" name="Text Box 160"/>
              <p:cNvSpPr txBox="1">
                <a:spLocks noChangeArrowheads="1"/>
              </p:cNvSpPr>
              <p:nvPr/>
            </p:nvSpPr>
            <p:spPr bwMode="auto">
              <a:xfrm>
                <a:off x="816" y="2851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grpSp>
          <p:nvGrpSpPr>
            <p:cNvPr id="14" name="Group 161"/>
            <p:cNvGrpSpPr>
              <a:grpSpLocks/>
            </p:cNvGrpSpPr>
            <p:nvPr/>
          </p:nvGrpSpPr>
          <p:grpSpPr bwMode="auto">
            <a:xfrm>
              <a:off x="1248" y="2208"/>
              <a:ext cx="370" cy="355"/>
              <a:chOff x="624" y="2909"/>
              <a:chExt cx="370" cy="355"/>
            </a:xfrm>
          </p:grpSpPr>
          <p:sp>
            <p:nvSpPr>
              <p:cNvPr id="532642" name="Oval 162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43" name="Text Box 163"/>
              <p:cNvSpPr txBox="1">
                <a:spLocks noChangeArrowheads="1"/>
              </p:cNvSpPr>
              <p:nvPr/>
            </p:nvSpPr>
            <p:spPr bwMode="auto">
              <a:xfrm>
                <a:off x="710" y="2909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44" name="Text Box 164"/>
              <p:cNvSpPr txBox="1">
                <a:spLocks noChangeArrowheads="1"/>
              </p:cNvSpPr>
              <p:nvPr/>
            </p:nvSpPr>
            <p:spPr bwMode="auto">
              <a:xfrm>
                <a:off x="624" y="3024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grpSp>
          <p:nvGrpSpPr>
            <p:cNvPr id="15" name="Group 165"/>
            <p:cNvGrpSpPr>
              <a:grpSpLocks/>
            </p:cNvGrpSpPr>
            <p:nvPr/>
          </p:nvGrpSpPr>
          <p:grpSpPr bwMode="auto">
            <a:xfrm>
              <a:off x="864" y="2448"/>
              <a:ext cx="370" cy="355"/>
              <a:chOff x="624" y="2909"/>
              <a:chExt cx="370" cy="355"/>
            </a:xfrm>
          </p:grpSpPr>
          <p:sp>
            <p:nvSpPr>
              <p:cNvPr id="532646" name="Oval 166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47" name="Text Box 167"/>
              <p:cNvSpPr txBox="1">
                <a:spLocks noChangeArrowheads="1"/>
              </p:cNvSpPr>
              <p:nvPr/>
            </p:nvSpPr>
            <p:spPr bwMode="auto">
              <a:xfrm>
                <a:off x="710" y="2909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2648" name="Text Box 168"/>
              <p:cNvSpPr txBox="1">
                <a:spLocks noChangeArrowheads="1"/>
              </p:cNvSpPr>
              <p:nvPr/>
            </p:nvSpPr>
            <p:spPr bwMode="auto">
              <a:xfrm>
                <a:off x="624" y="3024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sp>
          <p:nvSpPr>
            <p:cNvPr id="532649" name="Text Box 169"/>
            <p:cNvSpPr txBox="1">
              <a:spLocks noChangeArrowheads="1"/>
            </p:cNvSpPr>
            <p:nvPr/>
          </p:nvSpPr>
          <p:spPr bwMode="auto">
            <a:xfrm>
              <a:off x="1200" y="2544"/>
              <a:ext cx="7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SMI Domain</a:t>
              </a:r>
            </a:p>
          </p:txBody>
        </p:sp>
      </p:grpSp>
      <p:sp>
        <p:nvSpPr>
          <p:cNvPr id="532650" name="Rectangle 170"/>
          <p:cNvSpPr>
            <a:spLocks noGrp="1" noChangeArrowheads="1"/>
          </p:cNvSpPr>
          <p:nvPr>
            <p:ph type="body" idx="1"/>
          </p:nvPr>
        </p:nvSpPr>
        <p:spPr>
          <a:xfrm>
            <a:off x="3733800" y="1219200"/>
            <a:ext cx="5410200" cy="4953000"/>
          </a:xfrm>
          <a:noFill/>
          <a:ln/>
        </p:spPr>
        <p:txBody>
          <a:bodyPr/>
          <a:lstStyle/>
          <a:p>
            <a:pPr lvl="1"/>
            <a:r>
              <a:rPr lang="en-US"/>
              <a:t>Device Level: Proxies</a:t>
            </a:r>
          </a:p>
          <a:p>
            <a:pPr lvl="2"/>
            <a:r>
              <a:rPr lang="en-US" sz="2000"/>
              <a:t>C, C++, PVSS ctrl scripts</a:t>
            </a:r>
          </a:p>
          <a:p>
            <a:pPr lvl="2"/>
            <a:r>
              <a:rPr lang="en-US" sz="2000"/>
              <a:t>drive the hardware:</a:t>
            </a:r>
          </a:p>
          <a:p>
            <a:pPr lvl="3"/>
            <a:r>
              <a:rPr lang="en-US"/>
              <a:t>deduceState</a:t>
            </a:r>
          </a:p>
          <a:p>
            <a:pPr lvl="3"/>
            <a:r>
              <a:rPr lang="en-US"/>
              <a:t>handleCommands</a:t>
            </a:r>
          </a:p>
          <a:p>
            <a:pPr lvl="1"/>
            <a:r>
              <a:rPr lang="en-US"/>
              <a:t>Abstract Levels: Domains</a:t>
            </a:r>
          </a:p>
          <a:p>
            <a:pPr lvl="2"/>
            <a:r>
              <a:rPr lang="en-US" sz="2000"/>
              <a:t>Internal objects</a:t>
            </a:r>
          </a:p>
          <a:p>
            <a:pPr lvl="2"/>
            <a:r>
              <a:rPr lang="en-US" sz="2000"/>
              <a:t>Implement the logical model</a:t>
            </a:r>
          </a:p>
          <a:p>
            <a:pPr lvl="2"/>
            <a:r>
              <a:rPr lang="en-US" sz="2000"/>
              <a:t>Dedicated language</a:t>
            </a:r>
          </a:p>
          <a:p>
            <a:pPr lvl="1"/>
            <a:r>
              <a:rPr lang="en-US"/>
              <a:t>User Interfaces</a:t>
            </a:r>
          </a:p>
          <a:p>
            <a:pPr lvl="2"/>
            <a:r>
              <a:rPr lang="en-US" sz="2000"/>
              <a:t>For User Interaction</a:t>
            </a:r>
          </a:p>
        </p:txBody>
      </p:sp>
      <p:sp>
        <p:nvSpPr>
          <p:cNvPr id="532651" name="Line 171"/>
          <p:cNvSpPr>
            <a:spLocks noChangeShapeType="1"/>
          </p:cNvSpPr>
          <p:nvPr/>
        </p:nvSpPr>
        <p:spPr bwMode="auto">
          <a:xfrm flipV="1">
            <a:off x="1828800" y="4800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652" name="Line 172"/>
          <p:cNvSpPr>
            <a:spLocks noChangeShapeType="1"/>
          </p:cNvSpPr>
          <p:nvPr/>
        </p:nvSpPr>
        <p:spPr bwMode="auto">
          <a:xfrm flipV="1">
            <a:off x="1981200" y="4800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653" name="Line 173"/>
          <p:cNvSpPr>
            <a:spLocks noChangeShapeType="1"/>
          </p:cNvSpPr>
          <p:nvPr/>
        </p:nvSpPr>
        <p:spPr bwMode="auto">
          <a:xfrm flipV="1">
            <a:off x="2133600" y="4800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654" name="Line 174"/>
          <p:cNvSpPr>
            <a:spLocks noChangeShapeType="1"/>
          </p:cNvSpPr>
          <p:nvPr/>
        </p:nvSpPr>
        <p:spPr bwMode="auto">
          <a:xfrm>
            <a:off x="1143000" y="32766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655" name="Line 175"/>
          <p:cNvSpPr>
            <a:spLocks noChangeShapeType="1"/>
          </p:cNvSpPr>
          <p:nvPr/>
        </p:nvSpPr>
        <p:spPr bwMode="auto">
          <a:xfrm flipH="1">
            <a:off x="2209800" y="3352800"/>
            <a:ext cx="762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656" name="Line 176"/>
          <p:cNvSpPr>
            <a:spLocks noChangeShapeType="1"/>
          </p:cNvSpPr>
          <p:nvPr/>
        </p:nvSpPr>
        <p:spPr bwMode="auto">
          <a:xfrm>
            <a:off x="2362200" y="1828800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3" grpId="0" animBg="1"/>
      <p:bldP spid="532494" grpId="0" animBg="1"/>
      <p:bldP spid="532495" grpId="0" animBg="1"/>
      <p:bldP spid="532651" grpId="0" animBg="1"/>
      <p:bldP spid="532652" grpId="0" animBg="1"/>
      <p:bldP spid="532653" grpId="0" animBg="1"/>
      <p:bldP spid="532654" grpId="0" animBg="1"/>
      <p:bldP spid="532654" grpId="1" animBg="1"/>
      <p:bldP spid="532655" grpId="0" animBg="1"/>
      <p:bldP spid="5326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6005A-F68B-410A-96AC-F4DFA759EFAE}" type="slidenum">
              <a:rPr lang="en-US"/>
              <a:pPr/>
              <a:t>22</a:t>
            </a:fld>
            <a:endParaRPr lang="en-US" sz="2000" b="1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- The Language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219200"/>
            <a:ext cx="9220200" cy="5105400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/>
              <a:t>SML –State Management Language</a:t>
            </a:r>
          </a:p>
          <a:p>
            <a:pPr lvl="2"/>
            <a:r>
              <a:rPr lang="en-US"/>
              <a:t>Finite State Logic</a:t>
            </a:r>
          </a:p>
          <a:p>
            <a:pPr lvl="3"/>
            <a:r>
              <a:rPr lang="en-US"/>
              <a:t>Objects are described as FSMs</a:t>
            </a:r>
            <a:br>
              <a:rPr lang="en-US"/>
            </a:br>
            <a:r>
              <a:rPr lang="en-US"/>
              <a:t>their main attribute is a STATE</a:t>
            </a:r>
          </a:p>
          <a:p>
            <a:pPr lvl="2"/>
            <a:r>
              <a:rPr lang="en-US"/>
              <a:t>Parallelism</a:t>
            </a:r>
          </a:p>
          <a:p>
            <a:pPr lvl="3"/>
            <a:r>
              <a:rPr lang="en-US"/>
              <a:t>Actions can be sent in parallel to several objects. </a:t>
            </a:r>
          </a:p>
          <a:p>
            <a:pPr lvl="2"/>
            <a:r>
              <a:rPr lang="en-US"/>
              <a:t>Synchronization and Sequencing</a:t>
            </a:r>
          </a:p>
          <a:p>
            <a:pPr lvl="3"/>
            <a:r>
              <a:rPr lang="en-US"/>
              <a:t>The user can also wait until actions finish before sending the next one.</a:t>
            </a:r>
          </a:p>
          <a:p>
            <a:pPr lvl="2"/>
            <a:r>
              <a:rPr lang="en-US"/>
              <a:t>Asynchronous Rules</a:t>
            </a:r>
          </a:p>
          <a:p>
            <a:pPr lvl="3"/>
            <a:r>
              <a:rPr lang="en-US"/>
              <a:t>Actions can be triggered by logical conditions on the state of other objects.</a:t>
            </a:r>
          </a:p>
        </p:txBody>
      </p:sp>
      <p:pic>
        <p:nvPicPr>
          <p:cNvPr id="533508" name="Picture 4" descr="SMI_LOGO"/>
          <p:cNvPicPr>
            <a:picLocks noChangeAspect="1" noChangeArrowheads="1"/>
          </p:cNvPicPr>
          <p:nvPr/>
        </p:nvPicPr>
        <p:blipFill>
          <a:blip r:embed="rId2" cstate="print"/>
          <a:srcRect l="6052" t="10257" r="8018" b="31624"/>
          <a:stretch>
            <a:fillRect/>
          </a:stretch>
        </p:blipFill>
        <p:spPr bwMode="auto">
          <a:xfrm>
            <a:off x="7848600" y="914400"/>
            <a:ext cx="1066800" cy="10207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61F0A-D5C4-456B-B1C4-C4DA061FD358}" type="slidenum">
              <a:rPr lang="en-US"/>
              <a:pPr/>
              <a:t>23</a:t>
            </a:fld>
            <a:endParaRPr lang="en-US" sz="2000" b="1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SML example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3733800" cy="533400"/>
          </a:xfrm>
        </p:spPr>
        <p:txBody>
          <a:bodyPr/>
          <a:lstStyle/>
          <a:p>
            <a:r>
              <a:rPr lang="en-US" sz="2400"/>
              <a:t>Device:</a:t>
            </a:r>
          </a:p>
        </p:txBody>
      </p:sp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4419600" y="1371600"/>
            <a:ext cx="4572000" cy="50292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34533" name="Object 5"/>
          <p:cNvGraphicFramePr>
            <a:graphicFrameLocks noChangeAspect="1"/>
          </p:cNvGraphicFramePr>
          <p:nvPr/>
        </p:nvGraphicFramePr>
        <p:xfrm>
          <a:off x="4572000" y="1447800"/>
          <a:ext cx="4410075" cy="5067300"/>
        </p:xfrm>
        <a:graphic>
          <a:graphicData uri="http://schemas.openxmlformats.org/presentationml/2006/ole">
            <p:oleObj spid="_x0000_s53250" name="Document" r:id="rId3" imgW="6127472" imgH="7042426" progId="Word.Document.8">
              <p:embed/>
            </p:oleObj>
          </a:graphicData>
        </a:graphic>
      </p:graphicFrame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309563" y="1357313"/>
            <a:ext cx="3276600" cy="2757487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34535" name="Object 7"/>
          <p:cNvGraphicFramePr>
            <a:graphicFrameLocks noChangeAspect="1"/>
          </p:cNvGraphicFramePr>
          <p:nvPr/>
        </p:nvGraphicFramePr>
        <p:xfrm>
          <a:off x="465138" y="1441450"/>
          <a:ext cx="3084512" cy="3843338"/>
        </p:xfrm>
        <a:graphic>
          <a:graphicData uri="http://schemas.openxmlformats.org/presentationml/2006/ole">
            <p:oleObj spid="_x0000_s53251" name="Document" r:id="rId4" imgW="3582371" imgH="4458862" progId="Word.Document.8">
              <p:embed/>
            </p:oleObj>
          </a:graphicData>
        </a:graphic>
      </p:graphicFrame>
      <p:sp>
        <p:nvSpPr>
          <p:cNvPr id="534536" name="Rectangle 8"/>
          <p:cNvSpPr>
            <a:spLocks noChangeArrowheads="1"/>
          </p:cNvSpPr>
          <p:nvPr/>
        </p:nvSpPr>
        <p:spPr bwMode="auto">
          <a:xfrm>
            <a:off x="4114800" y="9906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b="1"/>
              <a:t>Sub System: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7538-DC6D-4884-B05D-90FACCE90C99}" type="slidenum">
              <a:rPr lang="en-US"/>
              <a:pPr/>
              <a:t>24</a:t>
            </a:fld>
            <a:endParaRPr lang="en-US" sz="2000" b="1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SML example (many objs)</a:t>
            </a:r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3962400" y="1366838"/>
            <a:ext cx="5029200" cy="4957762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35556" name="Object 4"/>
          <p:cNvGraphicFramePr>
            <a:graphicFrameLocks noChangeAspect="1"/>
          </p:cNvGraphicFramePr>
          <p:nvPr/>
        </p:nvGraphicFramePr>
        <p:xfrm>
          <a:off x="4114800" y="1438275"/>
          <a:ext cx="4895850" cy="5000625"/>
        </p:xfrm>
        <a:graphic>
          <a:graphicData uri="http://schemas.openxmlformats.org/presentationml/2006/ole">
            <p:oleObj spid="_x0000_s54274" name="Document" r:id="rId3" imgW="6916081" imgH="7034155" progId="Word.Document.8">
              <p:embed/>
            </p:oleObj>
          </a:graphicData>
        </a:graphic>
      </p:graphicFrame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304800" y="1358900"/>
            <a:ext cx="3276600" cy="3898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35558" name="Object 6"/>
          <p:cNvGraphicFramePr>
            <a:graphicFrameLocks noChangeAspect="1"/>
          </p:cNvGraphicFramePr>
          <p:nvPr/>
        </p:nvGraphicFramePr>
        <p:xfrm>
          <a:off x="457200" y="1444625"/>
          <a:ext cx="3214688" cy="4233863"/>
        </p:xfrm>
        <a:graphic>
          <a:graphicData uri="http://schemas.openxmlformats.org/presentationml/2006/ole">
            <p:oleObj spid="_x0000_s54275" name="Document" r:id="rId4" imgW="3582371" imgH="4720936" progId="Word.Document.8">
              <p:embed/>
            </p:oleObj>
          </a:graphicData>
        </a:graphic>
      </p:graphicFrame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0" y="9906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b="1"/>
              <a:t>Devices:</a:t>
            </a:r>
          </a:p>
        </p:txBody>
      </p:sp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3657600" y="9906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b="1"/>
              <a:t>Sub System:</a:t>
            </a:r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0" y="5562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sz="2000"/>
              <a:t>Objects can be dynamically included/excluded in a Set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1D544-29BF-4894-B0BB-1A69459731C7}" type="slidenum">
              <a:rPr lang="en-US"/>
              <a:pPr/>
              <a:t>25</a:t>
            </a:fld>
            <a:endParaRPr lang="en-US" sz="2000" b="1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SML example (automation)</a:t>
            </a: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3790950" y="2894013"/>
            <a:ext cx="4972050" cy="2514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36580" name="Object 4"/>
          <p:cNvGraphicFramePr>
            <a:graphicFrameLocks noChangeAspect="1"/>
          </p:cNvGraphicFramePr>
          <p:nvPr/>
        </p:nvGraphicFramePr>
        <p:xfrm>
          <a:off x="3875088" y="2960688"/>
          <a:ext cx="5037137" cy="2509837"/>
        </p:xfrm>
        <a:graphic>
          <a:graphicData uri="http://schemas.openxmlformats.org/presentationml/2006/ole">
            <p:oleObj spid="_x0000_s55298" name="Document" r:id="rId3" imgW="5255272" imgH="2436426" progId="Word.Document.8">
              <p:embed/>
            </p:oleObj>
          </a:graphicData>
        </a:graphic>
      </p:graphicFrame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304800" y="1905000"/>
            <a:ext cx="2971800" cy="1755775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36582" name="Object 6"/>
          <p:cNvGraphicFramePr>
            <a:graphicFrameLocks noChangeAspect="1"/>
          </p:cNvGraphicFramePr>
          <p:nvPr/>
        </p:nvGraphicFramePr>
        <p:xfrm>
          <a:off x="390525" y="1997075"/>
          <a:ext cx="2840038" cy="1511300"/>
        </p:xfrm>
        <a:graphic>
          <a:graphicData uri="http://schemas.openxmlformats.org/presentationml/2006/ole">
            <p:oleObj spid="_x0000_s55299" name="Document" r:id="rId4" imgW="3005173" imgH="1599805" progId="Word.Document.8">
              <p:embed/>
            </p:oleObj>
          </a:graphicData>
        </a:graphic>
      </p:graphicFrame>
      <p:sp>
        <p:nvSpPr>
          <p:cNvPr id="536583" name="Rectangle 7"/>
          <p:cNvSpPr>
            <a:spLocks noChangeArrowheads="1"/>
          </p:cNvSpPr>
          <p:nvPr/>
        </p:nvSpPr>
        <p:spPr bwMode="auto">
          <a:xfrm>
            <a:off x="0" y="1524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b="1"/>
              <a:t>External Device:</a:t>
            </a:r>
          </a:p>
        </p:txBody>
      </p:sp>
      <p:sp>
        <p:nvSpPr>
          <p:cNvPr id="536584" name="Rectangle 8"/>
          <p:cNvSpPr>
            <a:spLocks noChangeArrowheads="1"/>
          </p:cNvSpPr>
          <p:nvPr/>
        </p:nvSpPr>
        <p:spPr bwMode="auto">
          <a:xfrm>
            <a:off x="3505200" y="25146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 b="1"/>
              <a:t>Sub System:</a:t>
            </a:r>
          </a:p>
        </p:txBody>
      </p:sp>
      <p:sp>
        <p:nvSpPr>
          <p:cNvPr id="5365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81400" y="1295400"/>
            <a:ext cx="5181600" cy="1143000"/>
          </a:xfrm>
          <a:noFill/>
          <a:ln/>
        </p:spPr>
        <p:txBody>
          <a:bodyPr/>
          <a:lstStyle/>
          <a:p>
            <a:r>
              <a:rPr lang="en-US" sz="2000"/>
              <a:t>Objects in different domains can be addressed by: &lt;domain&gt;::&lt;object&gt;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E1BE-0C45-4307-8845-528C33C1D3D6}" type="slidenum">
              <a:rPr lang="en-US"/>
              <a:pPr/>
              <a:t>26</a:t>
            </a:fld>
            <a:endParaRPr lang="en-US" sz="2000" b="1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SMI++ Run-time Tools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5181600"/>
            <a:ext cx="762000" cy="381000"/>
            <a:chOff x="576" y="3552"/>
            <a:chExt cx="480" cy="240"/>
          </a:xfrm>
        </p:grpSpPr>
        <p:sp>
          <p:nvSpPr>
            <p:cNvPr id="537604" name="Oval 4"/>
            <p:cNvSpPr>
              <a:spLocks noChangeArrowheads="1"/>
            </p:cNvSpPr>
            <p:nvPr/>
          </p:nvSpPr>
          <p:spPr bwMode="auto">
            <a:xfrm>
              <a:off x="576" y="3552"/>
              <a:ext cx="480" cy="24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7605" name="Text Box 5"/>
            <p:cNvSpPr txBox="1">
              <a:spLocks noChangeArrowheads="1"/>
            </p:cNvSpPr>
            <p:nvPr/>
          </p:nvSpPr>
          <p:spPr bwMode="auto">
            <a:xfrm>
              <a:off x="576" y="3552"/>
              <a:ext cx="47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Proxy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5181600"/>
            <a:ext cx="762000" cy="381000"/>
            <a:chOff x="576" y="3552"/>
            <a:chExt cx="480" cy="240"/>
          </a:xfrm>
        </p:grpSpPr>
        <p:sp>
          <p:nvSpPr>
            <p:cNvPr id="537607" name="Oval 7"/>
            <p:cNvSpPr>
              <a:spLocks noChangeArrowheads="1"/>
            </p:cNvSpPr>
            <p:nvPr/>
          </p:nvSpPr>
          <p:spPr bwMode="auto">
            <a:xfrm>
              <a:off x="576" y="3552"/>
              <a:ext cx="480" cy="24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7608" name="Text Box 8"/>
            <p:cNvSpPr txBox="1">
              <a:spLocks noChangeArrowheads="1"/>
            </p:cNvSpPr>
            <p:nvPr/>
          </p:nvSpPr>
          <p:spPr bwMode="auto">
            <a:xfrm>
              <a:off x="576" y="3552"/>
              <a:ext cx="47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Proxy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47800" y="5181600"/>
            <a:ext cx="762000" cy="381000"/>
            <a:chOff x="576" y="3552"/>
            <a:chExt cx="480" cy="240"/>
          </a:xfrm>
        </p:grpSpPr>
        <p:sp>
          <p:nvSpPr>
            <p:cNvPr id="537610" name="Oval 10"/>
            <p:cNvSpPr>
              <a:spLocks noChangeArrowheads="1"/>
            </p:cNvSpPr>
            <p:nvPr/>
          </p:nvSpPr>
          <p:spPr bwMode="auto">
            <a:xfrm>
              <a:off x="576" y="3552"/>
              <a:ext cx="480" cy="24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7611" name="Text Box 11"/>
            <p:cNvSpPr txBox="1">
              <a:spLocks noChangeArrowheads="1"/>
            </p:cNvSpPr>
            <p:nvPr/>
          </p:nvSpPr>
          <p:spPr bwMode="auto">
            <a:xfrm>
              <a:off x="576" y="3552"/>
              <a:ext cx="47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Arial" charset="0"/>
                </a:rPr>
                <a:t>Proxy</a:t>
              </a:r>
            </a:p>
          </p:txBody>
        </p:sp>
      </p:grpSp>
      <p:sp>
        <p:nvSpPr>
          <p:cNvPr id="537612" name="Text Box 12" descr="Dark upward diagonal"/>
          <p:cNvSpPr txBox="1">
            <a:spLocks noChangeArrowheads="1"/>
          </p:cNvSpPr>
          <p:nvPr/>
        </p:nvSpPr>
        <p:spPr bwMode="auto">
          <a:xfrm>
            <a:off x="609600" y="5943600"/>
            <a:ext cx="2667000" cy="349250"/>
          </a:xfrm>
          <a:prstGeom prst="rect">
            <a:avLst/>
          </a:prstGeom>
          <a:pattFill prst="dkUpDiag">
            <a:fgClr>
              <a:srgbClr val="B2B2B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Arial" charset="0"/>
              </a:rPr>
              <a:t>Hardware Devices</a:t>
            </a:r>
          </a:p>
        </p:txBody>
      </p:sp>
      <p:sp>
        <p:nvSpPr>
          <p:cNvPr id="537613" name="Line 13"/>
          <p:cNvSpPr>
            <a:spLocks noChangeShapeType="1"/>
          </p:cNvSpPr>
          <p:nvPr/>
        </p:nvSpPr>
        <p:spPr bwMode="auto">
          <a:xfrm flipV="1">
            <a:off x="1828800" y="5562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7614" name="Line 14"/>
          <p:cNvSpPr>
            <a:spLocks noChangeShapeType="1"/>
          </p:cNvSpPr>
          <p:nvPr/>
        </p:nvSpPr>
        <p:spPr bwMode="auto">
          <a:xfrm flipV="1">
            <a:off x="1981200" y="5562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7615" name="Line 15"/>
          <p:cNvSpPr>
            <a:spLocks noChangeShapeType="1"/>
          </p:cNvSpPr>
          <p:nvPr/>
        </p:nvSpPr>
        <p:spPr bwMode="auto">
          <a:xfrm flipV="1">
            <a:off x="2133600" y="5562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09600" y="1143000"/>
            <a:ext cx="874713" cy="1220788"/>
            <a:chOff x="2691" y="1104"/>
            <a:chExt cx="551" cy="769"/>
          </a:xfrm>
        </p:grpSpPr>
        <p:sp>
          <p:nvSpPr>
            <p:cNvPr id="537617" name="Freeform 17"/>
            <p:cNvSpPr>
              <a:spLocks/>
            </p:cNvSpPr>
            <p:nvPr/>
          </p:nvSpPr>
          <p:spPr bwMode="auto">
            <a:xfrm>
              <a:off x="2847" y="1209"/>
              <a:ext cx="354" cy="387"/>
            </a:xfrm>
            <a:custGeom>
              <a:avLst/>
              <a:gdLst/>
              <a:ahLst/>
              <a:cxnLst>
                <a:cxn ang="0">
                  <a:pos x="0" y="747"/>
                </a:cxn>
                <a:cxn ang="0">
                  <a:pos x="14" y="111"/>
                </a:cxn>
                <a:cxn ang="0">
                  <a:pos x="282" y="27"/>
                </a:cxn>
                <a:cxn ang="0">
                  <a:pos x="461" y="85"/>
                </a:cxn>
                <a:cxn ang="0">
                  <a:pos x="787" y="0"/>
                </a:cxn>
                <a:cxn ang="0">
                  <a:pos x="1062" y="92"/>
                </a:cxn>
                <a:cxn ang="0">
                  <a:pos x="1058" y="483"/>
                </a:cxn>
                <a:cxn ang="0">
                  <a:pos x="950" y="545"/>
                </a:cxn>
                <a:cxn ang="0">
                  <a:pos x="882" y="752"/>
                </a:cxn>
                <a:cxn ang="0">
                  <a:pos x="699" y="858"/>
                </a:cxn>
                <a:cxn ang="0">
                  <a:pos x="787" y="940"/>
                </a:cxn>
                <a:cxn ang="0">
                  <a:pos x="736" y="1090"/>
                </a:cxn>
                <a:cxn ang="0">
                  <a:pos x="624" y="1161"/>
                </a:cxn>
                <a:cxn ang="0">
                  <a:pos x="417" y="1161"/>
                </a:cxn>
                <a:cxn ang="0">
                  <a:pos x="294" y="1153"/>
                </a:cxn>
                <a:cxn ang="0">
                  <a:pos x="204" y="1054"/>
                </a:cxn>
                <a:cxn ang="0">
                  <a:pos x="266" y="940"/>
                </a:cxn>
                <a:cxn ang="0">
                  <a:pos x="139" y="914"/>
                </a:cxn>
                <a:cxn ang="0">
                  <a:pos x="137" y="781"/>
                </a:cxn>
                <a:cxn ang="0">
                  <a:pos x="0" y="747"/>
                </a:cxn>
                <a:cxn ang="0">
                  <a:pos x="0" y="747"/>
                </a:cxn>
              </a:cxnLst>
              <a:rect l="0" t="0" r="r" b="b"/>
              <a:pathLst>
                <a:path w="1062" h="1161">
                  <a:moveTo>
                    <a:pt x="0" y="747"/>
                  </a:moveTo>
                  <a:lnTo>
                    <a:pt x="14" y="111"/>
                  </a:lnTo>
                  <a:lnTo>
                    <a:pt x="282" y="27"/>
                  </a:lnTo>
                  <a:lnTo>
                    <a:pt x="461" y="85"/>
                  </a:lnTo>
                  <a:lnTo>
                    <a:pt x="787" y="0"/>
                  </a:lnTo>
                  <a:lnTo>
                    <a:pt x="1062" y="92"/>
                  </a:lnTo>
                  <a:lnTo>
                    <a:pt x="1058" y="483"/>
                  </a:lnTo>
                  <a:lnTo>
                    <a:pt x="950" y="545"/>
                  </a:lnTo>
                  <a:lnTo>
                    <a:pt x="882" y="752"/>
                  </a:lnTo>
                  <a:lnTo>
                    <a:pt x="699" y="858"/>
                  </a:lnTo>
                  <a:lnTo>
                    <a:pt x="787" y="940"/>
                  </a:lnTo>
                  <a:lnTo>
                    <a:pt x="736" y="1090"/>
                  </a:lnTo>
                  <a:lnTo>
                    <a:pt x="624" y="1161"/>
                  </a:lnTo>
                  <a:lnTo>
                    <a:pt x="417" y="1161"/>
                  </a:lnTo>
                  <a:lnTo>
                    <a:pt x="294" y="1153"/>
                  </a:lnTo>
                  <a:lnTo>
                    <a:pt x="204" y="1054"/>
                  </a:lnTo>
                  <a:lnTo>
                    <a:pt x="266" y="940"/>
                  </a:lnTo>
                  <a:lnTo>
                    <a:pt x="139" y="914"/>
                  </a:lnTo>
                  <a:lnTo>
                    <a:pt x="137" y="781"/>
                  </a:lnTo>
                  <a:lnTo>
                    <a:pt x="0" y="747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18" name="Freeform 18"/>
            <p:cNvSpPr>
              <a:spLocks/>
            </p:cNvSpPr>
            <p:nvPr/>
          </p:nvSpPr>
          <p:spPr bwMode="auto">
            <a:xfrm>
              <a:off x="2805" y="1765"/>
              <a:ext cx="141" cy="99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424" y="140"/>
                </a:cxn>
                <a:cxn ang="0">
                  <a:pos x="325" y="232"/>
                </a:cxn>
                <a:cxn ang="0">
                  <a:pos x="135" y="298"/>
                </a:cxn>
                <a:cxn ang="0">
                  <a:pos x="37" y="283"/>
                </a:cxn>
                <a:cxn ang="0">
                  <a:pos x="0" y="183"/>
                </a:cxn>
                <a:cxn ang="0">
                  <a:pos x="34" y="84"/>
                </a:cxn>
                <a:cxn ang="0">
                  <a:pos x="142" y="26"/>
                </a:cxn>
                <a:cxn ang="0">
                  <a:pos x="339" y="0"/>
                </a:cxn>
                <a:cxn ang="0">
                  <a:pos x="339" y="0"/>
                </a:cxn>
              </a:cxnLst>
              <a:rect l="0" t="0" r="r" b="b"/>
              <a:pathLst>
                <a:path w="424" h="298">
                  <a:moveTo>
                    <a:pt x="339" y="0"/>
                  </a:moveTo>
                  <a:lnTo>
                    <a:pt x="424" y="140"/>
                  </a:lnTo>
                  <a:lnTo>
                    <a:pt x="325" y="232"/>
                  </a:lnTo>
                  <a:lnTo>
                    <a:pt x="135" y="298"/>
                  </a:lnTo>
                  <a:lnTo>
                    <a:pt x="37" y="283"/>
                  </a:lnTo>
                  <a:lnTo>
                    <a:pt x="0" y="183"/>
                  </a:lnTo>
                  <a:lnTo>
                    <a:pt x="34" y="84"/>
                  </a:lnTo>
                  <a:lnTo>
                    <a:pt x="142" y="26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19" name="Freeform 19"/>
            <p:cNvSpPr>
              <a:spLocks/>
            </p:cNvSpPr>
            <p:nvPr/>
          </p:nvSpPr>
          <p:spPr bwMode="auto">
            <a:xfrm>
              <a:off x="2695" y="1562"/>
              <a:ext cx="342" cy="18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27" y="0"/>
                </a:cxn>
                <a:cxn ang="0">
                  <a:pos x="442" y="36"/>
                </a:cxn>
                <a:cxn ang="0">
                  <a:pos x="1026" y="283"/>
                </a:cxn>
                <a:cxn ang="0">
                  <a:pos x="844" y="548"/>
                </a:cxn>
                <a:cxn ang="0">
                  <a:pos x="7" y="298"/>
                </a:cxn>
                <a:cxn ang="0">
                  <a:pos x="0" y="223"/>
                </a:cxn>
                <a:cxn ang="0">
                  <a:pos x="0" y="223"/>
                </a:cxn>
              </a:cxnLst>
              <a:rect l="0" t="0" r="r" b="b"/>
              <a:pathLst>
                <a:path w="1026" h="548">
                  <a:moveTo>
                    <a:pt x="0" y="223"/>
                  </a:moveTo>
                  <a:lnTo>
                    <a:pt x="227" y="0"/>
                  </a:lnTo>
                  <a:lnTo>
                    <a:pt x="442" y="36"/>
                  </a:lnTo>
                  <a:lnTo>
                    <a:pt x="1026" y="283"/>
                  </a:lnTo>
                  <a:lnTo>
                    <a:pt x="844" y="548"/>
                  </a:lnTo>
                  <a:lnTo>
                    <a:pt x="7" y="298"/>
                  </a:lnTo>
                  <a:lnTo>
                    <a:pt x="0" y="22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0" name="Freeform 20"/>
            <p:cNvSpPr>
              <a:spLocks/>
            </p:cNvSpPr>
            <p:nvPr/>
          </p:nvSpPr>
          <p:spPr bwMode="auto">
            <a:xfrm>
              <a:off x="2705" y="1577"/>
              <a:ext cx="307" cy="158"/>
            </a:xfrm>
            <a:custGeom>
              <a:avLst/>
              <a:gdLst/>
              <a:ahLst/>
              <a:cxnLst>
                <a:cxn ang="0">
                  <a:pos x="15" y="166"/>
                </a:cxn>
                <a:cxn ang="0">
                  <a:pos x="0" y="220"/>
                </a:cxn>
                <a:cxn ang="0">
                  <a:pos x="780" y="475"/>
                </a:cxn>
                <a:cxn ang="0">
                  <a:pos x="919" y="243"/>
                </a:cxn>
                <a:cxn ang="0">
                  <a:pos x="241" y="0"/>
                </a:cxn>
                <a:cxn ang="0">
                  <a:pos x="15" y="166"/>
                </a:cxn>
                <a:cxn ang="0">
                  <a:pos x="15" y="166"/>
                </a:cxn>
              </a:cxnLst>
              <a:rect l="0" t="0" r="r" b="b"/>
              <a:pathLst>
                <a:path w="919" h="475">
                  <a:moveTo>
                    <a:pt x="15" y="166"/>
                  </a:moveTo>
                  <a:lnTo>
                    <a:pt x="0" y="220"/>
                  </a:lnTo>
                  <a:lnTo>
                    <a:pt x="780" y="475"/>
                  </a:lnTo>
                  <a:lnTo>
                    <a:pt x="919" y="243"/>
                  </a:lnTo>
                  <a:lnTo>
                    <a:pt x="241" y="0"/>
                  </a:lnTo>
                  <a:lnTo>
                    <a:pt x="15" y="166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1" name="Freeform 21"/>
            <p:cNvSpPr>
              <a:spLocks/>
            </p:cNvSpPr>
            <p:nvPr/>
          </p:nvSpPr>
          <p:spPr bwMode="auto">
            <a:xfrm>
              <a:off x="2732" y="1610"/>
              <a:ext cx="28" cy="1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1"/>
                </a:cxn>
                <a:cxn ang="0">
                  <a:pos x="74" y="48"/>
                </a:cxn>
                <a:cxn ang="0">
                  <a:pos x="85" y="9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85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5" y="9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2" name="Freeform 22"/>
            <p:cNvSpPr>
              <a:spLocks/>
            </p:cNvSpPr>
            <p:nvPr/>
          </p:nvSpPr>
          <p:spPr bwMode="auto">
            <a:xfrm>
              <a:off x="2772" y="1619"/>
              <a:ext cx="32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5"/>
                </a:cxn>
                <a:cxn ang="0">
                  <a:pos x="75" y="62"/>
                </a:cxn>
                <a:cxn ang="0">
                  <a:pos x="98" y="3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98" h="62">
                  <a:moveTo>
                    <a:pt x="21" y="0"/>
                  </a:moveTo>
                  <a:lnTo>
                    <a:pt x="0" y="35"/>
                  </a:lnTo>
                  <a:lnTo>
                    <a:pt x="75" y="62"/>
                  </a:lnTo>
                  <a:lnTo>
                    <a:pt x="98" y="3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3" name="Freeform 23"/>
            <p:cNvSpPr>
              <a:spLocks/>
            </p:cNvSpPr>
            <p:nvPr/>
          </p:nvSpPr>
          <p:spPr bwMode="auto">
            <a:xfrm>
              <a:off x="2821" y="1636"/>
              <a:ext cx="40" cy="2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8"/>
                </a:cxn>
                <a:cxn ang="0">
                  <a:pos x="101" y="75"/>
                </a:cxn>
                <a:cxn ang="0">
                  <a:pos x="121" y="43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21" h="75">
                  <a:moveTo>
                    <a:pt x="31" y="0"/>
                  </a:moveTo>
                  <a:lnTo>
                    <a:pt x="0" y="38"/>
                  </a:lnTo>
                  <a:lnTo>
                    <a:pt x="101" y="75"/>
                  </a:lnTo>
                  <a:lnTo>
                    <a:pt x="121" y="4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4" name="Freeform 24"/>
            <p:cNvSpPr>
              <a:spLocks/>
            </p:cNvSpPr>
            <p:nvPr/>
          </p:nvSpPr>
          <p:spPr bwMode="auto">
            <a:xfrm>
              <a:off x="2882" y="1662"/>
              <a:ext cx="37" cy="2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32"/>
                </a:cxn>
                <a:cxn ang="0">
                  <a:pos x="89" y="65"/>
                </a:cxn>
                <a:cxn ang="0">
                  <a:pos x="109" y="33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89" y="65"/>
                  </a:lnTo>
                  <a:lnTo>
                    <a:pt x="109" y="3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5" name="Freeform 25"/>
            <p:cNvSpPr>
              <a:spLocks/>
            </p:cNvSpPr>
            <p:nvPr/>
          </p:nvSpPr>
          <p:spPr bwMode="auto">
            <a:xfrm>
              <a:off x="2933" y="1680"/>
              <a:ext cx="34" cy="2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32"/>
                </a:cxn>
                <a:cxn ang="0">
                  <a:pos x="68" y="61"/>
                </a:cxn>
                <a:cxn ang="0">
                  <a:pos x="101" y="3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01" h="61">
                  <a:moveTo>
                    <a:pt x="27" y="0"/>
                  </a:moveTo>
                  <a:lnTo>
                    <a:pt x="0" y="32"/>
                  </a:lnTo>
                  <a:lnTo>
                    <a:pt x="68" y="61"/>
                  </a:lnTo>
                  <a:lnTo>
                    <a:pt x="101" y="3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6" name="Freeform 26"/>
            <p:cNvSpPr>
              <a:spLocks/>
            </p:cNvSpPr>
            <p:nvPr/>
          </p:nvSpPr>
          <p:spPr bwMode="auto">
            <a:xfrm>
              <a:off x="2757" y="1592"/>
              <a:ext cx="31" cy="1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29"/>
                </a:cxn>
                <a:cxn ang="0">
                  <a:pos x="73" y="51"/>
                </a:cxn>
                <a:cxn ang="0">
                  <a:pos x="95" y="24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95" h="51">
                  <a:moveTo>
                    <a:pt x="34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5" y="2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7" name="Freeform 27"/>
            <p:cNvSpPr>
              <a:spLocks/>
            </p:cNvSpPr>
            <p:nvPr/>
          </p:nvSpPr>
          <p:spPr bwMode="auto">
            <a:xfrm>
              <a:off x="2805" y="1604"/>
              <a:ext cx="37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31"/>
                </a:cxn>
                <a:cxn ang="0">
                  <a:pos x="86" y="60"/>
                </a:cxn>
                <a:cxn ang="0">
                  <a:pos x="111" y="29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1" h="60">
                  <a:moveTo>
                    <a:pt x="25" y="0"/>
                  </a:moveTo>
                  <a:lnTo>
                    <a:pt x="0" y="31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8" name="Freeform 28"/>
            <p:cNvSpPr>
              <a:spLocks/>
            </p:cNvSpPr>
            <p:nvPr/>
          </p:nvSpPr>
          <p:spPr bwMode="auto">
            <a:xfrm>
              <a:off x="2854" y="1621"/>
              <a:ext cx="33" cy="1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7"/>
                </a:cxn>
                <a:cxn ang="0">
                  <a:pos x="90" y="52"/>
                </a:cxn>
                <a:cxn ang="0">
                  <a:pos x="100" y="2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100" h="52">
                  <a:moveTo>
                    <a:pt x="28" y="0"/>
                  </a:moveTo>
                  <a:lnTo>
                    <a:pt x="0" y="27"/>
                  </a:lnTo>
                  <a:lnTo>
                    <a:pt x="90" y="52"/>
                  </a:lnTo>
                  <a:lnTo>
                    <a:pt x="100" y="2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29" name="Freeform 29"/>
            <p:cNvSpPr>
              <a:spLocks/>
            </p:cNvSpPr>
            <p:nvPr/>
          </p:nvSpPr>
          <p:spPr bwMode="auto">
            <a:xfrm>
              <a:off x="2899" y="1637"/>
              <a:ext cx="32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4"/>
                </a:cxn>
                <a:cxn ang="0">
                  <a:pos x="82" y="59"/>
                </a:cxn>
                <a:cxn ang="0">
                  <a:pos x="95" y="2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5" h="59">
                  <a:moveTo>
                    <a:pt x="13" y="0"/>
                  </a:moveTo>
                  <a:lnTo>
                    <a:pt x="0" y="34"/>
                  </a:lnTo>
                  <a:lnTo>
                    <a:pt x="82" y="59"/>
                  </a:lnTo>
                  <a:lnTo>
                    <a:pt x="95" y="2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0" name="Freeform 30"/>
            <p:cNvSpPr>
              <a:spLocks/>
            </p:cNvSpPr>
            <p:nvPr/>
          </p:nvSpPr>
          <p:spPr bwMode="auto">
            <a:xfrm>
              <a:off x="2948" y="1650"/>
              <a:ext cx="2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64"/>
                </a:cxn>
                <a:cxn ang="0">
                  <a:pos x="7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1" name="Freeform 31"/>
            <p:cNvSpPr>
              <a:spLocks/>
            </p:cNvSpPr>
            <p:nvPr/>
          </p:nvSpPr>
          <p:spPr bwMode="auto">
            <a:xfrm>
              <a:off x="2835" y="1773"/>
              <a:ext cx="110" cy="81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27" y="99"/>
                </a:cxn>
                <a:cxn ang="0">
                  <a:pos x="112" y="33"/>
                </a:cxn>
                <a:cxn ang="0">
                  <a:pos x="265" y="0"/>
                </a:cxn>
                <a:cxn ang="0">
                  <a:pos x="285" y="47"/>
                </a:cxn>
                <a:cxn ang="0">
                  <a:pos x="189" y="62"/>
                </a:cxn>
                <a:cxn ang="0">
                  <a:pos x="310" y="85"/>
                </a:cxn>
                <a:cxn ang="0">
                  <a:pos x="328" y="143"/>
                </a:cxn>
                <a:cxn ang="0">
                  <a:pos x="214" y="221"/>
                </a:cxn>
                <a:cxn ang="0">
                  <a:pos x="85" y="242"/>
                </a:cxn>
                <a:cxn ang="0">
                  <a:pos x="0" y="191"/>
                </a:cxn>
                <a:cxn ang="0">
                  <a:pos x="0" y="191"/>
                </a:cxn>
              </a:cxnLst>
              <a:rect l="0" t="0" r="r" b="b"/>
              <a:pathLst>
                <a:path w="328" h="242">
                  <a:moveTo>
                    <a:pt x="0" y="191"/>
                  </a:moveTo>
                  <a:lnTo>
                    <a:pt x="27" y="99"/>
                  </a:lnTo>
                  <a:lnTo>
                    <a:pt x="112" y="33"/>
                  </a:lnTo>
                  <a:lnTo>
                    <a:pt x="265" y="0"/>
                  </a:lnTo>
                  <a:lnTo>
                    <a:pt x="285" y="47"/>
                  </a:lnTo>
                  <a:lnTo>
                    <a:pt x="189" y="62"/>
                  </a:lnTo>
                  <a:lnTo>
                    <a:pt x="310" y="85"/>
                  </a:lnTo>
                  <a:lnTo>
                    <a:pt x="328" y="143"/>
                  </a:lnTo>
                  <a:lnTo>
                    <a:pt x="214" y="221"/>
                  </a:lnTo>
                  <a:lnTo>
                    <a:pt x="85" y="242"/>
                  </a:lnTo>
                  <a:lnTo>
                    <a:pt x="0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2" name="Freeform 32"/>
            <p:cNvSpPr>
              <a:spLocks/>
            </p:cNvSpPr>
            <p:nvPr/>
          </p:nvSpPr>
          <p:spPr bwMode="auto">
            <a:xfrm>
              <a:off x="2800" y="1761"/>
              <a:ext cx="150" cy="112"/>
            </a:xfrm>
            <a:custGeom>
              <a:avLst/>
              <a:gdLst/>
              <a:ahLst/>
              <a:cxnLst>
                <a:cxn ang="0">
                  <a:pos x="449" y="162"/>
                </a:cxn>
                <a:cxn ang="0">
                  <a:pos x="372" y="0"/>
                </a:cxn>
                <a:cxn ang="0">
                  <a:pos x="223" y="20"/>
                </a:cxn>
                <a:cxn ang="0">
                  <a:pos x="126" y="46"/>
                </a:cxn>
                <a:cxn ang="0">
                  <a:pos x="62" y="82"/>
                </a:cxn>
                <a:cxn ang="0">
                  <a:pos x="24" y="120"/>
                </a:cxn>
                <a:cxn ang="0">
                  <a:pos x="0" y="167"/>
                </a:cxn>
                <a:cxn ang="0">
                  <a:pos x="0" y="224"/>
                </a:cxn>
                <a:cxn ang="0">
                  <a:pos x="35" y="295"/>
                </a:cxn>
                <a:cxn ang="0">
                  <a:pos x="75" y="324"/>
                </a:cxn>
                <a:cxn ang="0">
                  <a:pos x="151" y="337"/>
                </a:cxn>
                <a:cxn ang="0">
                  <a:pos x="260" y="322"/>
                </a:cxn>
                <a:cxn ang="0">
                  <a:pos x="339" y="285"/>
                </a:cxn>
                <a:cxn ang="0">
                  <a:pos x="423" y="220"/>
                </a:cxn>
                <a:cxn ang="0">
                  <a:pos x="390" y="200"/>
                </a:cxn>
                <a:cxn ang="0">
                  <a:pos x="261" y="264"/>
                </a:cxn>
                <a:cxn ang="0">
                  <a:pos x="151" y="282"/>
                </a:cxn>
                <a:cxn ang="0">
                  <a:pos x="93" y="275"/>
                </a:cxn>
                <a:cxn ang="0">
                  <a:pos x="53" y="235"/>
                </a:cxn>
                <a:cxn ang="0">
                  <a:pos x="45" y="185"/>
                </a:cxn>
                <a:cxn ang="0">
                  <a:pos x="65" y="123"/>
                </a:cxn>
                <a:cxn ang="0">
                  <a:pos x="133" y="77"/>
                </a:cxn>
                <a:cxn ang="0">
                  <a:pos x="239" y="37"/>
                </a:cxn>
                <a:cxn ang="0">
                  <a:pos x="357" y="27"/>
                </a:cxn>
                <a:cxn ang="0">
                  <a:pos x="416" y="153"/>
                </a:cxn>
                <a:cxn ang="0">
                  <a:pos x="449" y="162"/>
                </a:cxn>
                <a:cxn ang="0">
                  <a:pos x="449" y="162"/>
                </a:cxn>
              </a:cxnLst>
              <a:rect l="0" t="0" r="r" b="b"/>
              <a:pathLst>
                <a:path w="449" h="337">
                  <a:moveTo>
                    <a:pt x="449" y="162"/>
                  </a:moveTo>
                  <a:lnTo>
                    <a:pt x="372" y="0"/>
                  </a:lnTo>
                  <a:lnTo>
                    <a:pt x="223" y="20"/>
                  </a:lnTo>
                  <a:lnTo>
                    <a:pt x="126" y="46"/>
                  </a:lnTo>
                  <a:lnTo>
                    <a:pt x="62" y="82"/>
                  </a:lnTo>
                  <a:lnTo>
                    <a:pt x="24" y="120"/>
                  </a:lnTo>
                  <a:lnTo>
                    <a:pt x="0" y="167"/>
                  </a:lnTo>
                  <a:lnTo>
                    <a:pt x="0" y="224"/>
                  </a:lnTo>
                  <a:lnTo>
                    <a:pt x="35" y="295"/>
                  </a:lnTo>
                  <a:lnTo>
                    <a:pt x="75" y="324"/>
                  </a:lnTo>
                  <a:lnTo>
                    <a:pt x="151" y="337"/>
                  </a:lnTo>
                  <a:lnTo>
                    <a:pt x="260" y="322"/>
                  </a:lnTo>
                  <a:lnTo>
                    <a:pt x="339" y="285"/>
                  </a:lnTo>
                  <a:lnTo>
                    <a:pt x="423" y="220"/>
                  </a:lnTo>
                  <a:lnTo>
                    <a:pt x="390" y="200"/>
                  </a:lnTo>
                  <a:lnTo>
                    <a:pt x="261" y="264"/>
                  </a:lnTo>
                  <a:lnTo>
                    <a:pt x="151" y="282"/>
                  </a:lnTo>
                  <a:lnTo>
                    <a:pt x="93" y="275"/>
                  </a:lnTo>
                  <a:lnTo>
                    <a:pt x="53" y="235"/>
                  </a:lnTo>
                  <a:lnTo>
                    <a:pt x="45" y="185"/>
                  </a:lnTo>
                  <a:lnTo>
                    <a:pt x="65" y="123"/>
                  </a:lnTo>
                  <a:lnTo>
                    <a:pt x="133" y="77"/>
                  </a:lnTo>
                  <a:lnTo>
                    <a:pt x="239" y="37"/>
                  </a:lnTo>
                  <a:lnTo>
                    <a:pt x="357" y="27"/>
                  </a:lnTo>
                  <a:lnTo>
                    <a:pt x="416" y="153"/>
                  </a:lnTo>
                  <a:lnTo>
                    <a:pt x="449" y="162"/>
                  </a:lnTo>
                  <a:lnTo>
                    <a:pt x="449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3" name="Freeform 33"/>
            <p:cNvSpPr>
              <a:spLocks/>
            </p:cNvSpPr>
            <p:nvPr/>
          </p:nvSpPr>
          <p:spPr bwMode="auto">
            <a:xfrm>
              <a:off x="2888" y="1782"/>
              <a:ext cx="44" cy="16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0" y="18"/>
                </a:cxn>
                <a:cxn ang="0">
                  <a:pos x="8" y="47"/>
                </a:cxn>
                <a:cxn ang="0">
                  <a:pos x="132" y="27"/>
                </a:cxn>
                <a:cxn ang="0">
                  <a:pos x="124" y="0"/>
                </a:cxn>
                <a:cxn ang="0">
                  <a:pos x="124" y="0"/>
                </a:cxn>
              </a:cxnLst>
              <a:rect l="0" t="0" r="r" b="b"/>
              <a:pathLst>
                <a:path w="132" h="47">
                  <a:moveTo>
                    <a:pt x="124" y="0"/>
                  </a:moveTo>
                  <a:lnTo>
                    <a:pt x="0" y="18"/>
                  </a:lnTo>
                  <a:lnTo>
                    <a:pt x="8" y="47"/>
                  </a:lnTo>
                  <a:lnTo>
                    <a:pt x="132" y="27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4" name="Freeform 34"/>
            <p:cNvSpPr>
              <a:spLocks/>
            </p:cNvSpPr>
            <p:nvPr/>
          </p:nvSpPr>
          <p:spPr bwMode="auto">
            <a:xfrm>
              <a:off x="2874" y="1770"/>
              <a:ext cx="74" cy="5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62"/>
                </a:cxn>
                <a:cxn ang="0">
                  <a:pos x="139" y="144"/>
                </a:cxn>
                <a:cxn ang="0">
                  <a:pos x="211" y="150"/>
                </a:cxn>
                <a:cxn ang="0">
                  <a:pos x="221" y="126"/>
                </a:cxn>
                <a:cxn ang="0">
                  <a:pos x="178" y="113"/>
                </a:cxn>
                <a:cxn ang="0">
                  <a:pos x="85" y="124"/>
                </a:cxn>
                <a:cxn ang="0">
                  <a:pos x="20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221" h="162">
                  <a:moveTo>
                    <a:pt x="0" y="8"/>
                  </a:moveTo>
                  <a:lnTo>
                    <a:pt x="68" y="162"/>
                  </a:lnTo>
                  <a:lnTo>
                    <a:pt x="139" y="144"/>
                  </a:lnTo>
                  <a:lnTo>
                    <a:pt x="211" y="150"/>
                  </a:lnTo>
                  <a:lnTo>
                    <a:pt x="221" y="126"/>
                  </a:lnTo>
                  <a:lnTo>
                    <a:pt x="178" y="113"/>
                  </a:lnTo>
                  <a:lnTo>
                    <a:pt x="85" y="124"/>
                  </a:lnTo>
                  <a:lnTo>
                    <a:pt x="2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5" name="Freeform 35"/>
            <p:cNvSpPr>
              <a:spLocks/>
            </p:cNvSpPr>
            <p:nvPr/>
          </p:nvSpPr>
          <p:spPr bwMode="auto">
            <a:xfrm>
              <a:off x="2823" y="1830"/>
              <a:ext cx="48" cy="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3" y="39"/>
                </a:cxn>
                <a:cxn ang="0">
                  <a:pos x="75" y="46"/>
                </a:cxn>
                <a:cxn ang="0">
                  <a:pos x="144" y="22"/>
                </a:cxn>
                <a:cxn ang="0">
                  <a:pos x="117" y="0"/>
                </a:cxn>
                <a:cxn ang="0">
                  <a:pos x="51" y="1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4" h="46">
                  <a:moveTo>
                    <a:pt x="0" y="2"/>
                  </a:moveTo>
                  <a:lnTo>
                    <a:pt x="33" y="39"/>
                  </a:lnTo>
                  <a:lnTo>
                    <a:pt x="75" y="46"/>
                  </a:lnTo>
                  <a:lnTo>
                    <a:pt x="144" y="22"/>
                  </a:lnTo>
                  <a:lnTo>
                    <a:pt x="117" y="0"/>
                  </a:lnTo>
                  <a:lnTo>
                    <a:pt x="51" y="1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6" name="Freeform 36"/>
            <p:cNvSpPr>
              <a:spLocks/>
            </p:cNvSpPr>
            <p:nvPr/>
          </p:nvSpPr>
          <p:spPr bwMode="auto">
            <a:xfrm>
              <a:off x="2691" y="1556"/>
              <a:ext cx="348" cy="196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25" y="2"/>
                </a:cxn>
                <a:cxn ang="0">
                  <a:pos x="0" y="241"/>
                </a:cxn>
                <a:cxn ang="0">
                  <a:pos x="2" y="311"/>
                </a:cxn>
                <a:cxn ang="0">
                  <a:pos x="844" y="588"/>
                </a:cxn>
                <a:cxn ang="0">
                  <a:pos x="885" y="565"/>
                </a:cxn>
                <a:cxn ang="0">
                  <a:pos x="1036" y="367"/>
                </a:cxn>
                <a:cxn ang="0">
                  <a:pos x="1042" y="271"/>
                </a:cxn>
                <a:cxn ang="0">
                  <a:pos x="414" y="35"/>
                </a:cxn>
                <a:cxn ang="0">
                  <a:pos x="283" y="31"/>
                </a:cxn>
                <a:cxn ang="0">
                  <a:pos x="1002" y="296"/>
                </a:cxn>
                <a:cxn ang="0">
                  <a:pos x="857" y="506"/>
                </a:cxn>
                <a:cxn ang="0">
                  <a:pos x="83" y="233"/>
                </a:cxn>
                <a:cxn ang="0">
                  <a:pos x="56" y="258"/>
                </a:cxn>
                <a:cxn ang="0">
                  <a:pos x="545" y="436"/>
                </a:cxn>
                <a:cxn ang="0">
                  <a:pos x="28" y="292"/>
                </a:cxn>
                <a:cxn ang="0">
                  <a:pos x="30" y="240"/>
                </a:cxn>
                <a:cxn ang="0">
                  <a:pos x="276" y="0"/>
                </a:cxn>
                <a:cxn ang="0">
                  <a:pos x="276" y="0"/>
                </a:cxn>
              </a:cxnLst>
              <a:rect l="0" t="0" r="r" b="b"/>
              <a:pathLst>
                <a:path w="1042" h="588">
                  <a:moveTo>
                    <a:pt x="276" y="0"/>
                  </a:moveTo>
                  <a:lnTo>
                    <a:pt x="225" y="2"/>
                  </a:lnTo>
                  <a:lnTo>
                    <a:pt x="0" y="241"/>
                  </a:lnTo>
                  <a:lnTo>
                    <a:pt x="2" y="311"/>
                  </a:lnTo>
                  <a:lnTo>
                    <a:pt x="844" y="588"/>
                  </a:lnTo>
                  <a:lnTo>
                    <a:pt x="885" y="565"/>
                  </a:lnTo>
                  <a:lnTo>
                    <a:pt x="1036" y="367"/>
                  </a:lnTo>
                  <a:lnTo>
                    <a:pt x="1042" y="271"/>
                  </a:lnTo>
                  <a:lnTo>
                    <a:pt x="414" y="35"/>
                  </a:lnTo>
                  <a:lnTo>
                    <a:pt x="283" y="31"/>
                  </a:lnTo>
                  <a:lnTo>
                    <a:pt x="1002" y="296"/>
                  </a:lnTo>
                  <a:lnTo>
                    <a:pt x="857" y="506"/>
                  </a:lnTo>
                  <a:lnTo>
                    <a:pt x="83" y="233"/>
                  </a:lnTo>
                  <a:lnTo>
                    <a:pt x="56" y="258"/>
                  </a:lnTo>
                  <a:lnTo>
                    <a:pt x="545" y="436"/>
                  </a:lnTo>
                  <a:lnTo>
                    <a:pt x="28" y="292"/>
                  </a:lnTo>
                  <a:lnTo>
                    <a:pt x="30" y="240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7" name="Freeform 37"/>
            <p:cNvSpPr>
              <a:spLocks/>
            </p:cNvSpPr>
            <p:nvPr/>
          </p:nvSpPr>
          <p:spPr bwMode="auto">
            <a:xfrm>
              <a:off x="2732" y="1617"/>
              <a:ext cx="28" cy="1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1"/>
                </a:cxn>
                <a:cxn ang="0">
                  <a:pos x="74" y="48"/>
                </a:cxn>
                <a:cxn ang="0">
                  <a:pos x="86" y="9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86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6" y="9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8" name="Freeform 38"/>
            <p:cNvSpPr>
              <a:spLocks/>
            </p:cNvSpPr>
            <p:nvPr/>
          </p:nvSpPr>
          <p:spPr bwMode="auto">
            <a:xfrm>
              <a:off x="2772" y="1627"/>
              <a:ext cx="33" cy="2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6"/>
                </a:cxn>
                <a:cxn ang="0">
                  <a:pos x="75" y="62"/>
                </a:cxn>
                <a:cxn ang="0">
                  <a:pos x="99" y="3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99" h="62">
                  <a:moveTo>
                    <a:pt x="21" y="0"/>
                  </a:moveTo>
                  <a:lnTo>
                    <a:pt x="0" y="36"/>
                  </a:lnTo>
                  <a:lnTo>
                    <a:pt x="75" y="62"/>
                  </a:lnTo>
                  <a:lnTo>
                    <a:pt x="99" y="3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39" name="Freeform 39"/>
            <p:cNvSpPr>
              <a:spLocks/>
            </p:cNvSpPr>
            <p:nvPr/>
          </p:nvSpPr>
          <p:spPr bwMode="auto">
            <a:xfrm>
              <a:off x="2821" y="1643"/>
              <a:ext cx="40" cy="2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8"/>
                </a:cxn>
                <a:cxn ang="0">
                  <a:pos x="101" y="76"/>
                </a:cxn>
                <a:cxn ang="0">
                  <a:pos x="121" y="43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21" h="76">
                  <a:moveTo>
                    <a:pt x="31" y="0"/>
                  </a:moveTo>
                  <a:lnTo>
                    <a:pt x="0" y="38"/>
                  </a:lnTo>
                  <a:lnTo>
                    <a:pt x="101" y="76"/>
                  </a:lnTo>
                  <a:lnTo>
                    <a:pt x="121" y="43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0" name="Freeform 40"/>
            <p:cNvSpPr>
              <a:spLocks/>
            </p:cNvSpPr>
            <p:nvPr/>
          </p:nvSpPr>
          <p:spPr bwMode="auto">
            <a:xfrm>
              <a:off x="2882" y="1669"/>
              <a:ext cx="37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32"/>
                </a:cxn>
                <a:cxn ang="0">
                  <a:pos x="90" y="65"/>
                </a:cxn>
                <a:cxn ang="0">
                  <a:pos x="109" y="33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90" y="65"/>
                  </a:lnTo>
                  <a:lnTo>
                    <a:pt x="109" y="3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1" name="Freeform 41"/>
            <p:cNvSpPr>
              <a:spLocks/>
            </p:cNvSpPr>
            <p:nvPr/>
          </p:nvSpPr>
          <p:spPr bwMode="auto">
            <a:xfrm>
              <a:off x="2933" y="1687"/>
              <a:ext cx="34" cy="2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33"/>
                </a:cxn>
                <a:cxn ang="0">
                  <a:pos x="68" y="62"/>
                </a:cxn>
                <a:cxn ang="0">
                  <a:pos x="101" y="34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101" h="62">
                  <a:moveTo>
                    <a:pt x="28" y="0"/>
                  </a:moveTo>
                  <a:lnTo>
                    <a:pt x="0" y="33"/>
                  </a:lnTo>
                  <a:lnTo>
                    <a:pt x="68" y="62"/>
                  </a:lnTo>
                  <a:lnTo>
                    <a:pt x="101" y="3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2" name="Freeform 42"/>
            <p:cNvSpPr>
              <a:spLocks/>
            </p:cNvSpPr>
            <p:nvPr/>
          </p:nvSpPr>
          <p:spPr bwMode="auto">
            <a:xfrm>
              <a:off x="2757" y="1599"/>
              <a:ext cx="31" cy="1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29"/>
                </a:cxn>
                <a:cxn ang="0">
                  <a:pos x="73" y="51"/>
                </a:cxn>
                <a:cxn ang="0">
                  <a:pos x="94" y="24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94" h="51">
                  <a:moveTo>
                    <a:pt x="33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4" y="24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3" name="Freeform 43"/>
            <p:cNvSpPr>
              <a:spLocks/>
            </p:cNvSpPr>
            <p:nvPr/>
          </p:nvSpPr>
          <p:spPr bwMode="auto">
            <a:xfrm>
              <a:off x="2780" y="1583"/>
              <a:ext cx="31" cy="1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23"/>
                </a:cxn>
                <a:cxn ang="0">
                  <a:pos x="69" y="44"/>
                </a:cxn>
                <a:cxn ang="0">
                  <a:pos x="91" y="22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91" h="44">
                  <a:moveTo>
                    <a:pt x="31" y="0"/>
                  </a:moveTo>
                  <a:lnTo>
                    <a:pt x="0" y="23"/>
                  </a:lnTo>
                  <a:lnTo>
                    <a:pt x="69" y="44"/>
                  </a:lnTo>
                  <a:lnTo>
                    <a:pt x="91" y="2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4" name="Freeform 44"/>
            <p:cNvSpPr>
              <a:spLocks/>
            </p:cNvSpPr>
            <p:nvPr/>
          </p:nvSpPr>
          <p:spPr bwMode="auto">
            <a:xfrm>
              <a:off x="2805" y="1611"/>
              <a:ext cx="37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32"/>
                </a:cxn>
                <a:cxn ang="0">
                  <a:pos x="86" y="60"/>
                </a:cxn>
                <a:cxn ang="0">
                  <a:pos x="111" y="29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1" h="60">
                  <a:moveTo>
                    <a:pt x="25" y="0"/>
                  </a:moveTo>
                  <a:lnTo>
                    <a:pt x="0" y="32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5" name="Freeform 45"/>
            <p:cNvSpPr>
              <a:spLocks/>
            </p:cNvSpPr>
            <p:nvPr/>
          </p:nvSpPr>
          <p:spPr bwMode="auto">
            <a:xfrm>
              <a:off x="2854" y="1628"/>
              <a:ext cx="33" cy="1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6"/>
                </a:cxn>
                <a:cxn ang="0">
                  <a:pos x="90" y="51"/>
                </a:cxn>
                <a:cxn ang="0">
                  <a:pos x="100" y="2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100" h="51">
                  <a:moveTo>
                    <a:pt x="28" y="0"/>
                  </a:moveTo>
                  <a:lnTo>
                    <a:pt x="0" y="26"/>
                  </a:lnTo>
                  <a:lnTo>
                    <a:pt x="90" y="51"/>
                  </a:lnTo>
                  <a:lnTo>
                    <a:pt x="100" y="2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6" name="Freeform 46"/>
            <p:cNvSpPr>
              <a:spLocks/>
            </p:cNvSpPr>
            <p:nvPr/>
          </p:nvSpPr>
          <p:spPr bwMode="auto">
            <a:xfrm>
              <a:off x="2828" y="1597"/>
              <a:ext cx="26" cy="1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1"/>
                </a:cxn>
                <a:cxn ang="0">
                  <a:pos x="67" y="50"/>
                </a:cxn>
                <a:cxn ang="0">
                  <a:pos x="79" y="21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79" h="50">
                  <a:moveTo>
                    <a:pt x="27" y="0"/>
                  </a:moveTo>
                  <a:lnTo>
                    <a:pt x="0" y="21"/>
                  </a:lnTo>
                  <a:lnTo>
                    <a:pt x="67" y="50"/>
                  </a:lnTo>
                  <a:lnTo>
                    <a:pt x="79" y="21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7" name="Freeform 47"/>
            <p:cNvSpPr>
              <a:spLocks/>
            </p:cNvSpPr>
            <p:nvPr/>
          </p:nvSpPr>
          <p:spPr bwMode="auto">
            <a:xfrm>
              <a:off x="2871" y="1608"/>
              <a:ext cx="29" cy="1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31"/>
                </a:cxn>
                <a:cxn ang="0">
                  <a:pos x="70" y="55"/>
                </a:cxn>
                <a:cxn ang="0">
                  <a:pos x="88" y="24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88" h="55">
                  <a:moveTo>
                    <a:pt x="26" y="0"/>
                  </a:moveTo>
                  <a:lnTo>
                    <a:pt x="0" y="31"/>
                  </a:lnTo>
                  <a:lnTo>
                    <a:pt x="70" y="55"/>
                  </a:lnTo>
                  <a:lnTo>
                    <a:pt x="88" y="2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8" name="Freeform 48"/>
            <p:cNvSpPr>
              <a:spLocks/>
            </p:cNvSpPr>
            <p:nvPr/>
          </p:nvSpPr>
          <p:spPr bwMode="auto">
            <a:xfrm>
              <a:off x="2899" y="1645"/>
              <a:ext cx="32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3"/>
                </a:cxn>
                <a:cxn ang="0">
                  <a:pos x="82" y="57"/>
                </a:cxn>
                <a:cxn ang="0">
                  <a:pos x="95" y="24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5" h="57">
                  <a:moveTo>
                    <a:pt x="13" y="0"/>
                  </a:moveTo>
                  <a:lnTo>
                    <a:pt x="0" y="33"/>
                  </a:lnTo>
                  <a:lnTo>
                    <a:pt x="82" y="57"/>
                  </a:lnTo>
                  <a:lnTo>
                    <a:pt x="95" y="2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49" name="Freeform 49"/>
            <p:cNvSpPr>
              <a:spLocks/>
            </p:cNvSpPr>
            <p:nvPr/>
          </p:nvSpPr>
          <p:spPr bwMode="auto">
            <a:xfrm>
              <a:off x="2916" y="1625"/>
              <a:ext cx="24" cy="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9"/>
                </a:cxn>
                <a:cxn ang="0">
                  <a:pos x="72" y="60"/>
                </a:cxn>
                <a:cxn ang="0">
                  <a:pos x="72" y="2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60">
                  <a:moveTo>
                    <a:pt x="5" y="0"/>
                  </a:moveTo>
                  <a:lnTo>
                    <a:pt x="0" y="29"/>
                  </a:lnTo>
                  <a:lnTo>
                    <a:pt x="72" y="60"/>
                  </a:lnTo>
                  <a:lnTo>
                    <a:pt x="72" y="2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50" name="Freeform 50"/>
            <p:cNvSpPr>
              <a:spLocks/>
            </p:cNvSpPr>
            <p:nvPr/>
          </p:nvSpPr>
          <p:spPr bwMode="auto">
            <a:xfrm>
              <a:off x="2948" y="1657"/>
              <a:ext cx="2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64"/>
                </a:cxn>
                <a:cxn ang="0">
                  <a:pos x="75" y="2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51" name="Freeform 51"/>
            <p:cNvSpPr>
              <a:spLocks/>
            </p:cNvSpPr>
            <p:nvPr/>
          </p:nvSpPr>
          <p:spPr bwMode="auto">
            <a:xfrm>
              <a:off x="2960" y="1645"/>
              <a:ext cx="26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3"/>
                </a:cxn>
                <a:cxn ang="0">
                  <a:pos x="60" y="55"/>
                </a:cxn>
                <a:cxn ang="0">
                  <a:pos x="8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0" h="55">
                  <a:moveTo>
                    <a:pt x="0" y="0"/>
                  </a:moveTo>
                  <a:lnTo>
                    <a:pt x="2" y="33"/>
                  </a:lnTo>
                  <a:lnTo>
                    <a:pt x="60" y="55"/>
                  </a:lnTo>
                  <a:lnTo>
                    <a:pt x="8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52" name="Freeform 52"/>
            <p:cNvSpPr>
              <a:spLocks/>
            </p:cNvSpPr>
            <p:nvPr/>
          </p:nvSpPr>
          <p:spPr bwMode="auto">
            <a:xfrm>
              <a:off x="2933" y="1556"/>
              <a:ext cx="231" cy="247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344" y="632"/>
                </a:cxn>
                <a:cxn ang="0">
                  <a:pos x="483" y="569"/>
                </a:cxn>
                <a:cxn ang="0">
                  <a:pos x="575" y="477"/>
                </a:cxn>
                <a:cxn ang="0">
                  <a:pos x="638" y="363"/>
                </a:cxn>
                <a:cxn ang="0">
                  <a:pos x="664" y="250"/>
                </a:cxn>
                <a:cxn ang="0">
                  <a:pos x="642" y="144"/>
                </a:cxn>
                <a:cxn ang="0">
                  <a:pos x="586" y="72"/>
                </a:cxn>
                <a:cxn ang="0">
                  <a:pos x="496" y="46"/>
                </a:cxn>
                <a:cxn ang="0">
                  <a:pos x="499" y="0"/>
                </a:cxn>
                <a:cxn ang="0">
                  <a:pos x="596" y="36"/>
                </a:cxn>
                <a:cxn ang="0">
                  <a:pos x="647" y="93"/>
                </a:cxn>
                <a:cxn ang="0">
                  <a:pos x="682" y="154"/>
                </a:cxn>
                <a:cxn ang="0">
                  <a:pos x="692" y="261"/>
                </a:cxn>
                <a:cxn ang="0">
                  <a:pos x="667" y="384"/>
                </a:cxn>
                <a:cxn ang="0">
                  <a:pos x="616" y="479"/>
                </a:cxn>
                <a:cxn ang="0">
                  <a:pos x="563" y="536"/>
                </a:cxn>
                <a:cxn ang="0">
                  <a:pos x="477" y="613"/>
                </a:cxn>
                <a:cxn ang="0">
                  <a:pos x="354" y="669"/>
                </a:cxn>
                <a:cxn ang="0">
                  <a:pos x="16" y="743"/>
                </a:cxn>
                <a:cxn ang="0">
                  <a:pos x="0" y="701"/>
                </a:cxn>
                <a:cxn ang="0">
                  <a:pos x="0" y="701"/>
                </a:cxn>
              </a:cxnLst>
              <a:rect l="0" t="0" r="r" b="b"/>
              <a:pathLst>
                <a:path w="692" h="743">
                  <a:moveTo>
                    <a:pt x="0" y="701"/>
                  </a:moveTo>
                  <a:lnTo>
                    <a:pt x="344" y="632"/>
                  </a:lnTo>
                  <a:lnTo>
                    <a:pt x="483" y="569"/>
                  </a:lnTo>
                  <a:lnTo>
                    <a:pt x="575" y="477"/>
                  </a:lnTo>
                  <a:lnTo>
                    <a:pt x="638" y="363"/>
                  </a:lnTo>
                  <a:lnTo>
                    <a:pt x="664" y="250"/>
                  </a:lnTo>
                  <a:lnTo>
                    <a:pt x="642" y="144"/>
                  </a:lnTo>
                  <a:lnTo>
                    <a:pt x="586" y="72"/>
                  </a:lnTo>
                  <a:lnTo>
                    <a:pt x="496" y="46"/>
                  </a:lnTo>
                  <a:lnTo>
                    <a:pt x="499" y="0"/>
                  </a:lnTo>
                  <a:lnTo>
                    <a:pt x="596" y="36"/>
                  </a:lnTo>
                  <a:lnTo>
                    <a:pt x="647" y="93"/>
                  </a:lnTo>
                  <a:lnTo>
                    <a:pt x="682" y="154"/>
                  </a:lnTo>
                  <a:lnTo>
                    <a:pt x="692" y="261"/>
                  </a:lnTo>
                  <a:lnTo>
                    <a:pt x="667" y="384"/>
                  </a:lnTo>
                  <a:lnTo>
                    <a:pt x="616" y="479"/>
                  </a:lnTo>
                  <a:lnTo>
                    <a:pt x="563" y="536"/>
                  </a:lnTo>
                  <a:lnTo>
                    <a:pt x="477" y="613"/>
                  </a:lnTo>
                  <a:lnTo>
                    <a:pt x="354" y="669"/>
                  </a:lnTo>
                  <a:lnTo>
                    <a:pt x="16" y="743"/>
                  </a:lnTo>
                  <a:lnTo>
                    <a:pt x="0" y="701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653" name="Freeform 53"/>
            <p:cNvSpPr>
              <a:spLocks/>
            </p:cNvSpPr>
            <p:nvPr/>
          </p:nvSpPr>
          <p:spPr bwMode="auto">
            <a:xfrm>
              <a:off x="2928" y="1584"/>
              <a:ext cx="288" cy="201"/>
            </a:xfrm>
            <a:custGeom>
              <a:avLst/>
              <a:gdLst/>
              <a:ahLst/>
              <a:cxnLst>
                <a:cxn ang="0">
                  <a:pos x="0" y="704"/>
                </a:cxn>
                <a:cxn ang="0">
                  <a:pos x="344" y="635"/>
                </a:cxn>
                <a:cxn ang="0">
                  <a:pos x="483" y="570"/>
                </a:cxn>
                <a:cxn ang="0">
                  <a:pos x="575" y="479"/>
                </a:cxn>
                <a:cxn ang="0">
                  <a:pos x="639" y="366"/>
                </a:cxn>
                <a:cxn ang="0">
                  <a:pos x="664" y="252"/>
                </a:cxn>
                <a:cxn ang="0">
                  <a:pos x="642" y="146"/>
                </a:cxn>
                <a:cxn ang="0">
                  <a:pos x="586" y="74"/>
                </a:cxn>
                <a:cxn ang="0">
                  <a:pos x="516" y="42"/>
                </a:cxn>
                <a:cxn ang="0">
                  <a:pos x="521" y="0"/>
                </a:cxn>
                <a:cxn ang="0">
                  <a:pos x="596" y="38"/>
                </a:cxn>
                <a:cxn ang="0">
                  <a:pos x="648" y="96"/>
                </a:cxn>
                <a:cxn ang="0">
                  <a:pos x="682" y="156"/>
                </a:cxn>
                <a:cxn ang="0">
                  <a:pos x="692" y="263"/>
                </a:cxn>
                <a:cxn ang="0">
                  <a:pos x="668" y="386"/>
                </a:cxn>
                <a:cxn ang="0">
                  <a:pos x="616" y="480"/>
                </a:cxn>
                <a:cxn ang="0">
                  <a:pos x="563" y="537"/>
                </a:cxn>
                <a:cxn ang="0">
                  <a:pos x="477" y="615"/>
                </a:cxn>
                <a:cxn ang="0">
                  <a:pos x="354" y="670"/>
                </a:cxn>
                <a:cxn ang="0">
                  <a:pos x="16" y="746"/>
                </a:cxn>
                <a:cxn ang="0">
                  <a:pos x="0" y="704"/>
                </a:cxn>
                <a:cxn ang="0">
                  <a:pos x="0" y="704"/>
                </a:cxn>
              </a:cxnLst>
              <a:rect l="0" t="0" r="r" b="b"/>
              <a:pathLst>
                <a:path w="692" h="746">
                  <a:moveTo>
                    <a:pt x="0" y="704"/>
                  </a:moveTo>
                  <a:lnTo>
                    <a:pt x="344" y="635"/>
                  </a:lnTo>
                  <a:lnTo>
                    <a:pt x="483" y="570"/>
                  </a:lnTo>
                  <a:lnTo>
                    <a:pt x="575" y="479"/>
                  </a:lnTo>
                  <a:lnTo>
                    <a:pt x="639" y="366"/>
                  </a:lnTo>
                  <a:lnTo>
                    <a:pt x="664" y="252"/>
                  </a:lnTo>
                  <a:lnTo>
                    <a:pt x="642" y="146"/>
                  </a:lnTo>
                  <a:lnTo>
                    <a:pt x="586" y="74"/>
                  </a:lnTo>
                  <a:lnTo>
                    <a:pt x="516" y="42"/>
                  </a:lnTo>
                  <a:lnTo>
                    <a:pt x="521" y="0"/>
                  </a:lnTo>
                  <a:lnTo>
                    <a:pt x="596" y="38"/>
                  </a:lnTo>
                  <a:lnTo>
                    <a:pt x="648" y="96"/>
                  </a:lnTo>
                  <a:lnTo>
                    <a:pt x="682" y="156"/>
                  </a:lnTo>
                  <a:lnTo>
                    <a:pt x="692" y="263"/>
                  </a:lnTo>
                  <a:lnTo>
                    <a:pt x="668" y="386"/>
                  </a:lnTo>
                  <a:lnTo>
                    <a:pt x="616" y="480"/>
                  </a:lnTo>
                  <a:lnTo>
                    <a:pt x="563" y="537"/>
                  </a:lnTo>
                  <a:lnTo>
                    <a:pt x="477" y="615"/>
                  </a:lnTo>
                  <a:lnTo>
                    <a:pt x="354" y="670"/>
                  </a:lnTo>
                  <a:lnTo>
                    <a:pt x="16" y="746"/>
                  </a:lnTo>
                  <a:lnTo>
                    <a:pt x="0" y="704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880" y="1104"/>
              <a:ext cx="362" cy="517"/>
              <a:chOff x="2928" y="1104"/>
              <a:chExt cx="362" cy="517"/>
            </a:xfrm>
          </p:grpSpPr>
          <p:sp>
            <p:nvSpPr>
              <p:cNvPr id="537655" name="Freeform 55"/>
              <p:cNvSpPr>
                <a:spLocks/>
              </p:cNvSpPr>
              <p:nvPr/>
            </p:nvSpPr>
            <p:spPr bwMode="auto">
              <a:xfrm>
                <a:off x="2928" y="1104"/>
                <a:ext cx="362" cy="517"/>
              </a:xfrm>
              <a:custGeom>
                <a:avLst/>
                <a:gdLst/>
                <a:ahLst/>
                <a:cxnLst>
                  <a:cxn ang="0">
                    <a:pos x="152" y="56"/>
                  </a:cxn>
                  <a:cxn ang="0">
                    <a:pos x="31" y="642"/>
                  </a:cxn>
                  <a:cxn ang="0">
                    <a:pos x="132" y="719"/>
                  </a:cxn>
                  <a:cxn ang="0">
                    <a:pos x="143" y="720"/>
                  </a:cxn>
                  <a:cxn ang="0">
                    <a:pos x="169" y="721"/>
                  </a:cxn>
                  <a:cxn ang="0">
                    <a:pos x="209" y="725"/>
                  </a:cxn>
                  <a:cxn ang="0">
                    <a:pos x="255" y="728"/>
                  </a:cxn>
                  <a:cxn ang="0">
                    <a:pos x="302" y="733"/>
                  </a:cxn>
                  <a:cxn ang="0">
                    <a:pos x="348" y="736"/>
                  </a:cxn>
                  <a:cxn ang="0">
                    <a:pos x="387" y="740"/>
                  </a:cxn>
                  <a:cxn ang="0">
                    <a:pos x="414" y="743"/>
                  </a:cxn>
                  <a:cxn ang="0">
                    <a:pos x="415" y="752"/>
                  </a:cxn>
                  <a:cxn ang="0">
                    <a:pos x="414" y="777"/>
                  </a:cxn>
                  <a:cxn ang="0">
                    <a:pos x="407" y="811"/>
                  </a:cxn>
                  <a:cxn ang="0">
                    <a:pos x="387" y="853"/>
                  </a:cxn>
                  <a:cxn ang="0">
                    <a:pos x="377" y="854"/>
                  </a:cxn>
                  <a:cxn ang="0">
                    <a:pos x="350" y="857"/>
                  </a:cxn>
                  <a:cxn ang="0">
                    <a:pos x="313" y="862"/>
                  </a:cxn>
                  <a:cxn ang="0">
                    <a:pos x="268" y="869"/>
                  </a:cxn>
                  <a:cxn ang="0">
                    <a:pos x="222" y="876"/>
                  </a:cxn>
                  <a:cxn ang="0">
                    <a:pos x="181" y="884"/>
                  </a:cxn>
                  <a:cxn ang="0">
                    <a:pos x="146" y="891"/>
                  </a:cxn>
                  <a:cxn ang="0">
                    <a:pos x="127" y="899"/>
                  </a:cxn>
                  <a:cxn ang="0">
                    <a:pos x="113" y="914"/>
                  </a:cxn>
                  <a:cxn ang="0">
                    <a:pos x="109" y="930"/>
                  </a:cxn>
                  <a:cxn ang="0">
                    <a:pos x="118" y="951"/>
                  </a:cxn>
                  <a:cxn ang="0">
                    <a:pos x="136" y="963"/>
                  </a:cxn>
                  <a:cxn ang="0">
                    <a:pos x="156" y="969"/>
                  </a:cxn>
                  <a:cxn ang="0">
                    <a:pos x="190" y="978"/>
                  </a:cxn>
                  <a:cxn ang="0">
                    <a:pos x="235" y="990"/>
                  </a:cxn>
                  <a:cxn ang="0">
                    <a:pos x="285" y="1001"/>
                  </a:cxn>
                  <a:cxn ang="0">
                    <a:pos x="335" y="1014"/>
                  </a:cxn>
                  <a:cxn ang="0">
                    <a:pos x="384" y="1024"/>
                  </a:cxn>
                  <a:cxn ang="0">
                    <a:pos x="425" y="1031"/>
                  </a:cxn>
                  <a:cxn ang="0">
                    <a:pos x="455" y="1033"/>
                  </a:cxn>
                  <a:cxn ang="0">
                    <a:pos x="483" y="1030"/>
                  </a:cxn>
                  <a:cxn ang="0">
                    <a:pos x="517" y="1020"/>
                  </a:cxn>
                  <a:cxn ang="0">
                    <a:pos x="555" y="1005"/>
                  </a:cxn>
                  <a:cxn ang="0">
                    <a:pos x="594" y="987"/>
                  </a:cxn>
                  <a:cxn ang="0">
                    <a:pos x="631" y="969"/>
                  </a:cxn>
                  <a:cxn ang="0">
                    <a:pos x="664" y="952"/>
                  </a:cxn>
                  <a:cxn ang="0">
                    <a:pos x="687" y="936"/>
                  </a:cxn>
                  <a:cxn ang="0">
                    <a:pos x="699" y="925"/>
                  </a:cxn>
                  <a:cxn ang="0">
                    <a:pos x="699" y="910"/>
                  </a:cxn>
                  <a:cxn ang="0">
                    <a:pos x="682" y="900"/>
                  </a:cxn>
                  <a:cxn ang="0">
                    <a:pos x="657" y="892"/>
                  </a:cxn>
                  <a:cxn ang="0">
                    <a:pos x="634" y="886"/>
                  </a:cxn>
                  <a:cxn ang="0">
                    <a:pos x="631" y="861"/>
                  </a:cxn>
                  <a:cxn ang="0">
                    <a:pos x="623" y="798"/>
                  </a:cxn>
                  <a:cxn ang="0">
                    <a:pos x="611" y="720"/>
                  </a:cxn>
                  <a:cxn ang="0">
                    <a:pos x="592" y="647"/>
                  </a:cxn>
                  <a:cxn ang="0">
                    <a:pos x="697" y="86"/>
                  </a:cxn>
                  <a:cxn ang="0">
                    <a:pos x="643" y="0"/>
                  </a:cxn>
                  <a:cxn ang="0">
                    <a:pos x="179" y="62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56" name="Freeform 56"/>
              <p:cNvSpPr>
                <a:spLocks/>
              </p:cNvSpPr>
              <p:nvPr/>
            </p:nvSpPr>
            <p:spPr bwMode="auto">
              <a:xfrm>
                <a:off x="2947" y="1120"/>
                <a:ext cx="299" cy="300"/>
              </a:xfrm>
              <a:custGeom>
                <a:avLst/>
                <a:gdLst/>
                <a:ahLst/>
                <a:cxnLst>
                  <a:cxn ang="0">
                    <a:pos x="0" y="573"/>
                  </a:cxn>
                  <a:cxn ang="0">
                    <a:pos x="436" y="602"/>
                  </a:cxn>
                  <a:cxn ang="0">
                    <a:pos x="598" y="0"/>
                  </a:cxn>
                  <a:cxn ang="0">
                    <a:pos x="578" y="9"/>
                  </a:cxn>
                  <a:cxn ang="0">
                    <a:pos x="147" y="54"/>
                  </a:cxn>
                  <a:cxn ang="0">
                    <a:pos x="131" y="51"/>
                  </a:cxn>
                  <a:cxn ang="0">
                    <a:pos x="0" y="57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57" name="Freeform 57"/>
              <p:cNvSpPr>
                <a:spLocks/>
              </p:cNvSpPr>
              <p:nvPr/>
            </p:nvSpPr>
            <p:spPr bwMode="auto">
              <a:xfrm>
                <a:off x="3172" y="1121"/>
                <a:ext cx="88" cy="308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177" y="5"/>
                  </a:cxn>
                  <a:cxn ang="0">
                    <a:pos x="10" y="617"/>
                  </a:cxn>
                  <a:cxn ang="0">
                    <a:pos x="0" y="609"/>
                  </a:cxn>
                  <a:cxn ang="0">
                    <a:pos x="165" y="0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58" name="Freeform 58"/>
              <p:cNvSpPr>
                <a:spLocks/>
              </p:cNvSpPr>
              <p:nvPr/>
            </p:nvSpPr>
            <p:spPr bwMode="auto">
              <a:xfrm>
                <a:off x="3183" y="1127"/>
                <a:ext cx="88" cy="311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178" y="12"/>
                  </a:cxn>
                  <a:cxn ang="0">
                    <a:pos x="9" y="621"/>
                  </a:cxn>
                  <a:cxn ang="0">
                    <a:pos x="0" y="612"/>
                  </a:cxn>
                  <a:cxn ang="0">
                    <a:pos x="167" y="0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59" name="Freeform 59"/>
              <p:cNvSpPr>
                <a:spLocks/>
              </p:cNvSpPr>
              <p:nvPr/>
            </p:nvSpPr>
            <p:spPr bwMode="auto">
              <a:xfrm>
                <a:off x="3158" y="1429"/>
                <a:ext cx="14" cy="1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2"/>
                  </a:cxn>
                  <a:cxn ang="0">
                    <a:pos x="8" y="22"/>
                  </a:cxn>
                  <a:cxn ang="0">
                    <a:pos x="27" y="9"/>
                  </a:cxn>
                  <a:cxn ang="0">
                    <a:pos x="18" y="0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0" name="Freeform 60"/>
              <p:cNvSpPr>
                <a:spLocks/>
              </p:cNvSpPr>
              <p:nvPr/>
            </p:nvSpPr>
            <p:spPr bwMode="auto">
              <a:xfrm>
                <a:off x="3167" y="1437"/>
                <a:ext cx="14" cy="1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3"/>
                  </a:cxn>
                  <a:cxn ang="0">
                    <a:pos x="8" y="22"/>
                  </a:cxn>
                  <a:cxn ang="0">
                    <a:pos x="28" y="8"/>
                  </a:cxn>
                  <a:cxn ang="0">
                    <a:pos x="19" y="0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1" name="Freeform 61"/>
              <p:cNvSpPr>
                <a:spLocks/>
              </p:cNvSpPr>
              <p:nvPr/>
            </p:nvSpPr>
            <p:spPr bwMode="auto">
              <a:xfrm>
                <a:off x="2962" y="1424"/>
                <a:ext cx="183" cy="22"/>
              </a:xfrm>
              <a:custGeom>
                <a:avLst/>
                <a:gdLst/>
                <a:ahLst/>
                <a:cxnLst>
                  <a:cxn ang="0">
                    <a:pos x="366" y="23"/>
                  </a:cxn>
                  <a:cxn ang="0">
                    <a:pos x="364" y="45"/>
                  </a:cxn>
                  <a:cxn ang="0">
                    <a:pos x="362" y="45"/>
                  </a:cxn>
                  <a:cxn ang="0">
                    <a:pos x="356" y="44"/>
                  </a:cxn>
                  <a:cxn ang="0">
                    <a:pos x="346" y="42"/>
                  </a:cxn>
                  <a:cxn ang="0">
                    <a:pos x="332" y="41"/>
                  </a:cxn>
                  <a:cxn ang="0">
                    <a:pos x="316" y="38"/>
                  </a:cxn>
                  <a:cxn ang="0">
                    <a:pos x="295" y="36"/>
                  </a:cxn>
                  <a:cxn ang="0">
                    <a:pos x="273" y="33"/>
                  </a:cxn>
                  <a:cxn ang="0">
                    <a:pos x="248" y="30"/>
                  </a:cxn>
                  <a:cxn ang="0">
                    <a:pos x="221" y="28"/>
                  </a:cxn>
                  <a:cxn ang="0">
                    <a:pos x="192" y="26"/>
                  </a:cxn>
                  <a:cxn ang="0">
                    <a:pos x="162" y="23"/>
                  </a:cxn>
                  <a:cxn ang="0">
                    <a:pos x="131" y="22"/>
                  </a:cxn>
                  <a:cxn ang="0">
                    <a:pos x="99" y="21"/>
                  </a:cxn>
                  <a:cxn ang="0">
                    <a:pos x="67" y="21"/>
                  </a:cxn>
                  <a:cxn ang="0">
                    <a:pos x="33" y="21"/>
                  </a:cxn>
                  <a:cxn ang="0">
                    <a:pos x="0" y="22"/>
                  </a:cxn>
                  <a:cxn ang="0">
                    <a:pos x="5" y="5"/>
                  </a:cxn>
                  <a:cxn ang="0">
                    <a:pos x="6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23" y="3"/>
                  </a:cxn>
                  <a:cxn ang="0">
                    <a:pos x="35" y="2"/>
                  </a:cxn>
                  <a:cxn ang="0">
                    <a:pos x="48" y="2"/>
                  </a:cxn>
                  <a:cxn ang="0">
                    <a:pos x="64" y="0"/>
                  </a:cxn>
                  <a:cxn ang="0">
                    <a:pos x="84" y="0"/>
                  </a:cxn>
                  <a:cxn ang="0">
                    <a:pos x="107" y="0"/>
                  </a:cxn>
                  <a:cxn ang="0">
                    <a:pos x="134" y="2"/>
                  </a:cxn>
                  <a:cxn ang="0">
                    <a:pos x="162" y="3"/>
                  </a:cxn>
                  <a:cxn ang="0">
                    <a:pos x="196" y="5"/>
                  </a:cxn>
                  <a:cxn ang="0">
                    <a:pos x="233" y="8"/>
                  </a:cxn>
                  <a:cxn ang="0">
                    <a:pos x="273" y="12"/>
                  </a:cxn>
                  <a:cxn ang="0">
                    <a:pos x="318" y="18"/>
                  </a:cxn>
                  <a:cxn ang="0">
                    <a:pos x="366" y="23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2" name="Freeform 62"/>
              <p:cNvSpPr>
                <a:spLocks/>
              </p:cNvSpPr>
              <p:nvPr/>
            </p:nvSpPr>
            <p:spPr bwMode="auto">
              <a:xfrm>
                <a:off x="2976" y="1150"/>
                <a:ext cx="234" cy="229"/>
              </a:xfrm>
              <a:custGeom>
                <a:avLst/>
                <a:gdLst/>
                <a:ahLst/>
                <a:cxnLst>
                  <a:cxn ang="0">
                    <a:pos x="464" y="7"/>
                  </a:cxn>
                  <a:cxn ang="0">
                    <a:pos x="466" y="0"/>
                  </a:cxn>
                  <a:cxn ang="0">
                    <a:pos x="108" y="30"/>
                  </a:cxn>
                  <a:cxn ang="0">
                    <a:pos x="0" y="459"/>
                  </a:cxn>
                  <a:cxn ang="0">
                    <a:pos x="14" y="457"/>
                  </a:cxn>
                  <a:cxn ang="0">
                    <a:pos x="118" y="38"/>
                  </a:cxn>
                  <a:cxn ang="0">
                    <a:pos x="464" y="7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3" name="Freeform 63"/>
              <p:cNvSpPr>
                <a:spLocks/>
              </p:cNvSpPr>
              <p:nvPr/>
            </p:nvSpPr>
            <p:spPr bwMode="auto">
              <a:xfrm>
                <a:off x="2982" y="1158"/>
                <a:ext cx="225" cy="223"/>
              </a:xfrm>
              <a:custGeom>
                <a:avLst/>
                <a:gdLst/>
                <a:ahLst/>
                <a:cxnLst>
                  <a:cxn ang="0">
                    <a:pos x="445" y="24"/>
                  </a:cxn>
                  <a:cxn ang="0">
                    <a:pos x="451" y="0"/>
                  </a:cxn>
                  <a:cxn ang="0">
                    <a:pos x="439" y="1"/>
                  </a:cxn>
                  <a:cxn ang="0">
                    <a:pos x="424" y="3"/>
                  </a:cxn>
                  <a:cxn ang="0">
                    <a:pos x="407" y="6"/>
                  </a:cxn>
                  <a:cxn ang="0">
                    <a:pos x="386" y="10"/>
                  </a:cxn>
                  <a:cxn ang="0">
                    <a:pos x="363" y="15"/>
                  </a:cxn>
                  <a:cxn ang="0">
                    <a:pos x="338" y="22"/>
                  </a:cxn>
                  <a:cxn ang="0">
                    <a:pos x="311" y="31"/>
                  </a:cxn>
                  <a:cxn ang="0">
                    <a:pos x="284" y="43"/>
                  </a:cxn>
                  <a:cxn ang="0">
                    <a:pos x="254" y="57"/>
                  </a:cxn>
                  <a:cxn ang="0">
                    <a:pos x="224" y="73"/>
                  </a:cxn>
                  <a:cxn ang="0">
                    <a:pos x="194" y="92"/>
                  </a:cxn>
                  <a:cxn ang="0">
                    <a:pos x="164" y="116"/>
                  </a:cxn>
                  <a:cxn ang="0">
                    <a:pos x="134" y="141"/>
                  </a:cxn>
                  <a:cxn ang="0">
                    <a:pos x="105" y="171"/>
                  </a:cxn>
                  <a:cxn ang="0">
                    <a:pos x="77" y="204"/>
                  </a:cxn>
                  <a:cxn ang="0">
                    <a:pos x="51" y="242"/>
                  </a:cxn>
                  <a:cxn ang="0">
                    <a:pos x="0" y="442"/>
                  </a:cxn>
                  <a:cxn ang="0">
                    <a:pos x="121" y="445"/>
                  </a:cxn>
                  <a:cxn ang="0">
                    <a:pos x="126" y="423"/>
                  </a:cxn>
                  <a:cxn ang="0">
                    <a:pos x="130" y="399"/>
                  </a:cxn>
                  <a:cxn ang="0">
                    <a:pos x="136" y="374"/>
                  </a:cxn>
                  <a:cxn ang="0">
                    <a:pos x="142" y="345"/>
                  </a:cxn>
                  <a:cxn ang="0">
                    <a:pos x="149" y="316"/>
                  </a:cxn>
                  <a:cxn ang="0">
                    <a:pos x="158" y="286"/>
                  </a:cxn>
                  <a:cxn ang="0">
                    <a:pos x="170" y="255"/>
                  </a:cxn>
                  <a:cxn ang="0">
                    <a:pos x="183" y="224"/>
                  </a:cxn>
                  <a:cxn ang="0">
                    <a:pos x="201" y="194"/>
                  </a:cxn>
                  <a:cxn ang="0">
                    <a:pos x="221" y="164"/>
                  </a:cxn>
                  <a:cxn ang="0">
                    <a:pos x="246" y="135"/>
                  </a:cxn>
                  <a:cxn ang="0">
                    <a:pos x="276" y="109"/>
                  </a:cxn>
                  <a:cxn ang="0">
                    <a:pos x="309" y="83"/>
                  </a:cxn>
                  <a:cxn ang="0">
                    <a:pos x="348" y="60"/>
                  </a:cxn>
                  <a:cxn ang="0">
                    <a:pos x="393" y="41"/>
                  </a:cxn>
                  <a:cxn ang="0">
                    <a:pos x="445" y="24"/>
                  </a:cxn>
                </a:cxnLst>
                <a:rect l="0" t="0" r="r" b="b"/>
                <a:pathLst>
                  <a:path w="451" h="445">
                    <a:moveTo>
                      <a:pt x="445" y="24"/>
                    </a:moveTo>
                    <a:lnTo>
                      <a:pt x="451" y="0"/>
                    </a:lnTo>
                    <a:lnTo>
                      <a:pt x="439" y="1"/>
                    </a:lnTo>
                    <a:lnTo>
                      <a:pt x="424" y="3"/>
                    </a:lnTo>
                    <a:lnTo>
                      <a:pt x="407" y="6"/>
                    </a:lnTo>
                    <a:lnTo>
                      <a:pt x="386" y="10"/>
                    </a:lnTo>
                    <a:lnTo>
                      <a:pt x="363" y="15"/>
                    </a:lnTo>
                    <a:lnTo>
                      <a:pt x="338" y="22"/>
                    </a:lnTo>
                    <a:lnTo>
                      <a:pt x="311" y="31"/>
                    </a:lnTo>
                    <a:lnTo>
                      <a:pt x="284" y="43"/>
                    </a:lnTo>
                    <a:lnTo>
                      <a:pt x="254" y="57"/>
                    </a:lnTo>
                    <a:lnTo>
                      <a:pt x="224" y="73"/>
                    </a:lnTo>
                    <a:lnTo>
                      <a:pt x="194" y="92"/>
                    </a:lnTo>
                    <a:lnTo>
                      <a:pt x="164" y="116"/>
                    </a:lnTo>
                    <a:lnTo>
                      <a:pt x="134" y="141"/>
                    </a:lnTo>
                    <a:lnTo>
                      <a:pt x="105" y="171"/>
                    </a:lnTo>
                    <a:lnTo>
                      <a:pt x="77" y="204"/>
                    </a:lnTo>
                    <a:lnTo>
                      <a:pt x="51" y="242"/>
                    </a:lnTo>
                    <a:lnTo>
                      <a:pt x="0" y="442"/>
                    </a:lnTo>
                    <a:lnTo>
                      <a:pt x="121" y="445"/>
                    </a:lnTo>
                    <a:lnTo>
                      <a:pt x="126" y="423"/>
                    </a:lnTo>
                    <a:lnTo>
                      <a:pt x="130" y="399"/>
                    </a:lnTo>
                    <a:lnTo>
                      <a:pt x="136" y="374"/>
                    </a:lnTo>
                    <a:lnTo>
                      <a:pt x="142" y="345"/>
                    </a:lnTo>
                    <a:lnTo>
                      <a:pt x="149" y="316"/>
                    </a:lnTo>
                    <a:lnTo>
                      <a:pt x="158" y="286"/>
                    </a:lnTo>
                    <a:lnTo>
                      <a:pt x="170" y="255"/>
                    </a:lnTo>
                    <a:lnTo>
                      <a:pt x="183" y="224"/>
                    </a:lnTo>
                    <a:lnTo>
                      <a:pt x="201" y="194"/>
                    </a:lnTo>
                    <a:lnTo>
                      <a:pt x="221" y="164"/>
                    </a:lnTo>
                    <a:lnTo>
                      <a:pt x="246" y="135"/>
                    </a:lnTo>
                    <a:lnTo>
                      <a:pt x="276" y="109"/>
                    </a:lnTo>
                    <a:lnTo>
                      <a:pt x="309" y="83"/>
                    </a:lnTo>
                    <a:lnTo>
                      <a:pt x="348" y="60"/>
                    </a:lnTo>
                    <a:lnTo>
                      <a:pt x="393" y="41"/>
                    </a:lnTo>
                    <a:lnTo>
                      <a:pt x="445" y="24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4" name="Freeform 64"/>
              <p:cNvSpPr>
                <a:spLocks/>
              </p:cNvSpPr>
              <p:nvPr/>
            </p:nvSpPr>
            <p:spPr bwMode="auto">
              <a:xfrm>
                <a:off x="3007" y="1153"/>
                <a:ext cx="202" cy="126"/>
              </a:xfrm>
              <a:custGeom>
                <a:avLst/>
                <a:gdLst/>
                <a:ahLst/>
                <a:cxnLst>
                  <a:cxn ang="0">
                    <a:pos x="400" y="10"/>
                  </a:cxn>
                  <a:cxn ang="0">
                    <a:pos x="402" y="0"/>
                  </a:cxn>
                  <a:cxn ang="0">
                    <a:pos x="55" y="32"/>
                  </a:cxn>
                  <a:cxn ang="0">
                    <a:pos x="0" y="252"/>
                  </a:cxn>
                  <a:cxn ang="0">
                    <a:pos x="26" y="214"/>
                  </a:cxn>
                  <a:cxn ang="0">
                    <a:pos x="54" y="181"/>
                  </a:cxn>
                  <a:cxn ang="0">
                    <a:pos x="83" y="151"/>
                  </a:cxn>
                  <a:cxn ang="0">
                    <a:pos x="113" y="126"/>
                  </a:cxn>
                  <a:cxn ang="0">
                    <a:pos x="143" y="102"/>
                  </a:cxn>
                  <a:cxn ang="0">
                    <a:pos x="173" y="83"/>
                  </a:cxn>
                  <a:cxn ang="0">
                    <a:pos x="203" y="67"/>
                  </a:cxn>
                  <a:cxn ang="0">
                    <a:pos x="233" y="53"/>
                  </a:cxn>
                  <a:cxn ang="0">
                    <a:pos x="260" y="41"/>
                  </a:cxn>
                  <a:cxn ang="0">
                    <a:pos x="287" y="32"/>
                  </a:cxn>
                  <a:cxn ang="0">
                    <a:pos x="312" y="25"/>
                  </a:cxn>
                  <a:cxn ang="0">
                    <a:pos x="335" y="20"/>
                  </a:cxn>
                  <a:cxn ang="0">
                    <a:pos x="356" y="16"/>
                  </a:cxn>
                  <a:cxn ang="0">
                    <a:pos x="373" y="13"/>
                  </a:cxn>
                  <a:cxn ang="0">
                    <a:pos x="388" y="11"/>
                  </a:cxn>
                  <a:cxn ang="0">
                    <a:pos x="400" y="10"/>
                  </a:cxn>
                </a:cxnLst>
                <a:rect l="0" t="0" r="r" b="b"/>
                <a:pathLst>
                  <a:path w="402" h="252">
                    <a:moveTo>
                      <a:pt x="400" y="10"/>
                    </a:moveTo>
                    <a:lnTo>
                      <a:pt x="402" y="0"/>
                    </a:lnTo>
                    <a:lnTo>
                      <a:pt x="55" y="32"/>
                    </a:lnTo>
                    <a:lnTo>
                      <a:pt x="0" y="252"/>
                    </a:lnTo>
                    <a:lnTo>
                      <a:pt x="26" y="214"/>
                    </a:lnTo>
                    <a:lnTo>
                      <a:pt x="54" y="181"/>
                    </a:lnTo>
                    <a:lnTo>
                      <a:pt x="83" y="151"/>
                    </a:lnTo>
                    <a:lnTo>
                      <a:pt x="113" y="126"/>
                    </a:lnTo>
                    <a:lnTo>
                      <a:pt x="143" y="102"/>
                    </a:lnTo>
                    <a:lnTo>
                      <a:pt x="173" y="83"/>
                    </a:lnTo>
                    <a:lnTo>
                      <a:pt x="203" y="67"/>
                    </a:lnTo>
                    <a:lnTo>
                      <a:pt x="233" y="53"/>
                    </a:lnTo>
                    <a:lnTo>
                      <a:pt x="260" y="41"/>
                    </a:lnTo>
                    <a:lnTo>
                      <a:pt x="287" y="32"/>
                    </a:lnTo>
                    <a:lnTo>
                      <a:pt x="312" y="25"/>
                    </a:lnTo>
                    <a:lnTo>
                      <a:pt x="335" y="20"/>
                    </a:lnTo>
                    <a:lnTo>
                      <a:pt x="356" y="16"/>
                    </a:lnTo>
                    <a:lnTo>
                      <a:pt x="373" y="13"/>
                    </a:lnTo>
                    <a:lnTo>
                      <a:pt x="388" y="11"/>
                    </a:lnTo>
                    <a:lnTo>
                      <a:pt x="400" y="10"/>
                    </a:lnTo>
                    <a:close/>
                  </a:path>
                </a:pathLst>
              </a:custGeom>
              <a:solidFill>
                <a:srgbClr val="005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5" name="Freeform 65"/>
              <p:cNvSpPr>
                <a:spLocks/>
              </p:cNvSpPr>
              <p:nvPr/>
            </p:nvSpPr>
            <p:spPr bwMode="auto">
              <a:xfrm>
                <a:off x="3077" y="1201"/>
                <a:ext cx="119" cy="183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144" y="365"/>
                  </a:cxn>
                  <a:cxn ang="0">
                    <a:pos x="239" y="0"/>
                  </a:cxn>
                  <a:cxn ang="0">
                    <a:pos x="229" y="8"/>
                  </a:cxn>
                  <a:cxn ang="0">
                    <a:pos x="217" y="17"/>
                  </a:cxn>
                  <a:cxn ang="0">
                    <a:pos x="203" y="30"/>
                  </a:cxn>
                  <a:cxn ang="0">
                    <a:pos x="188" y="42"/>
                  </a:cxn>
                  <a:cxn ang="0">
                    <a:pos x="173" y="58"/>
                  </a:cxn>
                  <a:cxn ang="0">
                    <a:pos x="157" y="76"/>
                  </a:cxn>
                  <a:cxn ang="0">
                    <a:pos x="140" y="95"/>
                  </a:cxn>
                  <a:cxn ang="0">
                    <a:pos x="124" y="116"/>
                  </a:cxn>
                  <a:cxn ang="0">
                    <a:pos x="106" y="139"/>
                  </a:cxn>
                  <a:cxn ang="0">
                    <a:pos x="89" y="164"/>
                  </a:cxn>
                  <a:cxn ang="0">
                    <a:pos x="72" y="192"/>
                  </a:cxn>
                  <a:cxn ang="0">
                    <a:pos x="56" y="221"/>
                  </a:cxn>
                  <a:cxn ang="0">
                    <a:pos x="41" y="253"/>
                  </a:cxn>
                  <a:cxn ang="0">
                    <a:pos x="26" y="287"/>
                  </a:cxn>
                  <a:cxn ang="0">
                    <a:pos x="12" y="322"/>
                  </a:cxn>
                  <a:cxn ang="0">
                    <a:pos x="0" y="360"/>
                  </a:cxn>
                </a:cxnLst>
                <a:rect l="0" t="0" r="r" b="b"/>
                <a:pathLst>
                  <a:path w="239" h="365">
                    <a:moveTo>
                      <a:pt x="0" y="360"/>
                    </a:moveTo>
                    <a:lnTo>
                      <a:pt x="144" y="365"/>
                    </a:lnTo>
                    <a:lnTo>
                      <a:pt x="239" y="0"/>
                    </a:lnTo>
                    <a:lnTo>
                      <a:pt x="229" y="8"/>
                    </a:lnTo>
                    <a:lnTo>
                      <a:pt x="217" y="17"/>
                    </a:lnTo>
                    <a:lnTo>
                      <a:pt x="203" y="30"/>
                    </a:lnTo>
                    <a:lnTo>
                      <a:pt x="188" y="42"/>
                    </a:lnTo>
                    <a:lnTo>
                      <a:pt x="173" y="58"/>
                    </a:lnTo>
                    <a:lnTo>
                      <a:pt x="157" y="76"/>
                    </a:lnTo>
                    <a:lnTo>
                      <a:pt x="140" y="95"/>
                    </a:lnTo>
                    <a:lnTo>
                      <a:pt x="124" y="116"/>
                    </a:lnTo>
                    <a:lnTo>
                      <a:pt x="106" y="139"/>
                    </a:lnTo>
                    <a:lnTo>
                      <a:pt x="89" y="164"/>
                    </a:lnTo>
                    <a:lnTo>
                      <a:pt x="72" y="192"/>
                    </a:lnTo>
                    <a:lnTo>
                      <a:pt x="56" y="221"/>
                    </a:lnTo>
                    <a:lnTo>
                      <a:pt x="41" y="253"/>
                    </a:lnTo>
                    <a:lnTo>
                      <a:pt x="26" y="287"/>
                    </a:lnTo>
                    <a:lnTo>
                      <a:pt x="12" y="322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6" name="Freeform 66"/>
              <p:cNvSpPr>
                <a:spLocks/>
              </p:cNvSpPr>
              <p:nvPr/>
            </p:nvSpPr>
            <p:spPr bwMode="auto">
              <a:xfrm>
                <a:off x="3043" y="1170"/>
                <a:ext cx="162" cy="212"/>
              </a:xfrm>
              <a:custGeom>
                <a:avLst/>
                <a:gdLst/>
                <a:ahLst/>
                <a:cxnLst>
                  <a:cxn ang="0">
                    <a:pos x="0" y="421"/>
                  </a:cxn>
                  <a:cxn ang="0">
                    <a:pos x="69" y="423"/>
                  </a:cxn>
                  <a:cxn ang="0">
                    <a:pos x="81" y="385"/>
                  </a:cxn>
                  <a:cxn ang="0">
                    <a:pos x="95" y="350"/>
                  </a:cxn>
                  <a:cxn ang="0">
                    <a:pos x="110" y="316"/>
                  </a:cxn>
                  <a:cxn ang="0">
                    <a:pos x="125" y="284"/>
                  </a:cxn>
                  <a:cxn ang="0">
                    <a:pos x="141" y="255"/>
                  </a:cxn>
                  <a:cxn ang="0">
                    <a:pos x="158" y="227"/>
                  </a:cxn>
                  <a:cxn ang="0">
                    <a:pos x="175" y="202"/>
                  </a:cxn>
                  <a:cxn ang="0">
                    <a:pos x="193" y="179"/>
                  </a:cxn>
                  <a:cxn ang="0">
                    <a:pos x="209" y="158"/>
                  </a:cxn>
                  <a:cxn ang="0">
                    <a:pos x="226" y="139"/>
                  </a:cxn>
                  <a:cxn ang="0">
                    <a:pos x="242" y="121"/>
                  </a:cxn>
                  <a:cxn ang="0">
                    <a:pos x="257" y="105"/>
                  </a:cxn>
                  <a:cxn ang="0">
                    <a:pos x="272" y="93"/>
                  </a:cxn>
                  <a:cxn ang="0">
                    <a:pos x="286" y="80"/>
                  </a:cxn>
                  <a:cxn ang="0">
                    <a:pos x="298" y="71"/>
                  </a:cxn>
                  <a:cxn ang="0">
                    <a:pos x="308" y="63"/>
                  </a:cxn>
                  <a:cxn ang="0">
                    <a:pos x="324" y="0"/>
                  </a:cxn>
                  <a:cxn ang="0">
                    <a:pos x="272" y="17"/>
                  </a:cxn>
                  <a:cxn ang="0">
                    <a:pos x="227" y="36"/>
                  </a:cxn>
                  <a:cxn ang="0">
                    <a:pos x="188" y="59"/>
                  </a:cxn>
                  <a:cxn ang="0">
                    <a:pos x="155" y="85"/>
                  </a:cxn>
                  <a:cxn ang="0">
                    <a:pos x="125" y="111"/>
                  </a:cxn>
                  <a:cxn ang="0">
                    <a:pos x="100" y="140"/>
                  </a:cxn>
                  <a:cxn ang="0">
                    <a:pos x="80" y="170"/>
                  </a:cxn>
                  <a:cxn ang="0">
                    <a:pos x="62" y="200"/>
                  </a:cxn>
                  <a:cxn ang="0">
                    <a:pos x="49" y="231"/>
                  </a:cxn>
                  <a:cxn ang="0">
                    <a:pos x="37" y="262"/>
                  </a:cxn>
                  <a:cxn ang="0">
                    <a:pos x="28" y="292"/>
                  </a:cxn>
                  <a:cxn ang="0">
                    <a:pos x="21" y="321"/>
                  </a:cxn>
                  <a:cxn ang="0">
                    <a:pos x="15" y="350"/>
                  </a:cxn>
                  <a:cxn ang="0">
                    <a:pos x="9" y="375"/>
                  </a:cxn>
                  <a:cxn ang="0">
                    <a:pos x="5" y="399"/>
                  </a:cxn>
                  <a:cxn ang="0">
                    <a:pos x="0" y="421"/>
                  </a:cxn>
                </a:cxnLst>
                <a:rect l="0" t="0" r="r" b="b"/>
                <a:pathLst>
                  <a:path w="324" h="423">
                    <a:moveTo>
                      <a:pt x="0" y="421"/>
                    </a:moveTo>
                    <a:lnTo>
                      <a:pt x="69" y="423"/>
                    </a:lnTo>
                    <a:lnTo>
                      <a:pt x="81" y="385"/>
                    </a:lnTo>
                    <a:lnTo>
                      <a:pt x="95" y="350"/>
                    </a:lnTo>
                    <a:lnTo>
                      <a:pt x="110" y="316"/>
                    </a:lnTo>
                    <a:lnTo>
                      <a:pt x="125" y="284"/>
                    </a:lnTo>
                    <a:lnTo>
                      <a:pt x="141" y="255"/>
                    </a:lnTo>
                    <a:lnTo>
                      <a:pt x="158" y="227"/>
                    </a:lnTo>
                    <a:lnTo>
                      <a:pt x="175" y="202"/>
                    </a:lnTo>
                    <a:lnTo>
                      <a:pt x="193" y="179"/>
                    </a:lnTo>
                    <a:lnTo>
                      <a:pt x="209" y="158"/>
                    </a:lnTo>
                    <a:lnTo>
                      <a:pt x="226" y="139"/>
                    </a:lnTo>
                    <a:lnTo>
                      <a:pt x="242" y="121"/>
                    </a:lnTo>
                    <a:lnTo>
                      <a:pt x="257" y="105"/>
                    </a:lnTo>
                    <a:lnTo>
                      <a:pt x="272" y="93"/>
                    </a:lnTo>
                    <a:lnTo>
                      <a:pt x="286" y="80"/>
                    </a:lnTo>
                    <a:lnTo>
                      <a:pt x="298" y="71"/>
                    </a:lnTo>
                    <a:lnTo>
                      <a:pt x="308" y="63"/>
                    </a:lnTo>
                    <a:lnTo>
                      <a:pt x="324" y="0"/>
                    </a:lnTo>
                    <a:lnTo>
                      <a:pt x="272" y="17"/>
                    </a:lnTo>
                    <a:lnTo>
                      <a:pt x="227" y="36"/>
                    </a:lnTo>
                    <a:lnTo>
                      <a:pt x="188" y="59"/>
                    </a:lnTo>
                    <a:lnTo>
                      <a:pt x="155" y="85"/>
                    </a:lnTo>
                    <a:lnTo>
                      <a:pt x="125" y="111"/>
                    </a:lnTo>
                    <a:lnTo>
                      <a:pt x="100" y="140"/>
                    </a:lnTo>
                    <a:lnTo>
                      <a:pt x="80" y="170"/>
                    </a:lnTo>
                    <a:lnTo>
                      <a:pt x="62" y="200"/>
                    </a:lnTo>
                    <a:lnTo>
                      <a:pt x="49" y="231"/>
                    </a:lnTo>
                    <a:lnTo>
                      <a:pt x="37" y="262"/>
                    </a:lnTo>
                    <a:lnTo>
                      <a:pt x="28" y="292"/>
                    </a:lnTo>
                    <a:lnTo>
                      <a:pt x="21" y="321"/>
                    </a:lnTo>
                    <a:lnTo>
                      <a:pt x="15" y="350"/>
                    </a:lnTo>
                    <a:lnTo>
                      <a:pt x="9" y="375"/>
                    </a:lnTo>
                    <a:lnTo>
                      <a:pt x="5" y="399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7" name="Freeform 67"/>
              <p:cNvSpPr>
                <a:spLocks/>
              </p:cNvSpPr>
              <p:nvPr/>
            </p:nvSpPr>
            <p:spPr bwMode="auto">
              <a:xfrm>
                <a:off x="3196" y="1156"/>
                <a:ext cx="79" cy="280"/>
              </a:xfrm>
              <a:custGeom>
                <a:avLst/>
                <a:gdLst/>
                <a:ahLst/>
                <a:cxnLst>
                  <a:cxn ang="0">
                    <a:pos x="157" y="15"/>
                  </a:cxn>
                  <a:cxn ang="0">
                    <a:pos x="15" y="553"/>
                  </a:cxn>
                  <a:cxn ang="0">
                    <a:pos x="0" y="560"/>
                  </a:cxn>
                  <a:cxn ang="0">
                    <a:pos x="154" y="0"/>
                  </a:cxn>
                  <a:cxn ang="0">
                    <a:pos x="157" y="15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8" name="Freeform 68"/>
              <p:cNvSpPr>
                <a:spLocks/>
              </p:cNvSpPr>
              <p:nvPr/>
            </p:nvSpPr>
            <p:spPr bwMode="auto">
              <a:xfrm>
                <a:off x="2995" y="1441"/>
                <a:ext cx="143" cy="2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8" y="3"/>
                  </a:cxn>
                  <a:cxn ang="0">
                    <a:pos x="3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9" y="24"/>
                  </a:cxn>
                  <a:cxn ang="0">
                    <a:pos x="16" y="26"/>
                  </a:cxn>
                  <a:cxn ang="0">
                    <a:pos x="28" y="30"/>
                  </a:cxn>
                  <a:cxn ang="0">
                    <a:pos x="45" y="32"/>
                  </a:cxn>
                  <a:cxn ang="0">
                    <a:pos x="63" y="33"/>
                  </a:cxn>
                  <a:cxn ang="0">
                    <a:pos x="85" y="36"/>
                  </a:cxn>
                  <a:cxn ang="0">
                    <a:pos x="108" y="37"/>
                  </a:cxn>
                  <a:cxn ang="0">
                    <a:pos x="133" y="38"/>
                  </a:cxn>
                  <a:cxn ang="0">
                    <a:pos x="157" y="39"/>
                  </a:cxn>
                  <a:cxn ang="0">
                    <a:pos x="182" y="40"/>
                  </a:cxn>
                  <a:cxn ang="0">
                    <a:pos x="206" y="41"/>
                  </a:cxn>
                  <a:cxn ang="0">
                    <a:pos x="228" y="41"/>
                  </a:cxn>
                  <a:cxn ang="0">
                    <a:pos x="247" y="41"/>
                  </a:cxn>
                  <a:cxn ang="0">
                    <a:pos x="263" y="43"/>
                  </a:cxn>
                  <a:cxn ang="0">
                    <a:pos x="276" y="43"/>
                  </a:cxn>
                  <a:cxn ang="0">
                    <a:pos x="284" y="43"/>
                  </a:cxn>
                  <a:cxn ang="0">
                    <a:pos x="287" y="43"/>
                  </a:cxn>
                  <a:cxn ang="0">
                    <a:pos x="284" y="43"/>
                  </a:cxn>
                  <a:cxn ang="0">
                    <a:pos x="276" y="41"/>
                  </a:cxn>
                  <a:cxn ang="0">
                    <a:pos x="266" y="41"/>
                  </a:cxn>
                  <a:cxn ang="0">
                    <a:pos x="251" y="39"/>
                  </a:cxn>
                  <a:cxn ang="0">
                    <a:pos x="232" y="38"/>
                  </a:cxn>
                  <a:cxn ang="0">
                    <a:pos x="213" y="37"/>
                  </a:cxn>
                  <a:cxn ang="0">
                    <a:pos x="192" y="35"/>
                  </a:cxn>
                  <a:cxn ang="0">
                    <a:pos x="170" y="33"/>
                  </a:cxn>
                  <a:cxn ang="0">
                    <a:pos x="147" y="31"/>
                  </a:cxn>
                  <a:cxn ang="0">
                    <a:pos x="125" y="29"/>
                  </a:cxn>
                  <a:cxn ang="0">
                    <a:pos x="103" y="28"/>
                  </a:cxn>
                  <a:cxn ang="0">
                    <a:pos x="85" y="25"/>
                  </a:cxn>
                  <a:cxn ang="0">
                    <a:pos x="68" y="24"/>
                  </a:cxn>
                  <a:cxn ang="0">
                    <a:pos x="53" y="23"/>
                  </a:cxn>
                  <a:cxn ang="0">
                    <a:pos x="42" y="22"/>
                  </a:cxn>
                  <a:cxn ang="0">
                    <a:pos x="35" y="21"/>
                  </a:cxn>
                  <a:cxn ang="0">
                    <a:pos x="24" y="15"/>
                  </a:cxn>
                  <a:cxn ang="0">
                    <a:pos x="18" y="8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69" name="Freeform 69"/>
              <p:cNvSpPr>
                <a:spLocks/>
              </p:cNvSpPr>
              <p:nvPr/>
            </p:nvSpPr>
            <p:spPr bwMode="auto">
              <a:xfrm>
                <a:off x="3147" y="1476"/>
                <a:ext cx="52" cy="30"/>
              </a:xfrm>
              <a:custGeom>
                <a:avLst/>
                <a:gdLst/>
                <a:ahLst/>
                <a:cxnLst>
                  <a:cxn ang="0">
                    <a:pos x="94" y="5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" y="20"/>
                  </a:cxn>
                  <a:cxn ang="0">
                    <a:pos x="1" y="29"/>
                  </a:cxn>
                  <a:cxn ang="0">
                    <a:pos x="1" y="38"/>
                  </a:cxn>
                  <a:cxn ang="0">
                    <a:pos x="103" y="60"/>
                  </a:cxn>
                  <a:cxn ang="0">
                    <a:pos x="100" y="37"/>
                  </a:cxn>
                  <a:cxn ang="0">
                    <a:pos x="98" y="20"/>
                  </a:cxn>
                  <a:cxn ang="0">
                    <a:pos x="95" y="8"/>
                  </a:cxn>
                  <a:cxn ang="0">
                    <a:pos x="94" y="5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70" name="Freeform 70"/>
              <p:cNvSpPr>
                <a:spLocks/>
              </p:cNvSpPr>
              <p:nvPr/>
            </p:nvSpPr>
            <p:spPr bwMode="auto">
              <a:xfrm>
                <a:off x="3132" y="1495"/>
                <a:ext cx="67" cy="6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43"/>
                  </a:cxn>
                  <a:cxn ang="0">
                    <a:pos x="14" y="73"/>
                  </a:cxn>
                  <a:cxn ang="0">
                    <a:pos x="5" y="91"/>
                  </a:cxn>
                  <a:cxn ang="0">
                    <a:pos x="0" y="97"/>
                  </a:cxn>
                  <a:cxn ang="0">
                    <a:pos x="130" y="129"/>
                  </a:cxn>
                  <a:cxn ang="0">
                    <a:pos x="132" y="98"/>
                  </a:cxn>
                  <a:cxn ang="0">
                    <a:pos x="134" y="71"/>
                  </a:cxn>
                  <a:cxn ang="0">
                    <a:pos x="134" y="44"/>
                  </a:cxn>
                  <a:cxn ang="0">
                    <a:pos x="132" y="22"/>
                  </a:cxn>
                  <a:cxn ang="0">
                    <a:pos x="30" y="0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71" name="Freeform 71"/>
              <p:cNvSpPr>
                <a:spLocks/>
              </p:cNvSpPr>
              <p:nvPr/>
            </p:nvSpPr>
            <p:spPr bwMode="auto">
              <a:xfrm>
                <a:off x="3207" y="1480"/>
                <a:ext cx="30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7" y="14"/>
                  </a:cxn>
                  <a:cxn ang="0">
                    <a:pos x="15" y="28"/>
                  </a:cxn>
                  <a:cxn ang="0">
                    <a:pos x="24" y="46"/>
                  </a:cxn>
                  <a:cxn ang="0">
                    <a:pos x="33" y="68"/>
                  </a:cxn>
                  <a:cxn ang="0">
                    <a:pos x="44" y="90"/>
                  </a:cxn>
                  <a:cxn ang="0">
                    <a:pos x="53" y="113"/>
                  </a:cxn>
                  <a:cxn ang="0">
                    <a:pos x="60" y="135"/>
                  </a:cxn>
                  <a:cxn ang="0">
                    <a:pos x="59" y="136"/>
                  </a:cxn>
                  <a:cxn ang="0">
                    <a:pos x="54" y="138"/>
                  </a:cxn>
                  <a:cxn ang="0">
                    <a:pos x="48" y="142"/>
                  </a:cxn>
                  <a:cxn ang="0">
                    <a:pos x="40" y="145"/>
                  </a:cxn>
                  <a:cxn ang="0">
                    <a:pos x="32" y="150"/>
                  </a:cxn>
                  <a:cxn ang="0">
                    <a:pos x="23" y="153"/>
                  </a:cxn>
                  <a:cxn ang="0">
                    <a:pos x="15" y="157"/>
                  </a:cxn>
                  <a:cxn ang="0">
                    <a:pos x="7" y="159"/>
                  </a:cxn>
                  <a:cxn ang="0">
                    <a:pos x="8" y="144"/>
                  </a:cxn>
                  <a:cxn ang="0">
                    <a:pos x="10" y="105"/>
                  </a:cxn>
                  <a:cxn ang="0">
                    <a:pos x="9" y="53"/>
                  </a:cxn>
                  <a:cxn ang="0">
                    <a:pos x="0" y="0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72" name="Freeform 72"/>
              <p:cNvSpPr>
                <a:spLocks/>
              </p:cNvSpPr>
              <p:nvPr/>
            </p:nvSpPr>
            <p:spPr bwMode="auto">
              <a:xfrm>
                <a:off x="3007" y="1547"/>
                <a:ext cx="149" cy="51"/>
              </a:xfrm>
              <a:custGeom>
                <a:avLst/>
                <a:gdLst/>
                <a:ahLst/>
                <a:cxnLst>
                  <a:cxn ang="0">
                    <a:pos x="199" y="7"/>
                  </a:cxn>
                  <a:cxn ang="0">
                    <a:pos x="169" y="0"/>
                  </a:cxn>
                  <a:cxn ang="0">
                    <a:pos x="162" y="1"/>
                  </a:cxn>
                  <a:cxn ang="0">
                    <a:pos x="143" y="3"/>
                  </a:cxn>
                  <a:cxn ang="0">
                    <a:pos x="116" y="8"/>
                  </a:cxn>
                  <a:cxn ang="0">
                    <a:pos x="85" y="13"/>
                  </a:cxn>
                  <a:cxn ang="0">
                    <a:pos x="54" y="18"/>
                  </a:cxn>
                  <a:cxn ang="0">
                    <a:pos x="26" y="24"/>
                  </a:cxn>
                  <a:cxn ang="0">
                    <a:pos x="8" y="30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9" y="41"/>
                  </a:cxn>
                  <a:cxn ang="0">
                    <a:pos x="21" y="46"/>
                  </a:cxn>
                  <a:cxn ang="0">
                    <a:pos x="36" y="51"/>
                  </a:cxn>
                  <a:cxn ang="0">
                    <a:pos x="53" y="56"/>
                  </a:cxn>
                  <a:cxn ang="0">
                    <a:pos x="74" y="61"/>
                  </a:cxn>
                  <a:cxn ang="0">
                    <a:pos x="97" y="67"/>
                  </a:cxn>
                  <a:cxn ang="0">
                    <a:pos x="121" y="73"/>
                  </a:cxn>
                  <a:cxn ang="0">
                    <a:pos x="146" y="77"/>
                  </a:cxn>
                  <a:cxn ang="0">
                    <a:pos x="172" y="83"/>
                  </a:cxn>
                  <a:cxn ang="0">
                    <a:pos x="196" y="88"/>
                  </a:cxn>
                  <a:cxn ang="0">
                    <a:pos x="220" y="91"/>
                  </a:cxn>
                  <a:cxn ang="0">
                    <a:pos x="243" y="96"/>
                  </a:cxn>
                  <a:cxn ang="0">
                    <a:pos x="264" y="98"/>
                  </a:cxn>
                  <a:cxn ang="0">
                    <a:pos x="282" y="100"/>
                  </a:cxn>
                  <a:cxn ang="0">
                    <a:pos x="297" y="101"/>
                  </a:cxn>
                  <a:cxn ang="0">
                    <a:pos x="177" y="37"/>
                  </a:cxn>
                  <a:cxn ang="0">
                    <a:pos x="199" y="7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73" name="Freeform 73"/>
              <p:cNvSpPr>
                <a:spLocks/>
              </p:cNvSpPr>
              <p:nvPr/>
            </p:nvSpPr>
            <p:spPr bwMode="auto">
              <a:xfrm>
                <a:off x="3096" y="1550"/>
                <a:ext cx="167" cy="48"/>
              </a:xfrm>
              <a:custGeom>
                <a:avLst/>
                <a:gdLst/>
                <a:ahLst/>
                <a:cxnLst>
                  <a:cxn ang="0">
                    <a:pos x="129" y="94"/>
                  </a:cxn>
                  <a:cxn ang="0">
                    <a:pos x="142" y="93"/>
                  </a:cxn>
                  <a:cxn ang="0">
                    <a:pos x="157" y="91"/>
                  </a:cxn>
                  <a:cxn ang="0">
                    <a:pos x="172" y="86"/>
                  </a:cxn>
                  <a:cxn ang="0">
                    <a:pos x="188" y="82"/>
                  </a:cxn>
                  <a:cxn ang="0">
                    <a:pos x="205" y="76"/>
                  </a:cxn>
                  <a:cxn ang="0">
                    <a:pos x="223" y="70"/>
                  </a:cxn>
                  <a:cxn ang="0">
                    <a:pos x="240" y="63"/>
                  </a:cxn>
                  <a:cxn ang="0">
                    <a:pos x="256" y="56"/>
                  </a:cxn>
                  <a:cxn ang="0">
                    <a:pos x="272" y="49"/>
                  </a:cxn>
                  <a:cxn ang="0">
                    <a:pos x="286" y="44"/>
                  </a:cxn>
                  <a:cxn ang="0">
                    <a:pos x="300" y="37"/>
                  </a:cxn>
                  <a:cxn ang="0">
                    <a:pos x="311" y="32"/>
                  </a:cxn>
                  <a:cxn ang="0">
                    <a:pos x="321" y="28"/>
                  </a:cxn>
                  <a:cxn ang="0">
                    <a:pos x="329" y="24"/>
                  </a:cxn>
                  <a:cxn ang="0">
                    <a:pos x="333" y="22"/>
                  </a:cxn>
                  <a:cxn ang="0">
                    <a:pos x="335" y="21"/>
                  </a:cxn>
                  <a:cxn ang="0">
                    <a:pos x="267" y="25"/>
                  </a:cxn>
                  <a:cxn ang="0">
                    <a:pos x="210" y="46"/>
                  </a:cxn>
                  <a:cxn ang="0">
                    <a:pos x="22" y="0"/>
                  </a:cxn>
                  <a:cxn ang="0">
                    <a:pos x="0" y="30"/>
                  </a:cxn>
                  <a:cxn ang="0">
                    <a:pos x="120" y="94"/>
                  </a:cxn>
                  <a:cxn ang="0">
                    <a:pos x="123" y="94"/>
                  </a:cxn>
                  <a:cxn ang="0">
                    <a:pos x="125" y="94"/>
                  </a:cxn>
                  <a:cxn ang="0">
                    <a:pos x="127" y="94"/>
                  </a:cxn>
                  <a:cxn ang="0">
                    <a:pos x="129" y="94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74" name="Freeform 74"/>
              <p:cNvSpPr>
                <a:spLocks/>
              </p:cNvSpPr>
              <p:nvPr/>
            </p:nvSpPr>
            <p:spPr bwMode="auto">
              <a:xfrm>
                <a:off x="2993" y="1567"/>
                <a:ext cx="139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7" y="15"/>
                  </a:cxn>
                  <a:cxn ang="0">
                    <a:pos x="22" y="22"/>
                  </a:cxn>
                  <a:cxn ang="0">
                    <a:pos x="38" y="29"/>
                  </a:cxn>
                  <a:cxn ang="0">
                    <a:pos x="55" y="36"/>
                  </a:cxn>
                  <a:cxn ang="0">
                    <a:pos x="74" y="43"/>
                  </a:cxn>
                  <a:cxn ang="0">
                    <a:pos x="92" y="50"/>
                  </a:cxn>
                  <a:cxn ang="0">
                    <a:pos x="112" y="55"/>
                  </a:cxn>
                  <a:cxn ang="0">
                    <a:pos x="130" y="61"/>
                  </a:cxn>
                  <a:cxn ang="0">
                    <a:pos x="150" y="67"/>
                  </a:cxn>
                  <a:cxn ang="0">
                    <a:pos x="168" y="72"/>
                  </a:cxn>
                  <a:cxn ang="0">
                    <a:pos x="187" y="75"/>
                  </a:cxn>
                  <a:cxn ang="0">
                    <a:pos x="204" y="79"/>
                  </a:cxn>
                  <a:cxn ang="0">
                    <a:pos x="221" y="81"/>
                  </a:cxn>
                  <a:cxn ang="0">
                    <a:pos x="238" y="83"/>
                  </a:cxn>
                  <a:cxn ang="0">
                    <a:pos x="252" y="83"/>
                  </a:cxn>
                  <a:cxn ang="0">
                    <a:pos x="266" y="83"/>
                  </a:cxn>
                  <a:cxn ang="0">
                    <a:pos x="279" y="82"/>
                  </a:cxn>
                  <a:cxn ang="0">
                    <a:pos x="276" y="81"/>
                  </a:cxn>
                  <a:cxn ang="0">
                    <a:pos x="267" y="80"/>
                  </a:cxn>
                  <a:cxn ang="0">
                    <a:pos x="255" y="77"/>
                  </a:cxn>
                  <a:cxn ang="0">
                    <a:pos x="238" y="73"/>
                  </a:cxn>
                  <a:cxn ang="0">
                    <a:pos x="218" y="69"/>
                  </a:cxn>
                  <a:cxn ang="0">
                    <a:pos x="195" y="64"/>
                  </a:cxn>
                  <a:cxn ang="0">
                    <a:pos x="172" y="58"/>
                  </a:cxn>
                  <a:cxn ang="0">
                    <a:pos x="147" y="52"/>
                  </a:cxn>
                  <a:cxn ang="0">
                    <a:pos x="121" y="45"/>
                  </a:cxn>
                  <a:cxn ang="0">
                    <a:pos x="97" y="38"/>
                  </a:cxn>
                  <a:cxn ang="0">
                    <a:pos x="73" y="32"/>
                  </a:cxn>
                  <a:cxn ang="0">
                    <a:pos x="52" y="26"/>
                  </a:cxn>
                  <a:cxn ang="0">
                    <a:pos x="34" y="19"/>
                  </a:cxn>
                  <a:cxn ang="0">
                    <a:pos x="19" y="12"/>
                  </a:cxn>
                  <a:cxn ang="0">
                    <a:pos x="8" y="6"/>
                  </a:cxn>
                  <a:cxn ang="0">
                    <a:pos x="2" y="0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675" name="Freeform 75"/>
              <p:cNvSpPr>
                <a:spLocks/>
              </p:cNvSpPr>
              <p:nvPr/>
            </p:nvSpPr>
            <p:spPr bwMode="auto">
              <a:xfrm>
                <a:off x="3160" y="1177"/>
                <a:ext cx="19" cy="17"/>
              </a:xfrm>
              <a:custGeom>
                <a:avLst/>
                <a:gdLst/>
                <a:ahLst/>
                <a:cxnLst>
                  <a:cxn ang="0">
                    <a:pos x="20" y="36"/>
                  </a:cxn>
                  <a:cxn ang="0">
                    <a:pos x="27" y="35"/>
                  </a:cxn>
                  <a:cxn ang="0">
                    <a:pos x="34" y="30"/>
                  </a:cxn>
                  <a:cxn ang="0">
                    <a:pos x="38" y="26"/>
                  </a:cxn>
                  <a:cxn ang="0">
                    <a:pos x="39" y="19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2" y="1"/>
                  </a:cxn>
                  <a:cxn ang="0">
                    <a:pos x="6" y="6"/>
                  </a:cxn>
                  <a:cxn ang="0">
                    <a:pos x="1" y="12"/>
                  </a:cxn>
                  <a:cxn ang="0">
                    <a:pos x="0" y="19"/>
                  </a:cxn>
                  <a:cxn ang="0">
                    <a:pos x="1" y="26"/>
                  </a:cxn>
                  <a:cxn ang="0">
                    <a:pos x="6" y="30"/>
                  </a:cxn>
                  <a:cxn ang="0">
                    <a:pos x="12" y="35"/>
                  </a:cxn>
                  <a:cxn ang="0">
                    <a:pos x="20" y="36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2209800" y="1981200"/>
            <a:ext cx="1676400" cy="1371600"/>
            <a:chOff x="1824" y="1392"/>
            <a:chExt cx="1056" cy="864"/>
          </a:xfrm>
        </p:grpSpPr>
        <p:sp>
          <p:nvSpPr>
            <p:cNvPr id="537677" name="AutoShape 77"/>
            <p:cNvSpPr>
              <a:spLocks noChangeArrowheads="1"/>
            </p:cNvSpPr>
            <p:nvPr/>
          </p:nvSpPr>
          <p:spPr bwMode="auto">
            <a:xfrm>
              <a:off x="1824" y="1440"/>
              <a:ext cx="1056" cy="816"/>
            </a:xfrm>
            <a:prstGeom prst="octagon">
              <a:avLst>
                <a:gd name="adj" fmla="val 29287"/>
              </a:avLst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2496" y="1632"/>
              <a:ext cx="370" cy="355"/>
              <a:chOff x="624" y="2909"/>
              <a:chExt cx="370" cy="355"/>
            </a:xfrm>
          </p:grpSpPr>
          <p:sp>
            <p:nvSpPr>
              <p:cNvPr id="537679" name="Oval 79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7680" name="Text Box 80"/>
              <p:cNvSpPr txBox="1">
                <a:spLocks noChangeArrowheads="1"/>
              </p:cNvSpPr>
              <p:nvPr/>
            </p:nvSpPr>
            <p:spPr bwMode="auto">
              <a:xfrm>
                <a:off x="710" y="2909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7681" name="Text Box 81"/>
              <p:cNvSpPr txBox="1">
                <a:spLocks noChangeArrowheads="1"/>
              </p:cNvSpPr>
              <p:nvPr/>
            </p:nvSpPr>
            <p:spPr bwMode="auto">
              <a:xfrm>
                <a:off x="624" y="3024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2160" y="1392"/>
              <a:ext cx="370" cy="355"/>
              <a:chOff x="624" y="2909"/>
              <a:chExt cx="370" cy="355"/>
            </a:xfrm>
          </p:grpSpPr>
          <p:sp>
            <p:nvSpPr>
              <p:cNvPr id="537683" name="Oval 83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7684" name="Text Box 84"/>
              <p:cNvSpPr txBox="1">
                <a:spLocks noChangeArrowheads="1"/>
              </p:cNvSpPr>
              <p:nvPr/>
            </p:nvSpPr>
            <p:spPr bwMode="auto">
              <a:xfrm>
                <a:off x="710" y="2909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7685" name="Text Box 85"/>
              <p:cNvSpPr txBox="1">
                <a:spLocks noChangeArrowheads="1"/>
              </p:cNvSpPr>
              <p:nvPr/>
            </p:nvSpPr>
            <p:spPr bwMode="auto">
              <a:xfrm>
                <a:off x="624" y="3024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sp>
          <p:nvSpPr>
            <p:cNvPr id="537686" name="Oval 86"/>
            <p:cNvSpPr>
              <a:spLocks noChangeArrowheads="1"/>
            </p:cNvSpPr>
            <p:nvPr/>
          </p:nvSpPr>
          <p:spPr bwMode="auto">
            <a:xfrm>
              <a:off x="2016" y="1891"/>
              <a:ext cx="288" cy="288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87" name="Text Box 87"/>
            <p:cNvSpPr txBox="1">
              <a:spLocks noChangeArrowheads="1"/>
            </p:cNvSpPr>
            <p:nvPr/>
          </p:nvSpPr>
          <p:spPr bwMode="auto">
            <a:xfrm>
              <a:off x="2054" y="1824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37688" name="Text Box 88"/>
            <p:cNvSpPr txBox="1">
              <a:spLocks noChangeArrowheads="1"/>
            </p:cNvSpPr>
            <p:nvPr/>
          </p:nvSpPr>
          <p:spPr bwMode="auto">
            <a:xfrm>
              <a:off x="1968" y="1939"/>
              <a:ext cx="3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Obj</a:t>
              </a:r>
            </a:p>
          </p:txBody>
        </p:sp>
        <p:sp>
          <p:nvSpPr>
            <p:cNvPr id="537689" name="Text Box 89"/>
            <p:cNvSpPr txBox="1">
              <a:spLocks noChangeArrowheads="1"/>
            </p:cNvSpPr>
            <p:nvPr/>
          </p:nvSpPr>
          <p:spPr bwMode="auto">
            <a:xfrm>
              <a:off x="1824" y="1728"/>
              <a:ext cx="7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SMI Domain</a:t>
              </a:r>
            </a:p>
          </p:txBody>
        </p:sp>
      </p:grp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1066800" y="3505200"/>
            <a:ext cx="1733550" cy="1371600"/>
            <a:chOff x="864" y="2208"/>
            <a:chExt cx="1092" cy="864"/>
          </a:xfrm>
        </p:grpSpPr>
        <p:sp>
          <p:nvSpPr>
            <p:cNvPr id="537691" name="AutoShape 91"/>
            <p:cNvSpPr>
              <a:spLocks noChangeArrowheads="1"/>
            </p:cNvSpPr>
            <p:nvPr/>
          </p:nvSpPr>
          <p:spPr bwMode="auto">
            <a:xfrm>
              <a:off x="864" y="2256"/>
              <a:ext cx="1056" cy="816"/>
            </a:xfrm>
            <a:prstGeom prst="octagon">
              <a:avLst>
                <a:gd name="adj" fmla="val 29287"/>
              </a:avLst>
            </a:prstGeom>
            <a:solidFill>
              <a:srgbClr val="FF7C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7692" name="Oval 92"/>
            <p:cNvSpPr>
              <a:spLocks noChangeArrowheads="1"/>
            </p:cNvSpPr>
            <p:nvPr/>
          </p:nvSpPr>
          <p:spPr bwMode="auto">
            <a:xfrm>
              <a:off x="1392" y="2755"/>
              <a:ext cx="288" cy="288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93" name="Text Box 93"/>
            <p:cNvSpPr txBox="1">
              <a:spLocks noChangeArrowheads="1"/>
            </p:cNvSpPr>
            <p:nvPr/>
          </p:nvSpPr>
          <p:spPr bwMode="auto">
            <a:xfrm>
              <a:off x="1430" y="2688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37694" name="Text Box 94"/>
            <p:cNvSpPr txBox="1">
              <a:spLocks noChangeArrowheads="1"/>
            </p:cNvSpPr>
            <p:nvPr/>
          </p:nvSpPr>
          <p:spPr bwMode="auto">
            <a:xfrm>
              <a:off x="1344" y="2803"/>
              <a:ext cx="3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Obj</a:t>
              </a:r>
            </a:p>
          </p:txBody>
        </p:sp>
        <p:sp>
          <p:nvSpPr>
            <p:cNvPr id="537695" name="Oval 95"/>
            <p:cNvSpPr>
              <a:spLocks noChangeArrowheads="1"/>
            </p:cNvSpPr>
            <p:nvPr/>
          </p:nvSpPr>
          <p:spPr bwMode="auto">
            <a:xfrm>
              <a:off x="1296" y="2755"/>
              <a:ext cx="288" cy="288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7696" name="Text Box 96"/>
            <p:cNvSpPr txBox="1">
              <a:spLocks noChangeArrowheads="1"/>
            </p:cNvSpPr>
            <p:nvPr/>
          </p:nvSpPr>
          <p:spPr bwMode="auto">
            <a:xfrm>
              <a:off x="1334" y="2688"/>
              <a:ext cx="11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37697" name="Text Box 97"/>
            <p:cNvSpPr txBox="1">
              <a:spLocks noChangeArrowheads="1"/>
            </p:cNvSpPr>
            <p:nvPr/>
          </p:nvSpPr>
          <p:spPr bwMode="auto">
            <a:xfrm>
              <a:off x="1248" y="2803"/>
              <a:ext cx="37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>
                  <a:latin typeface="Arial" charset="0"/>
                </a:rPr>
                <a:t>Obj</a:t>
              </a:r>
            </a:p>
          </p:txBody>
        </p:sp>
        <p:grpSp>
          <p:nvGrpSpPr>
            <p:cNvPr id="11" name="Group 98"/>
            <p:cNvGrpSpPr>
              <a:grpSpLocks/>
            </p:cNvGrpSpPr>
            <p:nvPr/>
          </p:nvGrpSpPr>
          <p:grpSpPr bwMode="auto">
            <a:xfrm>
              <a:off x="1152" y="2755"/>
              <a:ext cx="370" cy="288"/>
              <a:chOff x="816" y="2803"/>
              <a:chExt cx="370" cy="288"/>
            </a:xfrm>
          </p:grpSpPr>
          <p:sp>
            <p:nvSpPr>
              <p:cNvPr id="537699" name="Oval 99"/>
              <p:cNvSpPr>
                <a:spLocks noChangeArrowheads="1"/>
              </p:cNvSpPr>
              <p:nvPr/>
            </p:nvSpPr>
            <p:spPr bwMode="auto">
              <a:xfrm>
                <a:off x="864" y="2803"/>
                <a:ext cx="288" cy="288"/>
              </a:xfrm>
              <a:prstGeom prst="ellipse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7700" name="Text Box 100"/>
              <p:cNvSpPr txBox="1">
                <a:spLocks noChangeArrowheads="1"/>
              </p:cNvSpPr>
              <p:nvPr/>
            </p:nvSpPr>
            <p:spPr bwMode="auto">
              <a:xfrm>
                <a:off x="816" y="2851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grpSp>
          <p:nvGrpSpPr>
            <p:cNvPr id="12" name="Group 101"/>
            <p:cNvGrpSpPr>
              <a:grpSpLocks/>
            </p:cNvGrpSpPr>
            <p:nvPr/>
          </p:nvGrpSpPr>
          <p:grpSpPr bwMode="auto">
            <a:xfrm>
              <a:off x="1248" y="2208"/>
              <a:ext cx="370" cy="355"/>
              <a:chOff x="624" y="2909"/>
              <a:chExt cx="370" cy="355"/>
            </a:xfrm>
          </p:grpSpPr>
          <p:sp>
            <p:nvSpPr>
              <p:cNvPr id="537702" name="Oval 102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7703" name="Text Box 103"/>
              <p:cNvSpPr txBox="1">
                <a:spLocks noChangeArrowheads="1"/>
              </p:cNvSpPr>
              <p:nvPr/>
            </p:nvSpPr>
            <p:spPr bwMode="auto">
              <a:xfrm>
                <a:off x="710" y="2909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7704" name="Text Box 104"/>
              <p:cNvSpPr txBox="1">
                <a:spLocks noChangeArrowheads="1"/>
              </p:cNvSpPr>
              <p:nvPr/>
            </p:nvSpPr>
            <p:spPr bwMode="auto">
              <a:xfrm>
                <a:off x="624" y="3024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grpSp>
          <p:nvGrpSpPr>
            <p:cNvPr id="13" name="Group 105"/>
            <p:cNvGrpSpPr>
              <a:grpSpLocks/>
            </p:cNvGrpSpPr>
            <p:nvPr/>
          </p:nvGrpSpPr>
          <p:grpSpPr bwMode="auto">
            <a:xfrm>
              <a:off x="864" y="2448"/>
              <a:ext cx="370" cy="355"/>
              <a:chOff x="624" y="2909"/>
              <a:chExt cx="370" cy="355"/>
            </a:xfrm>
          </p:grpSpPr>
          <p:sp>
            <p:nvSpPr>
              <p:cNvPr id="537706" name="Oval 106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7707" name="Text Box 107"/>
              <p:cNvSpPr txBox="1">
                <a:spLocks noChangeArrowheads="1"/>
              </p:cNvSpPr>
              <p:nvPr/>
            </p:nvSpPr>
            <p:spPr bwMode="auto">
              <a:xfrm>
                <a:off x="710" y="2909"/>
                <a:ext cx="11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7708" name="Text Box 108"/>
              <p:cNvSpPr txBox="1">
                <a:spLocks noChangeArrowheads="1"/>
              </p:cNvSpPr>
              <p:nvPr/>
            </p:nvSpPr>
            <p:spPr bwMode="auto">
              <a:xfrm>
                <a:off x="624" y="3024"/>
                <a:ext cx="3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600" b="1">
                    <a:latin typeface="Arial" charset="0"/>
                  </a:rPr>
                  <a:t>Obj</a:t>
                </a:r>
              </a:p>
            </p:txBody>
          </p:sp>
        </p:grpSp>
        <p:sp>
          <p:nvSpPr>
            <p:cNvPr id="537709" name="Text Box 109"/>
            <p:cNvSpPr txBox="1">
              <a:spLocks noChangeArrowheads="1"/>
            </p:cNvSpPr>
            <p:nvPr/>
          </p:nvSpPr>
          <p:spPr bwMode="auto">
            <a:xfrm>
              <a:off x="1200" y="2544"/>
              <a:ext cx="75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" charset="0"/>
                </a:rPr>
                <a:t>SMI Domain</a:t>
              </a:r>
            </a:p>
          </p:txBody>
        </p:sp>
      </p:grpSp>
      <p:sp>
        <p:nvSpPr>
          <p:cNvPr id="537710" name="Rectangle 110"/>
          <p:cNvSpPr>
            <a:spLocks noGrp="1" noChangeArrowheads="1"/>
          </p:cNvSpPr>
          <p:nvPr>
            <p:ph type="body" idx="1"/>
          </p:nvPr>
        </p:nvSpPr>
        <p:spPr>
          <a:xfrm>
            <a:off x="3581400" y="1143000"/>
            <a:ext cx="5562600" cy="4953000"/>
          </a:xfrm>
          <a:noFill/>
          <a:ln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Device Level: Proxies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C, C++, PVSS ctrl scripts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Use a Run Time Library: </a:t>
            </a:r>
            <a:r>
              <a:rPr lang="en-US" sz="2000" b="1"/>
              <a:t>smirtl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To Communicate with their domain</a:t>
            </a:r>
          </a:p>
          <a:p>
            <a:pPr lvl="1">
              <a:lnSpc>
                <a:spcPct val="90000"/>
              </a:lnSpc>
            </a:pPr>
            <a:r>
              <a:rPr lang="en-US"/>
              <a:t>Abstract Levels: Domains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 C++ engine: </a:t>
            </a:r>
            <a:r>
              <a:rPr lang="en-US" sz="2000" b="1"/>
              <a:t>smiSM</a:t>
            </a:r>
            <a:r>
              <a:rPr lang="en-US" sz="2000"/>
              <a:t> - reads the translated SML code and instantiates the objects</a:t>
            </a:r>
          </a:p>
          <a:p>
            <a:pPr lvl="1">
              <a:lnSpc>
                <a:spcPct val="90000"/>
              </a:lnSpc>
            </a:pPr>
            <a:r>
              <a:rPr lang="en-US"/>
              <a:t>User Interfaces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Use a Run Time Library: </a:t>
            </a:r>
            <a:r>
              <a:rPr lang="en-US" sz="2000" b="1"/>
              <a:t>smiuirtl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To communicate with the domains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All Tools available on: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Windows, Unix (Linux), etc.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All Communications are dynamically (re)established</a:t>
            </a:r>
          </a:p>
        </p:txBody>
      </p:sp>
      <p:sp>
        <p:nvSpPr>
          <p:cNvPr id="537711" name="Line 111"/>
          <p:cNvSpPr>
            <a:spLocks noChangeShapeType="1"/>
          </p:cNvSpPr>
          <p:nvPr/>
        </p:nvSpPr>
        <p:spPr bwMode="auto">
          <a:xfrm flipV="1">
            <a:off x="1828800" y="4800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7712" name="Line 112"/>
          <p:cNvSpPr>
            <a:spLocks noChangeShapeType="1"/>
          </p:cNvSpPr>
          <p:nvPr/>
        </p:nvSpPr>
        <p:spPr bwMode="auto">
          <a:xfrm flipV="1">
            <a:off x="1981200" y="4800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7713" name="Line 113"/>
          <p:cNvSpPr>
            <a:spLocks noChangeShapeType="1"/>
          </p:cNvSpPr>
          <p:nvPr/>
        </p:nvSpPr>
        <p:spPr bwMode="auto">
          <a:xfrm flipV="1">
            <a:off x="2133600" y="4800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7714" name="Line 114"/>
          <p:cNvSpPr>
            <a:spLocks noChangeShapeType="1"/>
          </p:cNvSpPr>
          <p:nvPr/>
        </p:nvSpPr>
        <p:spPr bwMode="auto">
          <a:xfrm>
            <a:off x="1447800" y="21336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7715" name="Line 115"/>
          <p:cNvSpPr>
            <a:spLocks noChangeShapeType="1"/>
          </p:cNvSpPr>
          <p:nvPr/>
        </p:nvSpPr>
        <p:spPr bwMode="auto">
          <a:xfrm flipH="1">
            <a:off x="2133600" y="31242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7716" name="Line 116"/>
          <p:cNvSpPr>
            <a:spLocks noChangeShapeType="1"/>
          </p:cNvSpPr>
          <p:nvPr/>
        </p:nvSpPr>
        <p:spPr bwMode="auto">
          <a:xfrm>
            <a:off x="1524000" y="1905000"/>
            <a:ext cx="1295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714" grpId="0" animBg="1"/>
      <p:bldP spid="537715" grpId="0" animBg="1"/>
      <p:bldP spid="5377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42D8-6141-4E0C-A8EE-9A4D4E3550C3}" type="slidenum">
              <a:rPr lang="en-US"/>
              <a:pPr/>
              <a:t>27</a:t>
            </a:fld>
            <a:endParaRPr lang="en-US" sz="2000" b="1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History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4876800" cy="3429000"/>
          </a:xfrm>
        </p:spPr>
        <p:txBody>
          <a:bodyPr/>
          <a:lstStyle/>
          <a:p>
            <a:pPr lvl="1"/>
            <a:r>
              <a:rPr lang="en-US" sz="2000"/>
              <a:t>A top level domain:</a:t>
            </a:r>
            <a:br>
              <a:rPr lang="en-US" sz="2000"/>
            </a:br>
            <a:r>
              <a:rPr lang="en-US" sz="2000"/>
              <a:t>Big-Brother automatically piloted the experiment</a:t>
            </a:r>
          </a:p>
          <a:p>
            <a:r>
              <a:rPr lang="en-US" sz="2400" b="0"/>
              <a:t>1997: Rewritten in C++</a:t>
            </a:r>
          </a:p>
          <a:p>
            <a:r>
              <a:rPr lang="en-US" sz="2400" b="0"/>
              <a:t>1999: Used by BaBar for the Run-Control and high level automation (above EPICS)</a:t>
            </a:r>
          </a:p>
          <a:p>
            <a:r>
              <a:rPr lang="en-US" sz="2400" b="0"/>
              <a:t>2002: Integration with PVSS for use by the 4 LHC exp.</a:t>
            </a:r>
            <a:endParaRPr lang="en-US" b="0"/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381000" y="11430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❚"/>
            </a:pPr>
            <a:r>
              <a:rPr lang="en-US"/>
              <a:t>1989: First implemented for DELPHI in ADA</a:t>
            </a:r>
            <a:br>
              <a:rPr lang="en-US"/>
            </a:br>
            <a:r>
              <a:rPr lang="en-US" sz="1600"/>
              <a:t>Thanks to M. Jonker and B. Franek in Delphi and the CERN DD/OC group </a:t>
            </a:r>
            <a:br>
              <a:rPr lang="en-US" sz="1600"/>
            </a:br>
            <a:r>
              <a:rPr lang="en-US" sz="1600"/>
              <a:t>(S. Vascotto, P. Vande Vyvre et al.)</a:t>
            </a:r>
            <a:endParaRPr lang="en-US" sz="1600" b="1"/>
          </a:p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❙"/>
            </a:pPr>
            <a:r>
              <a:rPr lang="en-US" sz="2000"/>
              <a:t>DELPHI used it in all domains: DAQ, DCS, Trigger, etc.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57800" y="2514600"/>
            <a:ext cx="3657600" cy="3322638"/>
            <a:chOff x="3264" y="1536"/>
            <a:chExt cx="2304" cy="2093"/>
          </a:xfrm>
        </p:grpSpPr>
        <p:pic>
          <p:nvPicPr>
            <p:cNvPr id="464900" name="Picture 4" descr="TH_BIGB"/>
            <p:cNvPicPr>
              <a:picLocks noChangeAspect="1" noChangeArrowheads="1"/>
            </p:cNvPicPr>
            <p:nvPr/>
          </p:nvPicPr>
          <p:blipFill>
            <a:blip r:embed="rId2" cstate="print"/>
            <a:srcRect l="10362" t="19658" r="4387" b="25641"/>
            <a:stretch>
              <a:fillRect/>
            </a:stretch>
          </p:blipFill>
          <p:spPr bwMode="auto">
            <a:xfrm>
              <a:off x="3264" y="1536"/>
              <a:ext cx="2304" cy="2093"/>
            </a:xfrm>
            <a:prstGeom prst="rect">
              <a:avLst/>
            </a:prstGeom>
            <a:noFill/>
          </p:spPr>
        </p:pic>
        <p:sp>
          <p:nvSpPr>
            <p:cNvPr id="464902" name="Rectangle 6"/>
            <p:cNvSpPr>
              <a:spLocks noChangeArrowheads="1"/>
            </p:cNvSpPr>
            <p:nvPr/>
          </p:nvSpPr>
          <p:spPr bwMode="auto">
            <a:xfrm>
              <a:off x="5040" y="2544"/>
              <a:ext cx="144" cy="86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152400" y="58674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Arial Unicode MS" pitchFamily="34" charset="-128"/>
              <a:buChar char="➨"/>
            </a:pPr>
            <a:r>
              <a:rPr lang="en-US"/>
              <a:t>Has become a very powerful, time-tested, robust, toolkit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86353-7826-4B39-B698-A87426113902}" type="slidenum">
              <a:rPr lang="en-US"/>
              <a:pPr/>
              <a:t>28</a:t>
            </a:fld>
            <a:endParaRPr lang="en-US" sz="2000" b="1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SMI++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Task Separation:</a:t>
            </a:r>
          </a:p>
          <a:p>
            <a:pPr lvl="1"/>
            <a:r>
              <a:rPr lang="en-US"/>
              <a:t>SMI Proxies execute only basic actions – Minimal intelligence</a:t>
            </a:r>
          </a:p>
          <a:p>
            <a:pPr lvl="2"/>
            <a:r>
              <a:rPr lang="en-US" sz="2000"/>
              <a:t>Good practice: Proxies know “what” to do but not “when”</a:t>
            </a:r>
          </a:p>
          <a:p>
            <a:pPr lvl="1"/>
            <a:r>
              <a:rPr lang="en-US"/>
              <a:t>SMI Objects implement the logic behaviour</a:t>
            </a:r>
          </a:p>
          <a:p>
            <a:pPr lvl="1"/>
            <a:r>
              <a:rPr lang="en-US"/>
              <a:t>Advantages:</a:t>
            </a:r>
          </a:p>
          <a:p>
            <a:pPr lvl="2"/>
            <a:r>
              <a:rPr lang="en-US"/>
              <a:t>Change the HW </a:t>
            </a:r>
            <a:br>
              <a:rPr lang="en-US"/>
            </a:br>
            <a:r>
              <a:rPr lang="en-US"/>
              <a:t>-&gt; change only the Proxy</a:t>
            </a:r>
          </a:p>
          <a:p>
            <a:pPr lvl="2"/>
            <a:r>
              <a:rPr lang="en-US"/>
              <a:t>Change logic behaviour</a:t>
            </a:r>
            <a:br>
              <a:rPr lang="en-US"/>
            </a:br>
            <a:r>
              <a:rPr lang="en-US"/>
              <a:t>sequencing and dependency of actions, etc </a:t>
            </a:r>
            <a:br>
              <a:rPr lang="en-US"/>
            </a:br>
            <a:r>
              <a:rPr lang="en-US"/>
              <a:t>-&gt; change only SMI rules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617E-D3C6-49F4-847D-CB2A5754A3DE}" type="slidenum">
              <a:rPr lang="en-US"/>
              <a:pPr/>
              <a:t>29</a:t>
            </a:fld>
            <a:endParaRPr lang="en-US" sz="2000" b="1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SMI++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Sub-system integration</a:t>
            </a:r>
          </a:p>
          <a:p>
            <a:r>
              <a:rPr lang="en-US"/>
              <a:t>SMI++ allows the integration of components at various different levels:</a:t>
            </a:r>
          </a:p>
          <a:p>
            <a:pPr lvl="1"/>
            <a:r>
              <a:rPr lang="en-US"/>
              <a:t>Device level </a:t>
            </a:r>
            <a:r>
              <a:rPr lang="en-US" sz="2400"/>
              <a:t>(SMI++ All the way to the bottom)</a:t>
            </a:r>
          </a:p>
          <a:p>
            <a:pPr lvl="2"/>
            <a:r>
              <a:rPr lang="en-US"/>
              <a:t>Each Device is modeled by a Proxy</a:t>
            </a:r>
          </a:p>
          <a:p>
            <a:pPr lvl="1"/>
            <a:r>
              <a:rPr lang="en-US"/>
              <a:t>Any other higher level </a:t>
            </a:r>
            <a:r>
              <a:rPr lang="en-US" sz="2400"/>
              <a:t>(simple SMI++ interface)</a:t>
            </a:r>
          </a:p>
          <a:p>
            <a:pPr lvl="2"/>
            <a:r>
              <a:rPr lang="en-US"/>
              <a:t>A full Sub-system can be modeled by a Proxy</a:t>
            </a:r>
          </a:p>
          <a:p>
            <a:pPr lvl="2"/>
            <a:r>
              <a:rPr lang="en-US"/>
              <a:t>Examples:</a:t>
            </a:r>
          </a:p>
          <a:p>
            <a:pPr lvl="3"/>
            <a:r>
              <a:rPr lang="en-US"/>
              <a:t>The Gas Systems (or the LHC) for the LHC experiments</a:t>
            </a:r>
          </a:p>
          <a:p>
            <a:pPr lvl="3"/>
            <a:r>
              <a:rPr lang="en-US"/>
              <a:t>Slow Control Sub-systems (EPICS) in BaBar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F701C-B5ED-4EB4-B6D2-C2C3EAAC9C0C}" type="slidenum">
              <a:rPr lang="en-US"/>
              <a:pPr>
                <a:defRPr/>
              </a:pPr>
              <a:t>3</a:t>
            </a:fld>
            <a:endParaRPr lang="en-US" sz="2400" b="1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Experiment Control System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 flipH="1">
            <a:off x="3021013" y="3394075"/>
            <a:ext cx="390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125913" y="3201988"/>
            <a:ext cx="3897312" cy="2828925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6" descr="Light upward diagonal"/>
          <p:cNvSpPr txBox="1">
            <a:spLocks noChangeArrowheads="1"/>
          </p:cNvSpPr>
          <p:nvPr/>
        </p:nvSpPr>
        <p:spPr bwMode="auto">
          <a:xfrm>
            <a:off x="2684463" y="2670175"/>
            <a:ext cx="5210175" cy="323850"/>
          </a:xfrm>
          <a:prstGeom prst="rect">
            <a:avLst/>
          </a:prstGeom>
          <a:pattFill prst="ltUpDiag">
            <a:fgClr>
              <a:srgbClr val="B2B2B2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Detector Channels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256088" y="3398838"/>
            <a:ext cx="3651250" cy="32385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Front End Electronics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256088" y="3973513"/>
            <a:ext cx="3651250" cy="32385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Readout Network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4256088" y="4552950"/>
            <a:ext cx="3651250" cy="323850"/>
          </a:xfrm>
          <a:prstGeom prst="rect">
            <a:avLst/>
          </a:prstGeom>
          <a:solidFill>
            <a:srgbClr val="FF7C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HLT Farm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4256088" y="5130800"/>
            <a:ext cx="3638550" cy="323850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Storage</a:t>
            </a: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2697163" y="3138488"/>
            <a:ext cx="520700" cy="3238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L0</a:t>
            </a: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3865563" y="3459163"/>
            <a:ext cx="390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 rot="-5400000">
            <a:off x="-103187" y="4005262"/>
            <a:ext cx="4433888" cy="385763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800"/>
              <a:t>Experiment Control System</a:t>
            </a:r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>
            <a:off x="2306638" y="2173288"/>
            <a:ext cx="3905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>
            <a:off x="2306638" y="3330575"/>
            <a:ext cx="390525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>
            <a:off x="2306638" y="4165600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 flipV="1">
            <a:off x="2306638" y="4743450"/>
            <a:ext cx="1949450" cy="3175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>
            <a:off x="2306638" y="5322888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" name="Group 19"/>
          <p:cNvGrpSpPr>
            <a:grpSpLocks/>
          </p:cNvGrpSpPr>
          <p:nvPr/>
        </p:nvGrpSpPr>
        <p:grpSpPr bwMode="auto">
          <a:xfrm>
            <a:off x="4386263" y="3716338"/>
            <a:ext cx="3376612" cy="257175"/>
            <a:chOff x="2880" y="2052"/>
            <a:chExt cx="2496" cy="302"/>
          </a:xfrm>
        </p:grpSpPr>
        <p:sp>
          <p:nvSpPr>
            <p:cNvPr id="1129" name="Line 20"/>
            <p:cNvSpPr>
              <a:spLocks noChangeShapeType="1"/>
            </p:cNvSpPr>
            <p:nvPr/>
          </p:nvSpPr>
          <p:spPr bwMode="auto">
            <a:xfrm>
              <a:off x="2880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" name="Line 21"/>
            <p:cNvSpPr>
              <a:spLocks noChangeShapeType="1"/>
            </p:cNvSpPr>
            <p:nvPr/>
          </p:nvSpPr>
          <p:spPr bwMode="auto">
            <a:xfrm>
              <a:off x="3072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Line 22"/>
            <p:cNvSpPr>
              <a:spLocks noChangeShapeType="1"/>
            </p:cNvSpPr>
            <p:nvPr/>
          </p:nvSpPr>
          <p:spPr bwMode="auto">
            <a:xfrm>
              <a:off x="3264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" name="Line 23"/>
            <p:cNvSpPr>
              <a:spLocks noChangeShapeType="1"/>
            </p:cNvSpPr>
            <p:nvPr/>
          </p:nvSpPr>
          <p:spPr bwMode="auto">
            <a:xfrm>
              <a:off x="3456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" name="Line 24"/>
            <p:cNvSpPr>
              <a:spLocks noChangeShapeType="1"/>
            </p:cNvSpPr>
            <p:nvPr/>
          </p:nvSpPr>
          <p:spPr bwMode="auto">
            <a:xfrm>
              <a:off x="3648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" name="Line 25"/>
            <p:cNvSpPr>
              <a:spLocks noChangeShapeType="1"/>
            </p:cNvSpPr>
            <p:nvPr/>
          </p:nvSpPr>
          <p:spPr bwMode="auto">
            <a:xfrm>
              <a:off x="3840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" name="Line 26"/>
            <p:cNvSpPr>
              <a:spLocks noChangeShapeType="1"/>
            </p:cNvSpPr>
            <p:nvPr/>
          </p:nvSpPr>
          <p:spPr bwMode="auto">
            <a:xfrm>
              <a:off x="4032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" name="Line 27"/>
            <p:cNvSpPr>
              <a:spLocks noChangeShapeType="1"/>
            </p:cNvSpPr>
            <p:nvPr/>
          </p:nvSpPr>
          <p:spPr bwMode="auto">
            <a:xfrm>
              <a:off x="4224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Line 28"/>
            <p:cNvSpPr>
              <a:spLocks noChangeShapeType="1"/>
            </p:cNvSpPr>
            <p:nvPr/>
          </p:nvSpPr>
          <p:spPr bwMode="auto">
            <a:xfrm>
              <a:off x="4416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" name="Line 29"/>
            <p:cNvSpPr>
              <a:spLocks noChangeShapeType="1"/>
            </p:cNvSpPr>
            <p:nvPr/>
          </p:nvSpPr>
          <p:spPr bwMode="auto">
            <a:xfrm>
              <a:off x="4608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" name="Line 30"/>
            <p:cNvSpPr>
              <a:spLocks noChangeShapeType="1"/>
            </p:cNvSpPr>
            <p:nvPr/>
          </p:nvSpPr>
          <p:spPr bwMode="auto">
            <a:xfrm>
              <a:off x="4800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Line 31"/>
            <p:cNvSpPr>
              <a:spLocks noChangeShapeType="1"/>
            </p:cNvSpPr>
            <p:nvPr/>
          </p:nvSpPr>
          <p:spPr bwMode="auto">
            <a:xfrm>
              <a:off x="4992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" name="Line 32"/>
            <p:cNvSpPr>
              <a:spLocks noChangeShapeType="1"/>
            </p:cNvSpPr>
            <p:nvPr/>
          </p:nvSpPr>
          <p:spPr bwMode="auto">
            <a:xfrm>
              <a:off x="5184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" name="Line 33"/>
            <p:cNvSpPr>
              <a:spLocks noChangeShapeType="1"/>
            </p:cNvSpPr>
            <p:nvPr/>
          </p:nvSpPr>
          <p:spPr bwMode="auto">
            <a:xfrm>
              <a:off x="5376" y="2052"/>
              <a:ext cx="0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" name="Line 34"/>
          <p:cNvSpPr>
            <a:spLocks noChangeShapeType="1"/>
          </p:cNvSpPr>
          <p:nvPr/>
        </p:nvSpPr>
        <p:spPr bwMode="auto">
          <a:xfrm>
            <a:off x="6073775" y="4294188"/>
            <a:ext cx="0" cy="2587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6" name="Group 35"/>
          <p:cNvGrpSpPr>
            <a:grpSpLocks/>
          </p:cNvGrpSpPr>
          <p:nvPr/>
        </p:nvGrpSpPr>
        <p:grpSpPr bwMode="auto">
          <a:xfrm>
            <a:off x="4386263" y="2990850"/>
            <a:ext cx="3376612" cy="403225"/>
            <a:chOff x="2400" y="1281"/>
            <a:chExt cx="2496" cy="305"/>
          </a:xfrm>
        </p:grpSpPr>
        <p:sp>
          <p:nvSpPr>
            <p:cNvPr id="1102" name="Line 36"/>
            <p:cNvSpPr>
              <a:spLocks noChangeShapeType="1"/>
            </p:cNvSpPr>
            <p:nvPr/>
          </p:nvSpPr>
          <p:spPr bwMode="auto">
            <a:xfrm>
              <a:off x="240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Line 37"/>
            <p:cNvSpPr>
              <a:spLocks noChangeShapeType="1"/>
            </p:cNvSpPr>
            <p:nvPr/>
          </p:nvSpPr>
          <p:spPr bwMode="auto">
            <a:xfrm>
              <a:off x="249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Line 38"/>
            <p:cNvSpPr>
              <a:spLocks noChangeShapeType="1"/>
            </p:cNvSpPr>
            <p:nvPr/>
          </p:nvSpPr>
          <p:spPr bwMode="auto">
            <a:xfrm>
              <a:off x="259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Line 39"/>
            <p:cNvSpPr>
              <a:spLocks noChangeShapeType="1"/>
            </p:cNvSpPr>
            <p:nvPr/>
          </p:nvSpPr>
          <p:spPr bwMode="auto">
            <a:xfrm>
              <a:off x="268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40"/>
            <p:cNvSpPr>
              <a:spLocks noChangeShapeType="1"/>
            </p:cNvSpPr>
            <p:nvPr/>
          </p:nvSpPr>
          <p:spPr bwMode="auto">
            <a:xfrm>
              <a:off x="278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41"/>
            <p:cNvSpPr>
              <a:spLocks noChangeShapeType="1"/>
            </p:cNvSpPr>
            <p:nvPr/>
          </p:nvSpPr>
          <p:spPr bwMode="auto">
            <a:xfrm>
              <a:off x="288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42"/>
            <p:cNvSpPr>
              <a:spLocks noChangeShapeType="1"/>
            </p:cNvSpPr>
            <p:nvPr/>
          </p:nvSpPr>
          <p:spPr bwMode="auto">
            <a:xfrm>
              <a:off x="297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43"/>
            <p:cNvSpPr>
              <a:spLocks noChangeShapeType="1"/>
            </p:cNvSpPr>
            <p:nvPr/>
          </p:nvSpPr>
          <p:spPr bwMode="auto">
            <a:xfrm>
              <a:off x="307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44"/>
            <p:cNvSpPr>
              <a:spLocks noChangeShapeType="1"/>
            </p:cNvSpPr>
            <p:nvPr/>
          </p:nvSpPr>
          <p:spPr bwMode="auto">
            <a:xfrm>
              <a:off x="316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Line 45"/>
            <p:cNvSpPr>
              <a:spLocks noChangeShapeType="1"/>
            </p:cNvSpPr>
            <p:nvPr/>
          </p:nvSpPr>
          <p:spPr bwMode="auto">
            <a:xfrm>
              <a:off x="326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Line 46"/>
            <p:cNvSpPr>
              <a:spLocks noChangeShapeType="1"/>
            </p:cNvSpPr>
            <p:nvPr/>
          </p:nvSpPr>
          <p:spPr bwMode="auto">
            <a:xfrm>
              <a:off x="336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47"/>
            <p:cNvSpPr>
              <a:spLocks noChangeShapeType="1"/>
            </p:cNvSpPr>
            <p:nvPr/>
          </p:nvSpPr>
          <p:spPr bwMode="auto">
            <a:xfrm>
              <a:off x="345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Line 48"/>
            <p:cNvSpPr>
              <a:spLocks noChangeShapeType="1"/>
            </p:cNvSpPr>
            <p:nvPr/>
          </p:nvSpPr>
          <p:spPr bwMode="auto">
            <a:xfrm>
              <a:off x="355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49"/>
            <p:cNvSpPr>
              <a:spLocks noChangeShapeType="1"/>
            </p:cNvSpPr>
            <p:nvPr/>
          </p:nvSpPr>
          <p:spPr bwMode="auto">
            <a:xfrm>
              <a:off x="364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50"/>
            <p:cNvSpPr>
              <a:spLocks noChangeShapeType="1"/>
            </p:cNvSpPr>
            <p:nvPr/>
          </p:nvSpPr>
          <p:spPr bwMode="auto">
            <a:xfrm>
              <a:off x="374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Line 51"/>
            <p:cNvSpPr>
              <a:spLocks noChangeShapeType="1"/>
            </p:cNvSpPr>
            <p:nvPr/>
          </p:nvSpPr>
          <p:spPr bwMode="auto">
            <a:xfrm>
              <a:off x="384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Line 52"/>
            <p:cNvSpPr>
              <a:spLocks noChangeShapeType="1"/>
            </p:cNvSpPr>
            <p:nvPr/>
          </p:nvSpPr>
          <p:spPr bwMode="auto">
            <a:xfrm>
              <a:off x="393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53"/>
            <p:cNvSpPr>
              <a:spLocks noChangeShapeType="1"/>
            </p:cNvSpPr>
            <p:nvPr/>
          </p:nvSpPr>
          <p:spPr bwMode="auto">
            <a:xfrm>
              <a:off x="403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54"/>
            <p:cNvSpPr>
              <a:spLocks noChangeShapeType="1"/>
            </p:cNvSpPr>
            <p:nvPr/>
          </p:nvSpPr>
          <p:spPr bwMode="auto">
            <a:xfrm>
              <a:off x="412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Line 55"/>
            <p:cNvSpPr>
              <a:spLocks noChangeShapeType="1"/>
            </p:cNvSpPr>
            <p:nvPr/>
          </p:nvSpPr>
          <p:spPr bwMode="auto">
            <a:xfrm>
              <a:off x="422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56"/>
            <p:cNvSpPr>
              <a:spLocks noChangeShapeType="1"/>
            </p:cNvSpPr>
            <p:nvPr/>
          </p:nvSpPr>
          <p:spPr bwMode="auto">
            <a:xfrm>
              <a:off x="432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57"/>
            <p:cNvSpPr>
              <a:spLocks noChangeShapeType="1"/>
            </p:cNvSpPr>
            <p:nvPr/>
          </p:nvSpPr>
          <p:spPr bwMode="auto">
            <a:xfrm>
              <a:off x="441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Line 58"/>
            <p:cNvSpPr>
              <a:spLocks noChangeShapeType="1"/>
            </p:cNvSpPr>
            <p:nvPr/>
          </p:nvSpPr>
          <p:spPr bwMode="auto">
            <a:xfrm>
              <a:off x="4512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59"/>
            <p:cNvSpPr>
              <a:spLocks noChangeShapeType="1"/>
            </p:cNvSpPr>
            <p:nvPr/>
          </p:nvSpPr>
          <p:spPr bwMode="auto">
            <a:xfrm>
              <a:off x="4608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Line 60"/>
            <p:cNvSpPr>
              <a:spLocks noChangeShapeType="1"/>
            </p:cNvSpPr>
            <p:nvPr/>
          </p:nvSpPr>
          <p:spPr bwMode="auto">
            <a:xfrm>
              <a:off x="4704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Line 61"/>
            <p:cNvSpPr>
              <a:spLocks noChangeShapeType="1"/>
            </p:cNvSpPr>
            <p:nvPr/>
          </p:nvSpPr>
          <p:spPr bwMode="auto">
            <a:xfrm>
              <a:off x="4800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Line 62"/>
            <p:cNvSpPr>
              <a:spLocks noChangeShapeType="1"/>
            </p:cNvSpPr>
            <p:nvPr/>
          </p:nvSpPr>
          <p:spPr bwMode="auto">
            <a:xfrm>
              <a:off x="4896" y="1281"/>
              <a:ext cx="0" cy="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" name="Group 63"/>
          <p:cNvGrpSpPr>
            <a:grpSpLocks/>
          </p:cNvGrpSpPr>
          <p:nvPr/>
        </p:nvGrpSpPr>
        <p:grpSpPr bwMode="auto">
          <a:xfrm>
            <a:off x="2762250" y="3009900"/>
            <a:ext cx="409575" cy="128588"/>
            <a:chOff x="1680" y="1488"/>
            <a:chExt cx="302" cy="192"/>
          </a:xfrm>
        </p:grpSpPr>
        <p:sp>
          <p:nvSpPr>
            <p:cNvPr id="1097" name="Line 64"/>
            <p:cNvSpPr>
              <a:spLocks noChangeShapeType="1"/>
            </p:cNvSpPr>
            <p:nvPr/>
          </p:nvSpPr>
          <p:spPr bwMode="auto">
            <a:xfrm>
              <a:off x="1755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65"/>
            <p:cNvSpPr>
              <a:spLocks noChangeShapeType="1"/>
            </p:cNvSpPr>
            <p:nvPr/>
          </p:nvSpPr>
          <p:spPr bwMode="auto">
            <a:xfrm>
              <a:off x="1831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Line 66"/>
            <p:cNvSpPr>
              <a:spLocks noChangeShapeType="1"/>
            </p:cNvSpPr>
            <p:nvPr/>
          </p:nvSpPr>
          <p:spPr bwMode="auto">
            <a:xfrm>
              <a:off x="1906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Line 67"/>
            <p:cNvSpPr>
              <a:spLocks noChangeShapeType="1"/>
            </p:cNvSpPr>
            <p:nvPr/>
          </p:nvSpPr>
          <p:spPr bwMode="auto">
            <a:xfrm>
              <a:off x="1982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68"/>
            <p:cNvSpPr>
              <a:spLocks noChangeShapeType="1"/>
            </p:cNvSpPr>
            <p:nvPr/>
          </p:nvSpPr>
          <p:spPr bwMode="auto">
            <a:xfrm>
              <a:off x="1680" y="148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8" name="Line 69"/>
          <p:cNvSpPr>
            <a:spLocks noChangeShapeType="1"/>
          </p:cNvSpPr>
          <p:nvPr/>
        </p:nvSpPr>
        <p:spPr bwMode="auto">
          <a:xfrm>
            <a:off x="2306638" y="3656013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Text Box 70"/>
          <p:cNvSpPr txBox="1">
            <a:spLocks noChangeArrowheads="1"/>
          </p:cNvSpPr>
          <p:nvPr/>
        </p:nvSpPr>
        <p:spPr bwMode="auto">
          <a:xfrm>
            <a:off x="7439025" y="5756275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kumimoji="0" lang="en-US" sz="1400"/>
              <a:t>DAQ</a:t>
            </a:r>
          </a:p>
        </p:txBody>
      </p:sp>
      <p:graphicFrame>
        <p:nvGraphicFramePr>
          <p:cNvPr id="1026" name="Object 71"/>
          <p:cNvGraphicFramePr>
            <a:graphicFrameLocks noChangeAspect="1"/>
          </p:cNvGraphicFramePr>
          <p:nvPr/>
        </p:nvGraphicFramePr>
        <p:xfrm>
          <a:off x="593725" y="3502025"/>
          <a:ext cx="1235075" cy="1150938"/>
        </p:xfrm>
        <a:graphic>
          <a:graphicData uri="http://schemas.openxmlformats.org/presentationml/2006/ole">
            <p:oleObj spid="_x0000_s1026" name="Clip" r:id="rId4" imgW="3597120" imgH="3390840" progId="MS_ClipArt_Gallery.2">
              <p:embed/>
            </p:oleObj>
          </a:graphicData>
        </a:graphic>
      </p:graphicFrame>
      <p:sp>
        <p:nvSpPr>
          <p:cNvPr id="1050" name="Line 72"/>
          <p:cNvSpPr>
            <a:spLocks noChangeShapeType="1"/>
          </p:cNvSpPr>
          <p:nvPr/>
        </p:nvSpPr>
        <p:spPr bwMode="auto">
          <a:xfrm>
            <a:off x="1697038" y="4405313"/>
            <a:ext cx="19685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Text Box 73"/>
          <p:cNvSpPr txBox="1">
            <a:spLocks noChangeArrowheads="1"/>
          </p:cNvSpPr>
          <p:nvPr/>
        </p:nvSpPr>
        <p:spPr bwMode="auto">
          <a:xfrm>
            <a:off x="2697163" y="1981200"/>
            <a:ext cx="5210175" cy="3238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DCS Devices (HV, LV, GAS, Cooling, etc.)</a:t>
            </a:r>
          </a:p>
        </p:txBody>
      </p:sp>
      <p:sp>
        <p:nvSpPr>
          <p:cNvPr id="1052" name="Line 74"/>
          <p:cNvSpPr>
            <a:spLocks noChangeShapeType="1"/>
          </p:cNvSpPr>
          <p:nvPr/>
        </p:nvSpPr>
        <p:spPr bwMode="auto">
          <a:xfrm>
            <a:off x="289083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Line 75"/>
          <p:cNvSpPr>
            <a:spLocks noChangeShapeType="1"/>
          </p:cNvSpPr>
          <p:nvPr/>
        </p:nvSpPr>
        <p:spPr bwMode="auto">
          <a:xfrm>
            <a:off x="3078163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76"/>
          <p:cNvSpPr>
            <a:spLocks noChangeShapeType="1"/>
          </p:cNvSpPr>
          <p:nvPr/>
        </p:nvSpPr>
        <p:spPr bwMode="auto">
          <a:xfrm>
            <a:off x="326548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Line 77"/>
          <p:cNvSpPr>
            <a:spLocks noChangeShapeType="1"/>
          </p:cNvSpPr>
          <p:nvPr/>
        </p:nvSpPr>
        <p:spPr bwMode="auto">
          <a:xfrm>
            <a:off x="3452813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Line 78"/>
          <p:cNvSpPr>
            <a:spLocks noChangeShapeType="1"/>
          </p:cNvSpPr>
          <p:nvPr/>
        </p:nvSpPr>
        <p:spPr bwMode="auto">
          <a:xfrm>
            <a:off x="36417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Line 79"/>
          <p:cNvSpPr>
            <a:spLocks noChangeShapeType="1"/>
          </p:cNvSpPr>
          <p:nvPr/>
        </p:nvSpPr>
        <p:spPr bwMode="auto">
          <a:xfrm>
            <a:off x="3827463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Line 80"/>
          <p:cNvSpPr>
            <a:spLocks noChangeShapeType="1"/>
          </p:cNvSpPr>
          <p:nvPr/>
        </p:nvSpPr>
        <p:spPr bwMode="auto">
          <a:xfrm>
            <a:off x="40163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Line 81"/>
          <p:cNvSpPr>
            <a:spLocks noChangeShapeType="1"/>
          </p:cNvSpPr>
          <p:nvPr/>
        </p:nvSpPr>
        <p:spPr bwMode="auto">
          <a:xfrm>
            <a:off x="4202113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Line 82"/>
          <p:cNvSpPr>
            <a:spLocks noChangeShapeType="1"/>
          </p:cNvSpPr>
          <p:nvPr/>
        </p:nvSpPr>
        <p:spPr bwMode="auto">
          <a:xfrm>
            <a:off x="43910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Line 83"/>
          <p:cNvSpPr>
            <a:spLocks noChangeShapeType="1"/>
          </p:cNvSpPr>
          <p:nvPr/>
        </p:nvSpPr>
        <p:spPr bwMode="auto">
          <a:xfrm>
            <a:off x="457835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Line 84"/>
          <p:cNvSpPr>
            <a:spLocks noChangeShapeType="1"/>
          </p:cNvSpPr>
          <p:nvPr/>
        </p:nvSpPr>
        <p:spPr bwMode="auto">
          <a:xfrm>
            <a:off x="47656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Line 85"/>
          <p:cNvSpPr>
            <a:spLocks noChangeShapeType="1"/>
          </p:cNvSpPr>
          <p:nvPr/>
        </p:nvSpPr>
        <p:spPr bwMode="auto">
          <a:xfrm>
            <a:off x="495300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Line 86"/>
          <p:cNvSpPr>
            <a:spLocks noChangeShapeType="1"/>
          </p:cNvSpPr>
          <p:nvPr/>
        </p:nvSpPr>
        <p:spPr bwMode="auto">
          <a:xfrm>
            <a:off x="51403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Line 87"/>
          <p:cNvSpPr>
            <a:spLocks noChangeShapeType="1"/>
          </p:cNvSpPr>
          <p:nvPr/>
        </p:nvSpPr>
        <p:spPr bwMode="auto">
          <a:xfrm>
            <a:off x="532765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Line 88"/>
          <p:cNvSpPr>
            <a:spLocks noChangeShapeType="1"/>
          </p:cNvSpPr>
          <p:nvPr/>
        </p:nvSpPr>
        <p:spPr bwMode="auto">
          <a:xfrm>
            <a:off x="551338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Line 89"/>
          <p:cNvSpPr>
            <a:spLocks noChangeShapeType="1"/>
          </p:cNvSpPr>
          <p:nvPr/>
        </p:nvSpPr>
        <p:spPr bwMode="auto">
          <a:xfrm>
            <a:off x="570230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Line 90"/>
          <p:cNvSpPr>
            <a:spLocks noChangeShapeType="1"/>
          </p:cNvSpPr>
          <p:nvPr/>
        </p:nvSpPr>
        <p:spPr bwMode="auto">
          <a:xfrm>
            <a:off x="58896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Line 91"/>
          <p:cNvSpPr>
            <a:spLocks noChangeShapeType="1"/>
          </p:cNvSpPr>
          <p:nvPr/>
        </p:nvSpPr>
        <p:spPr bwMode="auto">
          <a:xfrm>
            <a:off x="607695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Line 92"/>
          <p:cNvSpPr>
            <a:spLocks noChangeShapeType="1"/>
          </p:cNvSpPr>
          <p:nvPr/>
        </p:nvSpPr>
        <p:spPr bwMode="auto">
          <a:xfrm>
            <a:off x="62642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Line 93"/>
          <p:cNvSpPr>
            <a:spLocks noChangeShapeType="1"/>
          </p:cNvSpPr>
          <p:nvPr/>
        </p:nvSpPr>
        <p:spPr bwMode="auto">
          <a:xfrm>
            <a:off x="6451600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Line 94"/>
          <p:cNvSpPr>
            <a:spLocks noChangeShapeType="1"/>
          </p:cNvSpPr>
          <p:nvPr/>
        </p:nvSpPr>
        <p:spPr bwMode="auto">
          <a:xfrm>
            <a:off x="66389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Line 95"/>
          <p:cNvSpPr>
            <a:spLocks noChangeShapeType="1"/>
          </p:cNvSpPr>
          <p:nvPr/>
        </p:nvSpPr>
        <p:spPr bwMode="auto">
          <a:xfrm>
            <a:off x="682783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Line 96"/>
          <p:cNvSpPr>
            <a:spLocks noChangeShapeType="1"/>
          </p:cNvSpPr>
          <p:nvPr/>
        </p:nvSpPr>
        <p:spPr bwMode="auto">
          <a:xfrm>
            <a:off x="70135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Line 97"/>
          <p:cNvSpPr>
            <a:spLocks noChangeShapeType="1"/>
          </p:cNvSpPr>
          <p:nvPr/>
        </p:nvSpPr>
        <p:spPr bwMode="auto">
          <a:xfrm>
            <a:off x="720248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Line 98"/>
          <p:cNvSpPr>
            <a:spLocks noChangeShapeType="1"/>
          </p:cNvSpPr>
          <p:nvPr/>
        </p:nvSpPr>
        <p:spPr bwMode="auto">
          <a:xfrm>
            <a:off x="738822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Line 99"/>
          <p:cNvSpPr>
            <a:spLocks noChangeShapeType="1"/>
          </p:cNvSpPr>
          <p:nvPr/>
        </p:nvSpPr>
        <p:spPr bwMode="auto">
          <a:xfrm>
            <a:off x="7577138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8" name="Line 100"/>
          <p:cNvSpPr>
            <a:spLocks noChangeShapeType="1"/>
          </p:cNvSpPr>
          <p:nvPr/>
        </p:nvSpPr>
        <p:spPr bwMode="auto">
          <a:xfrm>
            <a:off x="7762875" y="2303463"/>
            <a:ext cx="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Text Box 101"/>
          <p:cNvSpPr txBox="1">
            <a:spLocks noChangeArrowheads="1"/>
          </p:cNvSpPr>
          <p:nvPr/>
        </p:nvSpPr>
        <p:spPr bwMode="auto">
          <a:xfrm>
            <a:off x="2762250" y="6094413"/>
            <a:ext cx="5391150" cy="323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External Systems (LHC, Technical Services, Safety, etc)</a:t>
            </a:r>
          </a:p>
        </p:txBody>
      </p:sp>
      <p:sp>
        <p:nvSpPr>
          <p:cNvPr id="1080" name="Line 102"/>
          <p:cNvSpPr>
            <a:spLocks noChangeShapeType="1"/>
          </p:cNvSpPr>
          <p:nvPr/>
        </p:nvSpPr>
        <p:spPr bwMode="auto">
          <a:xfrm>
            <a:off x="2306638" y="6286500"/>
            <a:ext cx="455612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1" name="Text Box 103"/>
          <p:cNvSpPr txBox="1">
            <a:spLocks noChangeArrowheads="1"/>
          </p:cNvSpPr>
          <p:nvPr/>
        </p:nvSpPr>
        <p:spPr bwMode="auto">
          <a:xfrm>
            <a:off x="3411538" y="3265488"/>
            <a:ext cx="585787" cy="323850"/>
          </a:xfrm>
          <a:prstGeom prst="rect">
            <a:avLst/>
          </a:prstGeom>
          <a:solidFill>
            <a:srgbClr val="0099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TFC</a:t>
            </a:r>
          </a:p>
        </p:txBody>
      </p:sp>
      <p:sp>
        <p:nvSpPr>
          <p:cNvPr id="1082" name="Line 104"/>
          <p:cNvSpPr>
            <a:spLocks noChangeShapeType="1"/>
          </p:cNvSpPr>
          <p:nvPr/>
        </p:nvSpPr>
        <p:spPr bwMode="auto">
          <a:xfrm>
            <a:off x="2306638" y="3524250"/>
            <a:ext cx="110490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3" name="Line 105"/>
          <p:cNvSpPr>
            <a:spLocks noChangeShapeType="1"/>
          </p:cNvSpPr>
          <p:nvPr/>
        </p:nvSpPr>
        <p:spPr bwMode="auto">
          <a:xfrm>
            <a:off x="3735388" y="4616450"/>
            <a:ext cx="520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Line 106"/>
          <p:cNvSpPr>
            <a:spLocks noChangeShapeType="1"/>
          </p:cNvSpPr>
          <p:nvPr/>
        </p:nvSpPr>
        <p:spPr bwMode="auto">
          <a:xfrm flipH="1">
            <a:off x="3735388" y="3587750"/>
            <a:ext cx="0" cy="1028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Text Box 107"/>
          <p:cNvSpPr txBox="1">
            <a:spLocks noChangeArrowheads="1"/>
          </p:cNvSpPr>
          <p:nvPr/>
        </p:nvSpPr>
        <p:spPr bwMode="auto">
          <a:xfrm>
            <a:off x="4256088" y="5643563"/>
            <a:ext cx="1752600" cy="323850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1400"/>
              <a:t>Monitoring Farm</a:t>
            </a:r>
          </a:p>
        </p:txBody>
      </p:sp>
      <p:sp>
        <p:nvSpPr>
          <p:cNvPr id="1086" name="Line 108"/>
          <p:cNvSpPr>
            <a:spLocks noChangeShapeType="1"/>
          </p:cNvSpPr>
          <p:nvPr/>
        </p:nvSpPr>
        <p:spPr bwMode="auto">
          <a:xfrm>
            <a:off x="5035550" y="5451475"/>
            <a:ext cx="0" cy="1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7" name="Line 109"/>
          <p:cNvSpPr>
            <a:spLocks noChangeShapeType="1"/>
          </p:cNvSpPr>
          <p:nvPr/>
        </p:nvSpPr>
        <p:spPr bwMode="auto">
          <a:xfrm>
            <a:off x="2306638" y="5837238"/>
            <a:ext cx="194945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" name="Line 110"/>
          <p:cNvSpPr>
            <a:spLocks noChangeShapeType="1"/>
          </p:cNvSpPr>
          <p:nvPr/>
        </p:nvSpPr>
        <p:spPr bwMode="auto">
          <a:xfrm>
            <a:off x="6073775" y="4872038"/>
            <a:ext cx="0" cy="2587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9" name="Group 111"/>
          <p:cNvGrpSpPr>
            <a:grpSpLocks/>
          </p:cNvGrpSpPr>
          <p:nvPr/>
        </p:nvGrpSpPr>
        <p:grpSpPr bwMode="auto">
          <a:xfrm>
            <a:off x="6464300" y="5643563"/>
            <a:ext cx="779463" cy="322262"/>
            <a:chOff x="2589" y="793"/>
            <a:chExt cx="365" cy="507"/>
          </a:xfrm>
        </p:grpSpPr>
        <p:sp>
          <p:nvSpPr>
            <p:cNvPr id="1092" name="Freeform 112"/>
            <p:cNvSpPr>
              <a:spLocks/>
            </p:cNvSpPr>
            <p:nvPr/>
          </p:nvSpPr>
          <p:spPr bwMode="auto">
            <a:xfrm>
              <a:off x="2589" y="793"/>
              <a:ext cx="365" cy="117"/>
            </a:xfrm>
            <a:custGeom>
              <a:avLst/>
              <a:gdLst>
                <a:gd name="T0" fmla="*/ 361 w 365"/>
                <a:gd name="T1" fmla="*/ 112 h 117"/>
                <a:gd name="T2" fmla="*/ 359 w 365"/>
                <a:gd name="T3" fmla="*/ 101 h 117"/>
                <a:gd name="T4" fmla="*/ 353 w 365"/>
                <a:gd name="T5" fmla="*/ 85 h 117"/>
                <a:gd name="T6" fmla="*/ 342 w 365"/>
                <a:gd name="T7" fmla="*/ 69 h 117"/>
                <a:gd name="T8" fmla="*/ 328 w 365"/>
                <a:gd name="T9" fmla="*/ 54 h 117"/>
                <a:gd name="T10" fmla="*/ 311 w 365"/>
                <a:gd name="T11" fmla="*/ 41 h 117"/>
                <a:gd name="T12" fmla="*/ 291 w 365"/>
                <a:gd name="T13" fmla="*/ 29 h 117"/>
                <a:gd name="T14" fmla="*/ 268 w 365"/>
                <a:gd name="T15" fmla="*/ 20 h 117"/>
                <a:gd name="T16" fmla="*/ 243 w 365"/>
                <a:gd name="T17" fmla="*/ 13 h 117"/>
                <a:gd name="T18" fmla="*/ 217 w 365"/>
                <a:gd name="T19" fmla="*/ 8 h 117"/>
                <a:gd name="T20" fmla="*/ 190 w 365"/>
                <a:gd name="T21" fmla="*/ 6 h 117"/>
                <a:gd name="T22" fmla="*/ 163 w 365"/>
                <a:gd name="T23" fmla="*/ 7 h 117"/>
                <a:gd name="T24" fmla="*/ 137 w 365"/>
                <a:gd name="T25" fmla="*/ 10 h 117"/>
                <a:gd name="T26" fmla="*/ 111 w 365"/>
                <a:gd name="T27" fmla="*/ 15 h 117"/>
                <a:gd name="T28" fmla="*/ 87 w 365"/>
                <a:gd name="T29" fmla="*/ 23 h 117"/>
                <a:gd name="T30" fmla="*/ 65 w 365"/>
                <a:gd name="T31" fmla="*/ 34 h 117"/>
                <a:gd name="T32" fmla="*/ 46 w 365"/>
                <a:gd name="T33" fmla="*/ 46 h 117"/>
                <a:gd name="T34" fmla="*/ 30 w 365"/>
                <a:gd name="T35" fmla="*/ 60 h 117"/>
                <a:gd name="T36" fmla="*/ 18 w 365"/>
                <a:gd name="T37" fmla="*/ 75 h 117"/>
                <a:gd name="T38" fmla="*/ 9 w 365"/>
                <a:gd name="T39" fmla="*/ 91 h 117"/>
                <a:gd name="T40" fmla="*/ 4 w 365"/>
                <a:gd name="T41" fmla="*/ 107 h 117"/>
                <a:gd name="T42" fmla="*/ 3 w 365"/>
                <a:gd name="T43" fmla="*/ 117 h 117"/>
                <a:gd name="T44" fmla="*/ 0 w 365"/>
                <a:gd name="T45" fmla="*/ 109 h 117"/>
                <a:gd name="T46" fmla="*/ 4 w 365"/>
                <a:gd name="T47" fmla="*/ 92 h 117"/>
                <a:gd name="T48" fmla="*/ 12 w 365"/>
                <a:gd name="T49" fmla="*/ 75 h 117"/>
                <a:gd name="T50" fmla="*/ 24 w 365"/>
                <a:gd name="T51" fmla="*/ 59 h 117"/>
                <a:gd name="T52" fmla="*/ 39 w 365"/>
                <a:gd name="T53" fmla="*/ 45 h 117"/>
                <a:gd name="T54" fmla="*/ 58 w 365"/>
                <a:gd name="T55" fmla="*/ 32 h 117"/>
                <a:gd name="T56" fmla="*/ 79 w 365"/>
                <a:gd name="T57" fmla="*/ 21 h 117"/>
                <a:gd name="T58" fmla="*/ 102 w 365"/>
                <a:gd name="T59" fmla="*/ 12 h 117"/>
                <a:gd name="T60" fmla="*/ 128 w 365"/>
                <a:gd name="T61" fmla="*/ 6 h 117"/>
                <a:gd name="T62" fmla="*/ 154 w 365"/>
                <a:gd name="T63" fmla="*/ 2 h 117"/>
                <a:gd name="T64" fmla="*/ 181 w 365"/>
                <a:gd name="T65" fmla="*/ 0 h 117"/>
                <a:gd name="T66" fmla="*/ 208 w 365"/>
                <a:gd name="T67" fmla="*/ 1 h 117"/>
                <a:gd name="T68" fmla="*/ 235 w 365"/>
                <a:gd name="T69" fmla="*/ 5 h 117"/>
                <a:gd name="T70" fmla="*/ 260 w 365"/>
                <a:gd name="T71" fmla="*/ 12 h 117"/>
                <a:gd name="T72" fmla="*/ 284 w 365"/>
                <a:gd name="T73" fmla="*/ 20 h 117"/>
                <a:gd name="T74" fmla="*/ 305 w 365"/>
                <a:gd name="T75" fmla="*/ 31 h 117"/>
                <a:gd name="T76" fmla="*/ 324 w 365"/>
                <a:gd name="T77" fmla="*/ 44 h 117"/>
                <a:gd name="T78" fmla="*/ 340 w 365"/>
                <a:gd name="T79" fmla="*/ 58 h 117"/>
                <a:gd name="T80" fmla="*/ 352 w 365"/>
                <a:gd name="T81" fmla="*/ 74 h 117"/>
                <a:gd name="T82" fmla="*/ 360 w 365"/>
                <a:gd name="T83" fmla="*/ 91 h 117"/>
                <a:gd name="T84" fmla="*/ 364 w 365"/>
                <a:gd name="T85" fmla="*/ 106 h 117"/>
                <a:gd name="T86" fmla="*/ 365 w 365"/>
                <a:gd name="T87" fmla="*/ 116 h 1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5"/>
                <a:gd name="T133" fmla="*/ 0 h 117"/>
                <a:gd name="T134" fmla="*/ 365 w 365"/>
                <a:gd name="T135" fmla="*/ 117 h 1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5" h="117">
                  <a:moveTo>
                    <a:pt x="361" y="116"/>
                  </a:moveTo>
                  <a:lnTo>
                    <a:pt x="361" y="112"/>
                  </a:lnTo>
                  <a:lnTo>
                    <a:pt x="361" y="107"/>
                  </a:lnTo>
                  <a:lnTo>
                    <a:pt x="359" y="101"/>
                  </a:lnTo>
                  <a:lnTo>
                    <a:pt x="357" y="93"/>
                  </a:lnTo>
                  <a:lnTo>
                    <a:pt x="353" y="85"/>
                  </a:lnTo>
                  <a:lnTo>
                    <a:pt x="348" y="77"/>
                  </a:lnTo>
                  <a:lnTo>
                    <a:pt x="342" y="69"/>
                  </a:lnTo>
                  <a:lnTo>
                    <a:pt x="336" y="61"/>
                  </a:lnTo>
                  <a:lnTo>
                    <a:pt x="328" y="54"/>
                  </a:lnTo>
                  <a:lnTo>
                    <a:pt x="320" y="47"/>
                  </a:lnTo>
                  <a:lnTo>
                    <a:pt x="311" y="41"/>
                  </a:lnTo>
                  <a:lnTo>
                    <a:pt x="301" y="35"/>
                  </a:lnTo>
                  <a:lnTo>
                    <a:pt x="291" y="29"/>
                  </a:lnTo>
                  <a:lnTo>
                    <a:pt x="280" y="25"/>
                  </a:lnTo>
                  <a:lnTo>
                    <a:pt x="268" y="20"/>
                  </a:lnTo>
                  <a:lnTo>
                    <a:pt x="256" y="16"/>
                  </a:lnTo>
                  <a:lnTo>
                    <a:pt x="243" y="13"/>
                  </a:lnTo>
                  <a:lnTo>
                    <a:pt x="230" y="10"/>
                  </a:lnTo>
                  <a:lnTo>
                    <a:pt x="217" y="8"/>
                  </a:lnTo>
                  <a:lnTo>
                    <a:pt x="204" y="7"/>
                  </a:lnTo>
                  <a:lnTo>
                    <a:pt x="190" y="6"/>
                  </a:lnTo>
                  <a:lnTo>
                    <a:pt x="177" y="6"/>
                  </a:lnTo>
                  <a:lnTo>
                    <a:pt x="163" y="7"/>
                  </a:lnTo>
                  <a:lnTo>
                    <a:pt x="150" y="8"/>
                  </a:lnTo>
                  <a:lnTo>
                    <a:pt x="137" y="10"/>
                  </a:lnTo>
                  <a:lnTo>
                    <a:pt x="124" y="12"/>
                  </a:lnTo>
                  <a:lnTo>
                    <a:pt x="111" y="15"/>
                  </a:lnTo>
                  <a:lnTo>
                    <a:pt x="99" y="19"/>
                  </a:lnTo>
                  <a:lnTo>
                    <a:pt x="87" y="23"/>
                  </a:lnTo>
                  <a:lnTo>
                    <a:pt x="76" y="28"/>
                  </a:lnTo>
                  <a:lnTo>
                    <a:pt x="65" y="34"/>
                  </a:lnTo>
                  <a:lnTo>
                    <a:pt x="55" y="40"/>
                  </a:lnTo>
                  <a:lnTo>
                    <a:pt x="46" y="46"/>
                  </a:lnTo>
                  <a:lnTo>
                    <a:pt x="38" y="53"/>
                  </a:lnTo>
                  <a:lnTo>
                    <a:pt x="30" y="60"/>
                  </a:lnTo>
                  <a:lnTo>
                    <a:pt x="23" y="67"/>
                  </a:lnTo>
                  <a:lnTo>
                    <a:pt x="18" y="75"/>
                  </a:lnTo>
                  <a:lnTo>
                    <a:pt x="13" y="83"/>
                  </a:lnTo>
                  <a:lnTo>
                    <a:pt x="9" y="91"/>
                  </a:lnTo>
                  <a:lnTo>
                    <a:pt x="6" y="100"/>
                  </a:lnTo>
                  <a:lnTo>
                    <a:pt x="4" y="107"/>
                  </a:lnTo>
                  <a:lnTo>
                    <a:pt x="3" y="113"/>
                  </a:lnTo>
                  <a:lnTo>
                    <a:pt x="3" y="117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2" y="101"/>
                  </a:lnTo>
                  <a:lnTo>
                    <a:pt x="4" y="92"/>
                  </a:lnTo>
                  <a:lnTo>
                    <a:pt x="8" y="84"/>
                  </a:lnTo>
                  <a:lnTo>
                    <a:pt x="12" y="75"/>
                  </a:lnTo>
                  <a:lnTo>
                    <a:pt x="18" y="67"/>
                  </a:lnTo>
                  <a:lnTo>
                    <a:pt x="24" y="59"/>
                  </a:lnTo>
                  <a:lnTo>
                    <a:pt x="31" y="52"/>
                  </a:lnTo>
                  <a:lnTo>
                    <a:pt x="39" y="45"/>
                  </a:lnTo>
                  <a:lnTo>
                    <a:pt x="48" y="38"/>
                  </a:lnTo>
                  <a:lnTo>
                    <a:pt x="58" y="32"/>
                  </a:lnTo>
                  <a:lnTo>
                    <a:pt x="68" y="26"/>
                  </a:lnTo>
                  <a:lnTo>
                    <a:pt x="79" y="21"/>
                  </a:lnTo>
                  <a:lnTo>
                    <a:pt x="90" y="16"/>
                  </a:lnTo>
                  <a:lnTo>
                    <a:pt x="102" y="12"/>
                  </a:lnTo>
                  <a:lnTo>
                    <a:pt x="115" y="9"/>
                  </a:lnTo>
                  <a:lnTo>
                    <a:pt x="128" y="6"/>
                  </a:lnTo>
                  <a:lnTo>
                    <a:pt x="141" y="3"/>
                  </a:lnTo>
                  <a:lnTo>
                    <a:pt x="154" y="2"/>
                  </a:lnTo>
                  <a:lnTo>
                    <a:pt x="168" y="1"/>
                  </a:lnTo>
                  <a:lnTo>
                    <a:pt x="181" y="0"/>
                  </a:lnTo>
                  <a:lnTo>
                    <a:pt x="195" y="1"/>
                  </a:lnTo>
                  <a:lnTo>
                    <a:pt x="208" y="1"/>
                  </a:lnTo>
                  <a:lnTo>
                    <a:pt x="222" y="3"/>
                  </a:lnTo>
                  <a:lnTo>
                    <a:pt x="235" y="5"/>
                  </a:lnTo>
                  <a:lnTo>
                    <a:pt x="248" y="8"/>
                  </a:lnTo>
                  <a:lnTo>
                    <a:pt x="260" y="12"/>
                  </a:lnTo>
                  <a:lnTo>
                    <a:pt x="272" y="15"/>
                  </a:lnTo>
                  <a:lnTo>
                    <a:pt x="284" y="20"/>
                  </a:lnTo>
                  <a:lnTo>
                    <a:pt x="295" y="25"/>
                  </a:lnTo>
                  <a:lnTo>
                    <a:pt x="305" y="31"/>
                  </a:lnTo>
                  <a:lnTo>
                    <a:pt x="315" y="37"/>
                  </a:lnTo>
                  <a:lnTo>
                    <a:pt x="324" y="44"/>
                  </a:lnTo>
                  <a:lnTo>
                    <a:pt x="332" y="51"/>
                  </a:lnTo>
                  <a:lnTo>
                    <a:pt x="340" y="58"/>
                  </a:lnTo>
                  <a:lnTo>
                    <a:pt x="346" y="66"/>
                  </a:lnTo>
                  <a:lnTo>
                    <a:pt x="352" y="74"/>
                  </a:lnTo>
                  <a:lnTo>
                    <a:pt x="356" y="82"/>
                  </a:lnTo>
                  <a:lnTo>
                    <a:pt x="360" y="91"/>
                  </a:lnTo>
                  <a:lnTo>
                    <a:pt x="362" y="99"/>
                  </a:lnTo>
                  <a:lnTo>
                    <a:pt x="364" y="106"/>
                  </a:lnTo>
                  <a:lnTo>
                    <a:pt x="365" y="112"/>
                  </a:lnTo>
                  <a:lnTo>
                    <a:pt x="365" y="116"/>
                  </a:lnTo>
                  <a:lnTo>
                    <a:pt x="361" y="116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113"/>
            <p:cNvSpPr>
              <a:spLocks/>
            </p:cNvSpPr>
            <p:nvPr/>
          </p:nvSpPr>
          <p:spPr bwMode="auto">
            <a:xfrm>
              <a:off x="2589" y="909"/>
              <a:ext cx="365" cy="119"/>
            </a:xfrm>
            <a:custGeom>
              <a:avLst/>
              <a:gdLst>
                <a:gd name="T0" fmla="*/ 365 w 365"/>
                <a:gd name="T1" fmla="*/ 0 h 119"/>
                <a:gd name="T2" fmla="*/ 361 w 365"/>
                <a:gd name="T3" fmla="*/ 5 h 119"/>
                <a:gd name="T4" fmla="*/ 360 w 365"/>
                <a:gd name="T5" fmla="*/ 16 h 119"/>
                <a:gd name="T6" fmla="*/ 357 w 365"/>
                <a:gd name="T7" fmla="*/ 26 h 119"/>
                <a:gd name="T8" fmla="*/ 348 w 365"/>
                <a:gd name="T9" fmla="*/ 42 h 119"/>
                <a:gd name="T10" fmla="*/ 336 w 365"/>
                <a:gd name="T11" fmla="*/ 58 h 119"/>
                <a:gd name="T12" fmla="*/ 320 w 365"/>
                <a:gd name="T13" fmla="*/ 72 h 119"/>
                <a:gd name="T14" fmla="*/ 301 w 365"/>
                <a:gd name="T15" fmla="*/ 84 h 119"/>
                <a:gd name="T16" fmla="*/ 280 w 365"/>
                <a:gd name="T17" fmla="*/ 95 h 119"/>
                <a:gd name="T18" fmla="*/ 256 w 365"/>
                <a:gd name="T19" fmla="*/ 103 h 119"/>
                <a:gd name="T20" fmla="*/ 230 w 365"/>
                <a:gd name="T21" fmla="*/ 109 h 119"/>
                <a:gd name="T22" fmla="*/ 204 w 365"/>
                <a:gd name="T23" fmla="*/ 112 h 119"/>
                <a:gd name="T24" fmla="*/ 177 w 365"/>
                <a:gd name="T25" fmla="*/ 113 h 119"/>
                <a:gd name="T26" fmla="*/ 150 w 365"/>
                <a:gd name="T27" fmla="*/ 111 h 119"/>
                <a:gd name="T28" fmla="*/ 124 w 365"/>
                <a:gd name="T29" fmla="*/ 107 h 119"/>
                <a:gd name="T30" fmla="*/ 99 w 365"/>
                <a:gd name="T31" fmla="*/ 100 h 119"/>
                <a:gd name="T32" fmla="*/ 76 w 365"/>
                <a:gd name="T33" fmla="*/ 91 h 119"/>
                <a:gd name="T34" fmla="*/ 55 w 365"/>
                <a:gd name="T35" fmla="*/ 79 h 119"/>
                <a:gd name="T36" fmla="*/ 38 w 365"/>
                <a:gd name="T37" fmla="*/ 66 h 119"/>
                <a:gd name="T38" fmla="*/ 23 w 365"/>
                <a:gd name="T39" fmla="*/ 52 h 119"/>
                <a:gd name="T40" fmla="*/ 13 w 365"/>
                <a:gd name="T41" fmla="*/ 36 h 119"/>
                <a:gd name="T42" fmla="*/ 6 w 365"/>
                <a:gd name="T43" fmla="*/ 19 h 119"/>
                <a:gd name="T44" fmla="*/ 3 w 365"/>
                <a:gd name="T45" fmla="*/ 6 h 119"/>
                <a:gd name="T46" fmla="*/ 0 w 365"/>
                <a:gd name="T47" fmla="*/ 1 h 119"/>
                <a:gd name="T48" fmla="*/ 2 w 365"/>
                <a:gd name="T49" fmla="*/ 16 h 119"/>
                <a:gd name="T50" fmla="*/ 4 w 365"/>
                <a:gd name="T51" fmla="*/ 27 h 119"/>
                <a:gd name="T52" fmla="*/ 12 w 365"/>
                <a:gd name="T53" fmla="*/ 44 h 119"/>
                <a:gd name="T54" fmla="*/ 24 w 365"/>
                <a:gd name="T55" fmla="*/ 60 h 119"/>
                <a:gd name="T56" fmla="*/ 39 w 365"/>
                <a:gd name="T57" fmla="*/ 74 h 119"/>
                <a:gd name="T58" fmla="*/ 58 w 365"/>
                <a:gd name="T59" fmla="*/ 87 h 119"/>
                <a:gd name="T60" fmla="*/ 79 w 365"/>
                <a:gd name="T61" fmla="*/ 98 h 119"/>
                <a:gd name="T62" fmla="*/ 102 w 365"/>
                <a:gd name="T63" fmla="*/ 107 h 119"/>
                <a:gd name="T64" fmla="*/ 128 w 365"/>
                <a:gd name="T65" fmla="*/ 113 h 119"/>
                <a:gd name="T66" fmla="*/ 154 w 365"/>
                <a:gd name="T67" fmla="*/ 117 h 119"/>
                <a:gd name="T68" fmla="*/ 181 w 365"/>
                <a:gd name="T69" fmla="*/ 119 h 119"/>
                <a:gd name="T70" fmla="*/ 208 w 365"/>
                <a:gd name="T71" fmla="*/ 117 h 119"/>
                <a:gd name="T72" fmla="*/ 235 w 365"/>
                <a:gd name="T73" fmla="*/ 114 h 119"/>
                <a:gd name="T74" fmla="*/ 260 w 365"/>
                <a:gd name="T75" fmla="*/ 107 h 119"/>
                <a:gd name="T76" fmla="*/ 284 w 365"/>
                <a:gd name="T77" fmla="*/ 99 h 119"/>
                <a:gd name="T78" fmla="*/ 305 w 365"/>
                <a:gd name="T79" fmla="*/ 88 h 119"/>
                <a:gd name="T80" fmla="*/ 324 w 365"/>
                <a:gd name="T81" fmla="*/ 75 h 119"/>
                <a:gd name="T82" fmla="*/ 340 w 365"/>
                <a:gd name="T83" fmla="*/ 61 h 119"/>
                <a:gd name="T84" fmla="*/ 352 w 365"/>
                <a:gd name="T85" fmla="*/ 45 h 119"/>
                <a:gd name="T86" fmla="*/ 360 w 365"/>
                <a:gd name="T87" fmla="*/ 29 h 119"/>
                <a:gd name="T88" fmla="*/ 363 w 365"/>
                <a:gd name="T89" fmla="*/ 17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5"/>
                <a:gd name="T136" fmla="*/ 0 h 119"/>
                <a:gd name="T137" fmla="*/ 365 w 365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5" h="119">
                  <a:moveTo>
                    <a:pt x="364" y="9"/>
                  </a:moveTo>
                  <a:lnTo>
                    <a:pt x="365" y="0"/>
                  </a:lnTo>
                  <a:lnTo>
                    <a:pt x="361" y="0"/>
                  </a:lnTo>
                  <a:lnTo>
                    <a:pt x="361" y="5"/>
                  </a:lnTo>
                  <a:lnTo>
                    <a:pt x="361" y="11"/>
                  </a:lnTo>
                  <a:lnTo>
                    <a:pt x="360" y="16"/>
                  </a:lnTo>
                  <a:lnTo>
                    <a:pt x="358" y="22"/>
                  </a:lnTo>
                  <a:lnTo>
                    <a:pt x="357" y="26"/>
                  </a:lnTo>
                  <a:lnTo>
                    <a:pt x="353" y="34"/>
                  </a:lnTo>
                  <a:lnTo>
                    <a:pt x="348" y="42"/>
                  </a:lnTo>
                  <a:lnTo>
                    <a:pt x="342" y="50"/>
                  </a:lnTo>
                  <a:lnTo>
                    <a:pt x="336" y="58"/>
                  </a:lnTo>
                  <a:lnTo>
                    <a:pt x="328" y="65"/>
                  </a:lnTo>
                  <a:lnTo>
                    <a:pt x="320" y="72"/>
                  </a:lnTo>
                  <a:lnTo>
                    <a:pt x="311" y="78"/>
                  </a:lnTo>
                  <a:lnTo>
                    <a:pt x="301" y="84"/>
                  </a:lnTo>
                  <a:lnTo>
                    <a:pt x="291" y="90"/>
                  </a:lnTo>
                  <a:lnTo>
                    <a:pt x="280" y="95"/>
                  </a:lnTo>
                  <a:lnTo>
                    <a:pt x="268" y="99"/>
                  </a:lnTo>
                  <a:lnTo>
                    <a:pt x="256" y="103"/>
                  </a:lnTo>
                  <a:lnTo>
                    <a:pt x="243" y="106"/>
                  </a:lnTo>
                  <a:lnTo>
                    <a:pt x="230" y="109"/>
                  </a:lnTo>
                  <a:lnTo>
                    <a:pt x="217" y="111"/>
                  </a:lnTo>
                  <a:lnTo>
                    <a:pt x="204" y="112"/>
                  </a:lnTo>
                  <a:lnTo>
                    <a:pt x="190" y="113"/>
                  </a:lnTo>
                  <a:lnTo>
                    <a:pt x="177" y="113"/>
                  </a:lnTo>
                  <a:lnTo>
                    <a:pt x="163" y="112"/>
                  </a:lnTo>
                  <a:lnTo>
                    <a:pt x="150" y="111"/>
                  </a:lnTo>
                  <a:lnTo>
                    <a:pt x="137" y="109"/>
                  </a:lnTo>
                  <a:lnTo>
                    <a:pt x="124" y="107"/>
                  </a:lnTo>
                  <a:lnTo>
                    <a:pt x="111" y="103"/>
                  </a:lnTo>
                  <a:lnTo>
                    <a:pt x="99" y="100"/>
                  </a:lnTo>
                  <a:lnTo>
                    <a:pt x="87" y="95"/>
                  </a:lnTo>
                  <a:lnTo>
                    <a:pt x="76" y="91"/>
                  </a:lnTo>
                  <a:lnTo>
                    <a:pt x="65" y="85"/>
                  </a:lnTo>
                  <a:lnTo>
                    <a:pt x="55" y="79"/>
                  </a:lnTo>
                  <a:lnTo>
                    <a:pt x="46" y="73"/>
                  </a:lnTo>
                  <a:lnTo>
                    <a:pt x="38" y="66"/>
                  </a:lnTo>
                  <a:lnTo>
                    <a:pt x="30" y="59"/>
                  </a:lnTo>
                  <a:lnTo>
                    <a:pt x="23" y="52"/>
                  </a:lnTo>
                  <a:lnTo>
                    <a:pt x="18" y="44"/>
                  </a:lnTo>
                  <a:lnTo>
                    <a:pt x="13" y="36"/>
                  </a:lnTo>
                  <a:lnTo>
                    <a:pt x="9" y="27"/>
                  </a:lnTo>
                  <a:lnTo>
                    <a:pt x="6" y="19"/>
                  </a:lnTo>
                  <a:lnTo>
                    <a:pt x="4" y="12"/>
                  </a:lnTo>
                  <a:lnTo>
                    <a:pt x="3" y="6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10"/>
                  </a:lnTo>
                  <a:lnTo>
                    <a:pt x="2" y="16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8" y="52"/>
                  </a:lnTo>
                  <a:lnTo>
                    <a:pt x="24" y="60"/>
                  </a:lnTo>
                  <a:lnTo>
                    <a:pt x="31" y="67"/>
                  </a:lnTo>
                  <a:lnTo>
                    <a:pt x="39" y="74"/>
                  </a:lnTo>
                  <a:lnTo>
                    <a:pt x="48" y="81"/>
                  </a:lnTo>
                  <a:lnTo>
                    <a:pt x="58" y="87"/>
                  </a:lnTo>
                  <a:lnTo>
                    <a:pt x="68" y="93"/>
                  </a:lnTo>
                  <a:lnTo>
                    <a:pt x="79" y="98"/>
                  </a:lnTo>
                  <a:lnTo>
                    <a:pt x="90" y="103"/>
                  </a:lnTo>
                  <a:lnTo>
                    <a:pt x="102" y="107"/>
                  </a:lnTo>
                  <a:lnTo>
                    <a:pt x="115" y="110"/>
                  </a:lnTo>
                  <a:lnTo>
                    <a:pt x="128" y="113"/>
                  </a:lnTo>
                  <a:lnTo>
                    <a:pt x="141" y="116"/>
                  </a:lnTo>
                  <a:lnTo>
                    <a:pt x="154" y="117"/>
                  </a:lnTo>
                  <a:lnTo>
                    <a:pt x="168" y="118"/>
                  </a:lnTo>
                  <a:lnTo>
                    <a:pt x="181" y="119"/>
                  </a:lnTo>
                  <a:lnTo>
                    <a:pt x="195" y="118"/>
                  </a:lnTo>
                  <a:lnTo>
                    <a:pt x="208" y="117"/>
                  </a:lnTo>
                  <a:lnTo>
                    <a:pt x="222" y="116"/>
                  </a:lnTo>
                  <a:lnTo>
                    <a:pt x="235" y="114"/>
                  </a:lnTo>
                  <a:lnTo>
                    <a:pt x="248" y="111"/>
                  </a:lnTo>
                  <a:lnTo>
                    <a:pt x="260" y="107"/>
                  </a:lnTo>
                  <a:lnTo>
                    <a:pt x="272" y="103"/>
                  </a:lnTo>
                  <a:lnTo>
                    <a:pt x="284" y="99"/>
                  </a:lnTo>
                  <a:lnTo>
                    <a:pt x="295" y="94"/>
                  </a:lnTo>
                  <a:lnTo>
                    <a:pt x="305" y="88"/>
                  </a:lnTo>
                  <a:lnTo>
                    <a:pt x="315" y="82"/>
                  </a:lnTo>
                  <a:lnTo>
                    <a:pt x="324" y="75"/>
                  </a:lnTo>
                  <a:lnTo>
                    <a:pt x="332" y="68"/>
                  </a:lnTo>
                  <a:lnTo>
                    <a:pt x="340" y="61"/>
                  </a:lnTo>
                  <a:lnTo>
                    <a:pt x="346" y="53"/>
                  </a:lnTo>
                  <a:lnTo>
                    <a:pt x="352" y="45"/>
                  </a:lnTo>
                  <a:lnTo>
                    <a:pt x="356" y="37"/>
                  </a:lnTo>
                  <a:lnTo>
                    <a:pt x="360" y="29"/>
                  </a:lnTo>
                  <a:lnTo>
                    <a:pt x="361" y="24"/>
                  </a:lnTo>
                  <a:lnTo>
                    <a:pt x="363" y="17"/>
                  </a:lnTo>
                  <a:lnTo>
                    <a:pt x="364" y="9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114"/>
            <p:cNvSpPr>
              <a:spLocks/>
            </p:cNvSpPr>
            <p:nvPr/>
          </p:nvSpPr>
          <p:spPr bwMode="auto">
            <a:xfrm>
              <a:off x="2589" y="909"/>
              <a:ext cx="365" cy="391"/>
            </a:xfrm>
            <a:custGeom>
              <a:avLst/>
              <a:gdLst>
                <a:gd name="T0" fmla="*/ 364 w 365"/>
                <a:gd name="T1" fmla="*/ 9 h 391"/>
                <a:gd name="T2" fmla="*/ 361 w 365"/>
                <a:gd name="T3" fmla="*/ 24 h 391"/>
                <a:gd name="T4" fmla="*/ 361 w 365"/>
                <a:gd name="T5" fmla="*/ 281 h 391"/>
                <a:gd name="T6" fmla="*/ 359 w 365"/>
                <a:gd name="T7" fmla="*/ 291 h 391"/>
                <a:gd name="T8" fmla="*/ 353 w 365"/>
                <a:gd name="T9" fmla="*/ 307 h 391"/>
                <a:gd name="T10" fmla="*/ 342 w 365"/>
                <a:gd name="T11" fmla="*/ 323 h 391"/>
                <a:gd name="T12" fmla="*/ 328 w 365"/>
                <a:gd name="T13" fmla="*/ 338 h 391"/>
                <a:gd name="T14" fmla="*/ 311 w 365"/>
                <a:gd name="T15" fmla="*/ 351 h 391"/>
                <a:gd name="T16" fmla="*/ 291 w 365"/>
                <a:gd name="T17" fmla="*/ 362 h 391"/>
                <a:gd name="T18" fmla="*/ 268 w 365"/>
                <a:gd name="T19" fmla="*/ 371 h 391"/>
                <a:gd name="T20" fmla="*/ 243 w 365"/>
                <a:gd name="T21" fmla="*/ 379 h 391"/>
                <a:gd name="T22" fmla="*/ 217 w 365"/>
                <a:gd name="T23" fmla="*/ 383 h 391"/>
                <a:gd name="T24" fmla="*/ 190 w 365"/>
                <a:gd name="T25" fmla="*/ 385 h 391"/>
                <a:gd name="T26" fmla="*/ 163 w 365"/>
                <a:gd name="T27" fmla="*/ 385 h 391"/>
                <a:gd name="T28" fmla="*/ 137 w 365"/>
                <a:gd name="T29" fmla="*/ 382 h 391"/>
                <a:gd name="T30" fmla="*/ 111 w 365"/>
                <a:gd name="T31" fmla="*/ 376 h 391"/>
                <a:gd name="T32" fmla="*/ 87 w 365"/>
                <a:gd name="T33" fmla="*/ 368 h 391"/>
                <a:gd name="T34" fmla="*/ 65 w 365"/>
                <a:gd name="T35" fmla="*/ 358 h 391"/>
                <a:gd name="T36" fmla="*/ 46 w 365"/>
                <a:gd name="T37" fmla="*/ 346 h 391"/>
                <a:gd name="T38" fmla="*/ 30 w 365"/>
                <a:gd name="T39" fmla="*/ 332 h 391"/>
                <a:gd name="T40" fmla="*/ 18 w 365"/>
                <a:gd name="T41" fmla="*/ 316 h 391"/>
                <a:gd name="T42" fmla="*/ 9 w 365"/>
                <a:gd name="T43" fmla="*/ 300 h 391"/>
                <a:gd name="T44" fmla="*/ 5 w 365"/>
                <a:gd name="T45" fmla="*/ 290 h 391"/>
                <a:gd name="T46" fmla="*/ 3 w 365"/>
                <a:gd name="T47" fmla="*/ 280 h 391"/>
                <a:gd name="T48" fmla="*/ 3 w 365"/>
                <a:gd name="T49" fmla="*/ 23 h 391"/>
                <a:gd name="T50" fmla="*/ 1 w 365"/>
                <a:gd name="T51" fmla="*/ 10 h 391"/>
                <a:gd name="T52" fmla="*/ 0 w 365"/>
                <a:gd name="T53" fmla="*/ 274 h 391"/>
                <a:gd name="T54" fmla="*/ 1 w 365"/>
                <a:gd name="T55" fmla="*/ 284 h 391"/>
                <a:gd name="T56" fmla="*/ 2 w 365"/>
                <a:gd name="T57" fmla="*/ 291 h 391"/>
                <a:gd name="T58" fmla="*/ 4 w 365"/>
                <a:gd name="T59" fmla="*/ 300 h 391"/>
                <a:gd name="T60" fmla="*/ 12 w 365"/>
                <a:gd name="T61" fmla="*/ 316 h 391"/>
                <a:gd name="T62" fmla="*/ 24 w 365"/>
                <a:gd name="T63" fmla="*/ 332 h 391"/>
                <a:gd name="T64" fmla="*/ 39 w 365"/>
                <a:gd name="T65" fmla="*/ 346 h 391"/>
                <a:gd name="T66" fmla="*/ 58 w 365"/>
                <a:gd name="T67" fmla="*/ 359 h 391"/>
                <a:gd name="T68" fmla="*/ 79 w 365"/>
                <a:gd name="T69" fmla="*/ 370 h 391"/>
                <a:gd name="T70" fmla="*/ 102 w 365"/>
                <a:gd name="T71" fmla="*/ 379 h 391"/>
                <a:gd name="T72" fmla="*/ 128 w 365"/>
                <a:gd name="T73" fmla="*/ 386 h 391"/>
                <a:gd name="T74" fmla="*/ 154 w 365"/>
                <a:gd name="T75" fmla="*/ 390 h 391"/>
                <a:gd name="T76" fmla="*/ 181 w 365"/>
                <a:gd name="T77" fmla="*/ 391 h 391"/>
                <a:gd name="T78" fmla="*/ 208 w 365"/>
                <a:gd name="T79" fmla="*/ 390 h 391"/>
                <a:gd name="T80" fmla="*/ 235 w 365"/>
                <a:gd name="T81" fmla="*/ 386 h 391"/>
                <a:gd name="T82" fmla="*/ 260 w 365"/>
                <a:gd name="T83" fmla="*/ 380 h 391"/>
                <a:gd name="T84" fmla="*/ 284 w 365"/>
                <a:gd name="T85" fmla="*/ 371 h 391"/>
                <a:gd name="T86" fmla="*/ 305 w 365"/>
                <a:gd name="T87" fmla="*/ 361 h 391"/>
                <a:gd name="T88" fmla="*/ 324 w 365"/>
                <a:gd name="T89" fmla="*/ 348 h 391"/>
                <a:gd name="T90" fmla="*/ 340 w 365"/>
                <a:gd name="T91" fmla="*/ 334 h 391"/>
                <a:gd name="T92" fmla="*/ 352 w 365"/>
                <a:gd name="T93" fmla="*/ 318 h 391"/>
                <a:gd name="T94" fmla="*/ 360 w 365"/>
                <a:gd name="T95" fmla="*/ 301 h 391"/>
                <a:gd name="T96" fmla="*/ 363 w 365"/>
                <a:gd name="T97" fmla="*/ 289 h 391"/>
                <a:gd name="T98" fmla="*/ 365 w 365"/>
                <a:gd name="T99" fmla="*/ 278 h 3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5"/>
                <a:gd name="T151" fmla="*/ 0 h 391"/>
                <a:gd name="T152" fmla="*/ 365 w 365"/>
                <a:gd name="T153" fmla="*/ 391 h 3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5" h="391">
                  <a:moveTo>
                    <a:pt x="365" y="0"/>
                  </a:moveTo>
                  <a:lnTo>
                    <a:pt x="364" y="9"/>
                  </a:lnTo>
                  <a:lnTo>
                    <a:pt x="363" y="17"/>
                  </a:lnTo>
                  <a:lnTo>
                    <a:pt x="361" y="24"/>
                  </a:lnTo>
                  <a:lnTo>
                    <a:pt x="361" y="278"/>
                  </a:lnTo>
                  <a:lnTo>
                    <a:pt x="361" y="281"/>
                  </a:lnTo>
                  <a:lnTo>
                    <a:pt x="361" y="284"/>
                  </a:lnTo>
                  <a:lnTo>
                    <a:pt x="359" y="291"/>
                  </a:lnTo>
                  <a:lnTo>
                    <a:pt x="357" y="299"/>
                  </a:lnTo>
                  <a:lnTo>
                    <a:pt x="353" y="307"/>
                  </a:lnTo>
                  <a:lnTo>
                    <a:pt x="348" y="315"/>
                  </a:lnTo>
                  <a:lnTo>
                    <a:pt x="342" y="323"/>
                  </a:lnTo>
                  <a:lnTo>
                    <a:pt x="336" y="331"/>
                  </a:lnTo>
                  <a:lnTo>
                    <a:pt x="328" y="338"/>
                  </a:lnTo>
                  <a:lnTo>
                    <a:pt x="320" y="344"/>
                  </a:lnTo>
                  <a:lnTo>
                    <a:pt x="311" y="351"/>
                  </a:lnTo>
                  <a:lnTo>
                    <a:pt x="301" y="357"/>
                  </a:lnTo>
                  <a:lnTo>
                    <a:pt x="291" y="362"/>
                  </a:lnTo>
                  <a:lnTo>
                    <a:pt x="280" y="367"/>
                  </a:lnTo>
                  <a:lnTo>
                    <a:pt x="268" y="371"/>
                  </a:lnTo>
                  <a:lnTo>
                    <a:pt x="256" y="375"/>
                  </a:lnTo>
                  <a:lnTo>
                    <a:pt x="243" y="379"/>
                  </a:lnTo>
                  <a:lnTo>
                    <a:pt x="230" y="381"/>
                  </a:lnTo>
                  <a:lnTo>
                    <a:pt x="217" y="383"/>
                  </a:lnTo>
                  <a:lnTo>
                    <a:pt x="204" y="385"/>
                  </a:lnTo>
                  <a:lnTo>
                    <a:pt x="190" y="385"/>
                  </a:lnTo>
                  <a:lnTo>
                    <a:pt x="177" y="385"/>
                  </a:lnTo>
                  <a:lnTo>
                    <a:pt x="163" y="385"/>
                  </a:lnTo>
                  <a:lnTo>
                    <a:pt x="150" y="383"/>
                  </a:lnTo>
                  <a:lnTo>
                    <a:pt x="137" y="382"/>
                  </a:lnTo>
                  <a:lnTo>
                    <a:pt x="124" y="379"/>
                  </a:lnTo>
                  <a:lnTo>
                    <a:pt x="111" y="376"/>
                  </a:lnTo>
                  <a:lnTo>
                    <a:pt x="99" y="372"/>
                  </a:lnTo>
                  <a:lnTo>
                    <a:pt x="87" y="368"/>
                  </a:lnTo>
                  <a:lnTo>
                    <a:pt x="76" y="363"/>
                  </a:lnTo>
                  <a:lnTo>
                    <a:pt x="65" y="358"/>
                  </a:lnTo>
                  <a:lnTo>
                    <a:pt x="55" y="352"/>
                  </a:lnTo>
                  <a:lnTo>
                    <a:pt x="46" y="346"/>
                  </a:lnTo>
                  <a:lnTo>
                    <a:pt x="38" y="339"/>
                  </a:lnTo>
                  <a:lnTo>
                    <a:pt x="30" y="332"/>
                  </a:lnTo>
                  <a:lnTo>
                    <a:pt x="23" y="324"/>
                  </a:lnTo>
                  <a:lnTo>
                    <a:pt x="18" y="316"/>
                  </a:lnTo>
                  <a:lnTo>
                    <a:pt x="13" y="308"/>
                  </a:lnTo>
                  <a:lnTo>
                    <a:pt x="9" y="300"/>
                  </a:lnTo>
                  <a:lnTo>
                    <a:pt x="7" y="294"/>
                  </a:lnTo>
                  <a:lnTo>
                    <a:pt x="5" y="290"/>
                  </a:lnTo>
                  <a:lnTo>
                    <a:pt x="4" y="285"/>
                  </a:lnTo>
                  <a:lnTo>
                    <a:pt x="3" y="280"/>
                  </a:lnTo>
                  <a:lnTo>
                    <a:pt x="3" y="276"/>
                  </a:lnTo>
                  <a:lnTo>
                    <a:pt x="3" y="23"/>
                  </a:lnTo>
                  <a:lnTo>
                    <a:pt x="2" y="16"/>
                  </a:lnTo>
                  <a:lnTo>
                    <a:pt x="1" y="10"/>
                  </a:lnTo>
                  <a:lnTo>
                    <a:pt x="0" y="1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1" y="284"/>
                  </a:lnTo>
                  <a:lnTo>
                    <a:pt x="1" y="287"/>
                  </a:lnTo>
                  <a:lnTo>
                    <a:pt x="2" y="291"/>
                  </a:lnTo>
                  <a:lnTo>
                    <a:pt x="3" y="296"/>
                  </a:lnTo>
                  <a:lnTo>
                    <a:pt x="4" y="300"/>
                  </a:lnTo>
                  <a:lnTo>
                    <a:pt x="8" y="308"/>
                  </a:lnTo>
                  <a:lnTo>
                    <a:pt x="12" y="316"/>
                  </a:lnTo>
                  <a:lnTo>
                    <a:pt x="18" y="324"/>
                  </a:lnTo>
                  <a:lnTo>
                    <a:pt x="24" y="332"/>
                  </a:lnTo>
                  <a:lnTo>
                    <a:pt x="31" y="340"/>
                  </a:lnTo>
                  <a:lnTo>
                    <a:pt x="39" y="346"/>
                  </a:lnTo>
                  <a:lnTo>
                    <a:pt x="48" y="353"/>
                  </a:lnTo>
                  <a:lnTo>
                    <a:pt x="58" y="359"/>
                  </a:lnTo>
                  <a:lnTo>
                    <a:pt x="68" y="365"/>
                  </a:lnTo>
                  <a:lnTo>
                    <a:pt x="79" y="370"/>
                  </a:lnTo>
                  <a:lnTo>
                    <a:pt x="90" y="375"/>
                  </a:lnTo>
                  <a:lnTo>
                    <a:pt x="102" y="379"/>
                  </a:lnTo>
                  <a:lnTo>
                    <a:pt x="115" y="383"/>
                  </a:lnTo>
                  <a:lnTo>
                    <a:pt x="128" y="386"/>
                  </a:lnTo>
                  <a:lnTo>
                    <a:pt x="141" y="388"/>
                  </a:lnTo>
                  <a:lnTo>
                    <a:pt x="154" y="390"/>
                  </a:lnTo>
                  <a:lnTo>
                    <a:pt x="168" y="391"/>
                  </a:lnTo>
                  <a:lnTo>
                    <a:pt x="181" y="391"/>
                  </a:lnTo>
                  <a:lnTo>
                    <a:pt x="195" y="391"/>
                  </a:lnTo>
                  <a:lnTo>
                    <a:pt x="208" y="390"/>
                  </a:lnTo>
                  <a:lnTo>
                    <a:pt x="222" y="388"/>
                  </a:lnTo>
                  <a:lnTo>
                    <a:pt x="235" y="386"/>
                  </a:lnTo>
                  <a:lnTo>
                    <a:pt x="248" y="383"/>
                  </a:lnTo>
                  <a:lnTo>
                    <a:pt x="260" y="380"/>
                  </a:lnTo>
                  <a:lnTo>
                    <a:pt x="272" y="376"/>
                  </a:lnTo>
                  <a:lnTo>
                    <a:pt x="284" y="371"/>
                  </a:lnTo>
                  <a:lnTo>
                    <a:pt x="295" y="366"/>
                  </a:lnTo>
                  <a:lnTo>
                    <a:pt x="305" y="361"/>
                  </a:lnTo>
                  <a:lnTo>
                    <a:pt x="315" y="354"/>
                  </a:lnTo>
                  <a:lnTo>
                    <a:pt x="324" y="348"/>
                  </a:lnTo>
                  <a:lnTo>
                    <a:pt x="332" y="341"/>
                  </a:lnTo>
                  <a:lnTo>
                    <a:pt x="340" y="334"/>
                  </a:lnTo>
                  <a:lnTo>
                    <a:pt x="346" y="326"/>
                  </a:lnTo>
                  <a:lnTo>
                    <a:pt x="352" y="318"/>
                  </a:lnTo>
                  <a:lnTo>
                    <a:pt x="356" y="309"/>
                  </a:lnTo>
                  <a:lnTo>
                    <a:pt x="360" y="301"/>
                  </a:lnTo>
                  <a:lnTo>
                    <a:pt x="362" y="295"/>
                  </a:lnTo>
                  <a:lnTo>
                    <a:pt x="363" y="289"/>
                  </a:lnTo>
                  <a:lnTo>
                    <a:pt x="364" y="284"/>
                  </a:lnTo>
                  <a:lnTo>
                    <a:pt x="365" y="278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115"/>
            <p:cNvSpPr>
              <a:spLocks/>
            </p:cNvSpPr>
            <p:nvPr/>
          </p:nvSpPr>
          <p:spPr bwMode="auto">
            <a:xfrm>
              <a:off x="2592" y="799"/>
              <a:ext cx="358" cy="223"/>
            </a:xfrm>
            <a:custGeom>
              <a:avLst/>
              <a:gdLst>
                <a:gd name="T0" fmla="*/ 1 w 358"/>
                <a:gd name="T1" fmla="*/ 122 h 223"/>
                <a:gd name="T2" fmla="*/ 6 w 358"/>
                <a:gd name="T3" fmla="*/ 137 h 223"/>
                <a:gd name="T4" fmla="*/ 15 w 358"/>
                <a:gd name="T5" fmla="*/ 154 h 223"/>
                <a:gd name="T6" fmla="*/ 27 w 358"/>
                <a:gd name="T7" fmla="*/ 169 h 223"/>
                <a:gd name="T8" fmla="*/ 43 w 358"/>
                <a:gd name="T9" fmla="*/ 183 h 223"/>
                <a:gd name="T10" fmla="*/ 62 w 358"/>
                <a:gd name="T11" fmla="*/ 195 h 223"/>
                <a:gd name="T12" fmla="*/ 84 w 358"/>
                <a:gd name="T13" fmla="*/ 205 h 223"/>
                <a:gd name="T14" fmla="*/ 108 w 358"/>
                <a:gd name="T15" fmla="*/ 213 h 223"/>
                <a:gd name="T16" fmla="*/ 134 w 358"/>
                <a:gd name="T17" fmla="*/ 219 h 223"/>
                <a:gd name="T18" fmla="*/ 160 w 358"/>
                <a:gd name="T19" fmla="*/ 222 h 223"/>
                <a:gd name="T20" fmla="*/ 187 w 358"/>
                <a:gd name="T21" fmla="*/ 223 h 223"/>
                <a:gd name="T22" fmla="*/ 214 w 358"/>
                <a:gd name="T23" fmla="*/ 221 h 223"/>
                <a:gd name="T24" fmla="*/ 240 w 358"/>
                <a:gd name="T25" fmla="*/ 216 h 223"/>
                <a:gd name="T26" fmla="*/ 265 w 358"/>
                <a:gd name="T27" fmla="*/ 209 h 223"/>
                <a:gd name="T28" fmla="*/ 288 w 358"/>
                <a:gd name="T29" fmla="*/ 200 h 223"/>
                <a:gd name="T30" fmla="*/ 308 w 358"/>
                <a:gd name="T31" fmla="*/ 188 h 223"/>
                <a:gd name="T32" fmla="*/ 325 w 358"/>
                <a:gd name="T33" fmla="*/ 175 h 223"/>
                <a:gd name="T34" fmla="*/ 339 w 358"/>
                <a:gd name="T35" fmla="*/ 160 h 223"/>
                <a:gd name="T36" fmla="*/ 350 w 358"/>
                <a:gd name="T37" fmla="*/ 144 h 223"/>
                <a:gd name="T38" fmla="*/ 355 w 358"/>
                <a:gd name="T39" fmla="*/ 132 h 223"/>
                <a:gd name="T40" fmla="*/ 358 w 358"/>
                <a:gd name="T41" fmla="*/ 121 h 223"/>
                <a:gd name="T42" fmla="*/ 358 w 358"/>
                <a:gd name="T43" fmla="*/ 110 h 223"/>
                <a:gd name="T44" fmla="*/ 358 w 358"/>
                <a:gd name="T45" fmla="*/ 101 h 223"/>
                <a:gd name="T46" fmla="*/ 354 w 358"/>
                <a:gd name="T47" fmla="*/ 87 h 223"/>
                <a:gd name="T48" fmla="*/ 345 w 358"/>
                <a:gd name="T49" fmla="*/ 71 h 223"/>
                <a:gd name="T50" fmla="*/ 333 w 358"/>
                <a:gd name="T51" fmla="*/ 55 h 223"/>
                <a:gd name="T52" fmla="*/ 317 w 358"/>
                <a:gd name="T53" fmla="*/ 41 h 223"/>
                <a:gd name="T54" fmla="*/ 298 w 358"/>
                <a:gd name="T55" fmla="*/ 29 h 223"/>
                <a:gd name="T56" fmla="*/ 277 w 358"/>
                <a:gd name="T57" fmla="*/ 19 h 223"/>
                <a:gd name="T58" fmla="*/ 253 w 358"/>
                <a:gd name="T59" fmla="*/ 10 h 223"/>
                <a:gd name="T60" fmla="*/ 227 w 358"/>
                <a:gd name="T61" fmla="*/ 4 h 223"/>
                <a:gd name="T62" fmla="*/ 201 w 358"/>
                <a:gd name="T63" fmla="*/ 1 h 223"/>
                <a:gd name="T64" fmla="*/ 174 w 358"/>
                <a:gd name="T65" fmla="*/ 0 h 223"/>
                <a:gd name="T66" fmla="*/ 147 w 358"/>
                <a:gd name="T67" fmla="*/ 2 h 223"/>
                <a:gd name="T68" fmla="*/ 121 w 358"/>
                <a:gd name="T69" fmla="*/ 6 h 223"/>
                <a:gd name="T70" fmla="*/ 96 w 358"/>
                <a:gd name="T71" fmla="*/ 13 h 223"/>
                <a:gd name="T72" fmla="*/ 73 w 358"/>
                <a:gd name="T73" fmla="*/ 22 h 223"/>
                <a:gd name="T74" fmla="*/ 52 w 358"/>
                <a:gd name="T75" fmla="*/ 34 h 223"/>
                <a:gd name="T76" fmla="*/ 35 w 358"/>
                <a:gd name="T77" fmla="*/ 47 h 223"/>
                <a:gd name="T78" fmla="*/ 20 w 358"/>
                <a:gd name="T79" fmla="*/ 61 h 223"/>
                <a:gd name="T80" fmla="*/ 10 w 358"/>
                <a:gd name="T81" fmla="*/ 77 h 223"/>
                <a:gd name="T82" fmla="*/ 3 w 358"/>
                <a:gd name="T83" fmla="*/ 94 h 223"/>
                <a:gd name="T84" fmla="*/ 0 w 358"/>
                <a:gd name="T85" fmla="*/ 107 h 223"/>
                <a:gd name="T86" fmla="*/ 0 w 358"/>
                <a:gd name="T87" fmla="*/ 116 h 2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8"/>
                <a:gd name="T133" fmla="*/ 0 h 223"/>
                <a:gd name="T134" fmla="*/ 358 w 358"/>
                <a:gd name="T135" fmla="*/ 223 h 2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8" h="223">
                  <a:moveTo>
                    <a:pt x="0" y="116"/>
                  </a:moveTo>
                  <a:lnTo>
                    <a:pt x="1" y="122"/>
                  </a:lnTo>
                  <a:lnTo>
                    <a:pt x="3" y="129"/>
                  </a:lnTo>
                  <a:lnTo>
                    <a:pt x="6" y="137"/>
                  </a:lnTo>
                  <a:lnTo>
                    <a:pt x="10" y="146"/>
                  </a:lnTo>
                  <a:lnTo>
                    <a:pt x="15" y="154"/>
                  </a:lnTo>
                  <a:lnTo>
                    <a:pt x="20" y="162"/>
                  </a:lnTo>
                  <a:lnTo>
                    <a:pt x="27" y="169"/>
                  </a:lnTo>
                  <a:lnTo>
                    <a:pt x="35" y="176"/>
                  </a:lnTo>
                  <a:lnTo>
                    <a:pt x="43" y="183"/>
                  </a:lnTo>
                  <a:lnTo>
                    <a:pt x="52" y="189"/>
                  </a:lnTo>
                  <a:lnTo>
                    <a:pt x="62" y="195"/>
                  </a:lnTo>
                  <a:lnTo>
                    <a:pt x="73" y="201"/>
                  </a:lnTo>
                  <a:lnTo>
                    <a:pt x="84" y="205"/>
                  </a:lnTo>
                  <a:lnTo>
                    <a:pt x="96" y="210"/>
                  </a:lnTo>
                  <a:lnTo>
                    <a:pt x="108" y="213"/>
                  </a:lnTo>
                  <a:lnTo>
                    <a:pt x="121" y="217"/>
                  </a:lnTo>
                  <a:lnTo>
                    <a:pt x="134" y="219"/>
                  </a:lnTo>
                  <a:lnTo>
                    <a:pt x="147" y="221"/>
                  </a:lnTo>
                  <a:lnTo>
                    <a:pt x="160" y="222"/>
                  </a:lnTo>
                  <a:lnTo>
                    <a:pt x="174" y="223"/>
                  </a:lnTo>
                  <a:lnTo>
                    <a:pt x="187" y="223"/>
                  </a:lnTo>
                  <a:lnTo>
                    <a:pt x="201" y="222"/>
                  </a:lnTo>
                  <a:lnTo>
                    <a:pt x="214" y="221"/>
                  </a:lnTo>
                  <a:lnTo>
                    <a:pt x="227" y="219"/>
                  </a:lnTo>
                  <a:lnTo>
                    <a:pt x="240" y="216"/>
                  </a:lnTo>
                  <a:lnTo>
                    <a:pt x="253" y="213"/>
                  </a:lnTo>
                  <a:lnTo>
                    <a:pt x="265" y="209"/>
                  </a:lnTo>
                  <a:lnTo>
                    <a:pt x="277" y="205"/>
                  </a:lnTo>
                  <a:lnTo>
                    <a:pt x="288" y="200"/>
                  </a:lnTo>
                  <a:lnTo>
                    <a:pt x="298" y="194"/>
                  </a:lnTo>
                  <a:lnTo>
                    <a:pt x="308" y="188"/>
                  </a:lnTo>
                  <a:lnTo>
                    <a:pt x="317" y="182"/>
                  </a:lnTo>
                  <a:lnTo>
                    <a:pt x="325" y="175"/>
                  </a:lnTo>
                  <a:lnTo>
                    <a:pt x="333" y="168"/>
                  </a:lnTo>
                  <a:lnTo>
                    <a:pt x="339" y="160"/>
                  </a:lnTo>
                  <a:lnTo>
                    <a:pt x="345" y="152"/>
                  </a:lnTo>
                  <a:lnTo>
                    <a:pt x="350" y="144"/>
                  </a:lnTo>
                  <a:lnTo>
                    <a:pt x="354" y="136"/>
                  </a:lnTo>
                  <a:lnTo>
                    <a:pt x="355" y="132"/>
                  </a:lnTo>
                  <a:lnTo>
                    <a:pt x="357" y="126"/>
                  </a:lnTo>
                  <a:lnTo>
                    <a:pt x="358" y="121"/>
                  </a:lnTo>
                  <a:lnTo>
                    <a:pt x="358" y="115"/>
                  </a:lnTo>
                  <a:lnTo>
                    <a:pt x="358" y="110"/>
                  </a:lnTo>
                  <a:lnTo>
                    <a:pt x="358" y="106"/>
                  </a:lnTo>
                  <a:lnTo>
                    <a:pt x="358" y="101"/>
                  </a:lnTo>
                  <a:lnTo>
                    <a:pt x="356" y="95"/>
                  </a:lnTo>
                  <a:lnTo>
                    <a:pt x="354" y="87"/>
                  </a:lnTo>
                  <a:lnTo>
                    <a:pt x="350" y="79"/>
                  </a:lnTo>
                  <a:lnTo>
                    <a:pt x="345" y="71"/>
                  </a:lnTo>
                  <a:lnTo>
                    <a:pt x="339" y="63"/>
                  </a:lnTo>
                  <a:lnTo>
                    <a:pt x="333" y="55"/>
                  </a:lnTo>
                  <a:lnTo>
                    <a:pt x="325" y="48"/>
                  </a:lnTo>
                  <a:lnTo>
                    <a:pt x="317" y="41"/>
                  </a:lnTo>
                  <a:lnTo>
                    <a:pt x="308" y="35"/>
                  </a:lnTo>
                  <a:lnTo>
                    <a:pt x="298" y="29"/>
                  </a:lnTo>
                  <a:lnTo>
                    <a:pt x="288" y="23"/>
                  </a:lnTo>
                  <a:lnTo>
                    <a:pt x="277" y="19"/>
                  </a:lnTo>
                  <a:lnTo>
                    <a:pt x="265" y="14"/>
                  </a:lnTo>
                  <a:lnTo>
                    <a:pt x="253" y="10"/>
                  </a:lnTo>
                  <a:lnTo>
                    <a:pt x="240" y="7"/>
                  </a:lnTo>
                  <a:lnTo>
                    <a:pt x="227" y="4"/>
                  </a:lnTo>
                  <a:lnTo>
                    <a:pt x="214" y="2"/>
                  </a:lnTo>
                  <a:lnTo>
                    <a:pt x="201" y="1"/>
                  </a:lnTo>
                  <a:lnTo>
                    <a:pt x="187" y="0"/>
                  </a:lnTo>
                  <a:lnTo>
                    <a:pt x="174" y="0"/>
                  </a:lnTo>
                  <a:lnTo>
                    <a:pt x="160" y="1"/>
                  </a:lnTo>
                  <a:lnTo>
                    <a:pt x="147" y="2"/>
                  </a:lnTo>
                  <a:lnTo>
                    <a:pt x="134" y="4"/>
                  </a:lnTo>
                  <a:lnTo>
                    <a:pt x="121" y="6"/>
                  </a:lnTo>
                  <a:lnTo>
                    <a:pt x="108" y="9"/>
                  </a:lnTo>
                  <a:lnTo>
                    <a:pt x="96" y="13"/>
                  </a:lnTo>
                  <a:lnTo>
                    <a:pt x="84" y="17"/>
                  </a:lnTo>
                  <a:lnTo>
                    <a:pt x="73" y="22"/>
                  </a:lnTo>
                  <a:lnTo>
                    <a:pt x="62" y="28"/>
                  </a:lnTo>
                  <a:lnTo>
                    <a:pt x="52" y="34"/>
                  </a:lnTo>
                  <a:lnTo>
                    <a:pt x="43" y="40"/>
                  </a:lnTo>
                  <a:lnTo>
                    <a:pt x="35" y="47"/>
                  </a:lnTo>
                  <a:lnTo>
                    <a:pt x="27" y="54"/>
                  </a:lnTo>
                  <a:lnTo>
                    <a:pt x="20" y="61"/>
                  </a:lnTo>
                  <a:lnTo>
                    <a:pt x="15" y="69"/>
                  </a:lnTo>
                  <a:lnTo>
                    <a:pt x="10" y="77"/>
                  </a:lnTo>
                  <a:lnTo>
                    <a:pt x="6" y="85"/>
                  </a:lnTo>
                  <a:lnTo>
                    <a:pt x="3" y="94"/>
                  </a:lnTo>
                  <a:lnTo>
                    <a:pt x="1" y="101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116"/>
            <p:cNvSpPr>
              <a:spLocks/>
            </p:cNvSpPr>
            <p:nvPr/>
          </p:nvSpPr>
          <p:spPr bwMode="auto">
            <a:xfrm>
              <a:off x="2592" y="932"/>
              <a:ext cx="358" cy="362"/>
            </a:xfrm>
            <a:custGeom>
              <a:avLst/>
              <a:gdLst>
                <a:gd name="T0" fmla="*/ 353 w 358"/>
                <a:gd name="T1" fmla="*/ 14 h 362"/>
                <a:gd name="T2" fmla="*/ 343 w 358"/>
                <a:gd name="T3" fmla="*/ 30 h 362"/>
                <a:gd name="T4" fmla="*/ 329 w 358"/>
                <a:gd name="T5" fmla="*/ 45 h 362"/>
                <a:gd name="T6" fmla="*/ 312 w 358"/>
                <a:gd name="T7" fmla="*/ 59 h 362"/>
                <a:gd name="T8" fmla="*/ 292 w 358"/>
                <a:gd name="T9" fmla="*/ 71 h 362"/>
                <a:gd name="T10" fmla="*/ 269 w 358"/>
                <a:gd name="T11" fmla="*/ 80 h 362"/>
                <a:gd name="T12" fmla="*/ 245 w 358"/>
                <a:gd name="T13" fmla="*/ 88 h 362"/>
                <a:gd name="T14" fmla="*/ 219 w 358"/>
                <a:gd name="T15" fmla="*/ 93 h 362"/>
                <a:gd name="T16" fmla="*/ 192 w 358"/>
                <a:gd name="T17" fmla="*/ 95 h 362"/>
                <a:gd name="T18" fmla="*/ 165 w 358"/>
                <a:gd name="T19" fmla="*/ 95 h 362"/>
                <a:gd name="T20" fmla="*/ 138 w 358"/>
                <a:gd name="T21" fmla="*/ 93 h 362"/>
                <a:gd name="T22" fmla="*/ 112 w 358"/>
                <a:gd name="T23" fmla="*/ 87 h 362"/>
                <a:gd name="T24" fmla="*/ 87 w 358"/>
                <a:gd name="T25" fmla="*/ 80 h 362"/>
                <a:gd name="T26" fmla="*/ 65 w 358"/>
                <a:gd name="T27" fmla="*/ 70 h 362"/>
                <a:gd name="T28" fmla="*/ 45 w 358"/>
                <a:gd name="T29" fmla="*/ 58 h 362"/>
                <a:gd name="T30" fmla="*/ 28 w 358"/>
                <a:gd name="T31" fmla="*/ 44 h 362"/>
                <a:gd name="T32" fmla="*/ 15 w 358"/>
                <a:gd name="T33" fmla="*/ 29 h 362"/>
                <a:gd name="T34" fmla="*/ 5 w 358"/>
                <a:gd name="T35" fmla="*/ 13 h 362"/>
                <a:gd name="T36" fmla="*/ 0 w 358"/>
                <a:gd name="T37" fmla="*/ 0 h 362"/>
                <a:gd name="T38" fmla="*/ 0 w 358"/>
                <a:gd name="T39" fmla="*/ 257 h 362"/>
                <a:gd name="T40" fmla="*/ 2 w 358"/>
                <a:gd name="T41" fmla="*/ 267 h 362"/>
                <a:gd name="T42" fmla="*/ 6 w 358"/>
                <a:gd name="T43" fmla="*/ 277 h 362"/>
                <a:gd name="T44" fmla="*/ 15 w 358"/>
                <a:gd name="T45" fmla="*/ 293 h 362"/>
                <a:gd name="T46" fmla="*/ 27 w 358"/>
                <a:gd name="T47" fmla="*/ 309 h 362"/>
                <a:gd name="T48" fmla="*/ 43 w 358"/>
                <a:gd name="T49" fmla="*/ 323 h 362"/>
                <a:gd name="T50" fmla="*/ 62 w 358"/>
                <a:gd name="T51" fmla="*/ 335 h 362"/>
                <a:gd name="T52" fmla="*/ 84 w 358"/>
                <a:gd name="T53" fmla="*/ 345 h 362"/>
                <a:gd name="T54" fmla="*/ 108 w 358"/>
                <a:gd name="T55" fmla="*/ 353 h 362"/>
                <a:gd name="T56" fmla="*/ 134 w 358"/>
                <a:gd name="T57" fmla="*/ 359 h 362"/>
                <a:gd name="T58" fmla="*/ 160 w 358"/>
                <a:gd name="T59" fmla="*/ 362 h 362"/>
                <a:gd name="T60" fmla="*/ 187 w 358"/>
                <a:gd name="T61" fmla="*/ 362 h 362"/>
                <a:gd name="T62" fmla="*/ 214 w 358"/>
                <a:gd name="T63" fmla="*/ 360 h 362"/>
                <a:gd name="T64" fmla="*/ 240 w 358"/>
                <a:gd name="T65" fmla="*/ 356 h 362"/>
                <a:gd name="T66" fmla="*/ 265 w 358"/>
                <a:gd name="T67" fmla="*/ 348 h 362"/>
                <a:gd name="T68" fmla="*/ 288 w 358"/>
                <a:gd name="T69" fmla="*/ 339 h 362"/>
                <a:gd name="T70" fmla="*/ 308 w 358"/>
                <a:gd name="T71" fmla="*/ 328 h 362"/>
                <a:gd name="T72" fmla="*/ 325 w 358"/>
                <a:gd name="T73" fmla="*/ 315 h 362"/>
                <a:gd name="T74" fmla="*/ 339 w 358"/>
                <a:gd name="T75" fmla="*/ 300 h 362"/>
                <a:gd name="T76" fmla="*/ 350 w 358"/>
                <a:gd name="T77" fmla="*/ 284 h 362"/>
                <a:gd name="T78" fmla="*/ 356 w 358"/>
                <a:gd name="T79" fmla="*/ 268 h 362"/>
                <a:gd name="T80" fmla="*/ 358 w 358"/>
                <a:gd name="T81" fmla="*/ 258 h 362"/>
                <a:gd name="T82" fmla="*/ 358 w 358"/>
                <a:gd name="T83" fmla="*/ 1 h 3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8"/>
                <a:gd name="T127" fmla="*/ 0 h 362"/>
                <a:gd name="T128" fmla="*/ 358 w 358"/>
                <a:gd name="T129" fmla="*/ 362 h 3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8" h="362">
                  <a:moveTo>
                    <a:pt x="357" y="6"/>
                  </a:moveTo>
                  <a:lnTo>
                    <a:pt x="353" y="14"/>
                  </a:lnTo>
                  <a:lnTo>
                    <a:pt x="349" y="22"/>
                  </a:lnTo>
                  <a:lnTo>
                    <a:pt x="343" y="30"/>
                  </a:lnTo>
                  <a:lnTo>
                    <a:pt x="337" y="38"/>
                  </a:lnTo>
                  <a:lnTo>
                    <a:pt x="329" y="45"/>
                  </a:lnTo>
                  <a:lnTo>
                    <a:pt x="321" y="52"/>
                  </a:lnTo>
                  <a:lnTo>
                    <a:pt x="312" y="59"/>
                  </a:lnTo>
                  <a:lnTo>
                    <a:pt x="302" y="65"/>
                  </a:lnTo>
                  <a:lnTo>
                    <a:pt x="292" y="71"/>
                  </a:lnTo>
                  <a:lnTo>
                    <a:pt x="281" y="76"/>
                  </a:lnTo>
                  <a:lnTo>
                    <a:pt x="269" y="80"/>
                  </a:lnTo>
                  <a:lnTo>
                    <a:pt x="257" y="84"/>
                  </a:lnTo>
                  <a:lnTo>
                    <a:pt x="245" y="88"/>
                  </a:lnTo>
                  <a:lnTo>
                    <a:pt x="232" y="91"/>
                  </a:lnTo>
                  <a:lnTo>
                    <a:pt x="219" y="93"/>
                  </a:lnTo>
                  <a:lnTo>
                    <a:pt x="205" y="94"/>
                  </a:lnTo>
                  <a:lnTo>
                    <a:pt x="192" y="95"/>
                  </a:lnTo>
                  <a:lnTo>
                    <a:pt x="178" y="96"/>
                  </a:lnTo>
                  <a:lnTo>
                    <a:pt x="165" y="95"/>
                  </a:lnTo>
                  <a:lnTo>
                    <a:pt x="151" y="94"/>
                  </a:lnTo>
                  <a:lnTo>
                    <a:pt x="138" y="93"/>
                  </a:lnTo>
                  <a:lnTo>
                    <a:pt x="125" y="90"/>
                  </a:lnTo>
                  <a:lnTo>
                    <a:pt x="112" y="87"/>
                  </a:lnTo>
                  <a:lnTo>
                    <a:pt x="99" y="84"/>
                  </a:lnTo>
                  <a:lnTo>
                    <a:pt x="87" y="80"/>
                  </a:lnTo>
                  <a:lnTo>
                    <a:pt x="76" y="75"/>
                  </a:lnTo>
                  <a:lnTo>
                    <a:pt x="65" y="70"/>
                  </a:lnTo>
                  <a:lnTo>
                    <a:pt x="55" y="64"/>
                  </a:lnTo>
                  <a:lnTo>
                    <a:pt x="45" y="58"/>
                  </a:lnTo>
                  <a:lnTo>
                    <a:pt x="36" y="51"/>
                  </a:lnTo>
                  <a:lnTo>
                    <a:pt x="28" y="44"/>
                  </a:lnTo>
                  <a:lnTo>
                    <a:pt x="21" y="37"/>
                  </a:lnTo>
                  <a:lnTo>
                    <a:pt x="15" y="29"/>
                  </a:lnTo>
                  <a:lnTo>
                    <a:pt x="9" y="21"/>
                  </a:lnTo>
                  <a:lnTo>
                    <a:pt x="5" y="13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7"/>
                  </a:lnTo>
                  <a:lnTo>
                    <a:pt x="4" y="271"/>
                  </a:lnTo>
                  <a:lnTo>
                    <a:pt x="6" y="277"/>
                  </a:lnTo>
                  <a:lnTo>
                    <a:pt x="10" y="285"/>
                  </a:lnTo>
                  <a:lnTo>
                    <a:pt x="15" y="293"/>
                  </a:lnTo>
                  <a:lnTo>
                    <a:pt x="20" y="301"/>
                  </a:lnTo>
                  <a:lnTo>
                    <a:pt x="27" y="309"/>
                  </a:lnTo>
                  <a:lnTo>
                    <a:pt x="35" y="316"/>
                  </a:lnTo>
                  <a:lnTo>
                    <a:pt x="43" y="323"/>
                  </a:lnTo>
                  <a:lnTo>
                    <a:pt x="52" y="329"/>
                  </a:lnTo>
                  <a:lnTo>
                    <a:pt x="62" y="335"/>
                  </a:lnTo>
                  <a:lnTo>
                    <a:pt x="73" y="340"/>
                  </a:lnTo>
                  <a:lnTo>
                    <a:pt x="84" y="345"/>
                  </a:lnTo>
                  <a:lnTo>
                    <a:pt x="96" y="349"/>
                  </a:lnTo>
                  <a:lnTo>
                    <a:pt x="108" y="353"/>
                  </a:lnTo>
                  <a:lnTo>
                    <a:pt x="121" y="356"/>
                  </a:lnTo>
                  <a:lnTo>
                    <a:pt x="134" y="359"/>
                  </a:lnTo>
                  <a:lnTo>
                    <a:pt x="147" y="360"/>
                  </a:lnTo>
                  <a:lnTo>
                    <a:pt x="160" y="362"/>
                  </a:lnTo>
                  <a:lnTo>
                    <a:pt x="174" y="362"/>
                  </a:lnTo>
                  <a:lnTo>
                    <a:pt x="187" y="362"/>
                  </a:lnTo>
                  <a:lnTo>
                    <a:pt x="201" y="362"/>
                  </a:lnTo>
                  <a:lnTo>
                    <a:pt x="214" y="360"/>
                  </a:lnTo>
                  <a:lnTo>
                    <a:pt x="227" y="358"/>
                  </a:lnTo>
                  <a:lnTo>
                    <a:pt x="240" y="356"/>
                  </a:lnTo>
                  <a:lnTo>
                    <a:pt x="253" y="352"/>
                  </a:lnTo>
                  <a:lnTo>
                    <a:pt x="265" y="348"/>
                  </a:lnTo>
                  <a:lnTo>
                    <a:pt x="277" y="344"/>
                  </a:lnTo>
                  <a:lnTo>
                    <a:pt x="288" y="339"/>
                  </a:lnTo>
                  <a:lnTo>
                    <a:pt x="298" y="334"/>
                  </a:lnTo>
                  <a:lnTo>
                    <a:pt x="308" y="328"/>
                  </a:lnTo>
                  <a:lnTo>
                    <a:pt x="317" y="321"/>
                  </a:lnTo>
                  <a:lnTo>
                    <a:pt x="325" y="315"/>
                  </a:lnTo>
                  <a:lnTo>
                    <a:pt x="333" y="308"/>
                  </a:lnTo>
                  <a:lnTo>
                    <a:pt x="339" y="300"/>
                  </a:lnTo>
                  <a:lnTo>
                    <a:pt x="345" y="292"/>
                  </a:lnTo>
                  <a:lnTo>
                    <a:pt x="350" y="284"/>
                  </a:lnTo>
                  <a:lnTo>
                    <a:pt x="354" y="276"/>
                  </a:lnTo>
                  <a:lnTo>
                    <a:pt x="356" y="268"/>
                  </a:lnTo>
                  <a:lnTo>
                    <a:pt x="358" y="261"/>
                  </a:lnTo>
                  <a:lnTo>
                    <a:pt x="358" y="258"/>
                  </a:lnTo>
                  <a:lnTo>
                    <a:pt x="358" y="255"/>
                  </a:lnTo>
                  <a:lnTo>
                    <a:pt x="358" y="1"/>
                  </a:lnTo>
                  <a:lnTo>
                    <a:pt x="357" y="6"/>
                  </a:lnTo>
                  <a:close/>
                </a:path>
              </a:pathLst>
            </a:custGeom>
            <a:solidFill>
              <a:srgbClr val="FF5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0" name="Line 117"/>
          <p:cNvSpPr>
            <a:spLocks noChangeShapeType="1"/>
          </p:cNvSpPr>
          <p:nvPr/>
        </p:nvSpPr>
        <p:spPr bwMode="auto">
          <a:xfrm>
            <a:off x="6853238" y="5451475"/>
            <a:ext cx="0" cy="257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Rectangle 12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400" b="0" dirty="0" smtClean="0"/>
              <a:t>Is in charge of the Control and Monitoring of all areas of the experiment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F30C-02CF-46EC-BCC5-7EC266DABC09}" type="slidenum">
              <a:rPr lang="en-US"/>
              <a:pPr/>
              <a:t>30</a:t>
            </a:fld>
            <a:endParaRPr lang="en-US" sz="2000" b="1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SMI++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4800600"/>
          </a:xfrm>
        </p:spPr>
        <p:txBody>
          <a:bodyPr/>
          <a:lstStyle/>
          <a:p>
            <a:r>
              <a:rPr lang="en-US"/>
              <a:t>Distribution and Robustness:</a:t>
            </a:r>
          </a:p>
          <a:p>
            <a:pPr lvl="1"/>
            <a:r>
              <a:rPr lang="en-US"/>
              <a:t>SMI Proxies and SMI domains can run distributed over a large number of heterogeneous machines</a:t>
            </a:r>
          </a:p>
          <a:p>
            <a:pPr lvl="1"/>
            <a:r>
              <a:rPr lang="en-US"/>
              <a:t>If any process dies/crashes/hangs:</a:t>
            </a:r>
          </a:p>
          <a:p>
            <a:pPr lvl="2"/>
            <a:r>
              <a:rPr lang="en-US"/>
              <a:t>Its “/dead_state” is propagated as current state</a:t>
            </a:r>
          </a:p>
          <a:p>
            <a:pPr lvl="1"/>
            <a:r>
              <a:rPr lang="en-US"/>
              <a:t>When a process restarts </a:t>
            </a:r>
            <a:r>
              <a:rPr lang="en-US" sz="1800"/>
              <a:t>(even on a different machine)</a:t>
            </a:r>
          </a:p>
          <a:p>
            <a:pPr lvl="2"/>
            <a:r>
              <a:rPr lang="en-US"/>
              <a:t>All connections are dynamically re-established</a:t>
            </a:r>
          </a:p>
          <a:p>
            <a:pPr lvl="2"/>
            <a:r>
              <a:rPr lang="en-US"/>
              <a:t>Proxies should re-calculate their states</a:t>
            </a:r>
          </a:p>
          <a:p>
            <a:pPr lvl="2"/>
            <a:r>
              <a:rPr lang="en-US"/>
              <a:t>SMI Objects will start in “/initial_state” and can recover their current state (if rules are correct)</a:t>
            </a:r>
          </a:p>
        </p:txBody>
      </p:sp>
      <p:sp>
        <p:nvSpPr>
          <p:cNvPr id="540682" name="Rectangle 10"/>
          <p:cNvSpPr>
            <a:spLocks noChangeArrowheads="1"/>
          </p:cNvSpPr>
          <p:nvPr/>
        </p:nvSpPr>
        <p:spPr bwMode="auto">
          <a:xfrm>
            <a:off x="5711825" y="220663"/>
            <a:ext cx="3276600" cy="2895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40683" name="Object 11"/>
          <p:cNvGraphicFramePr>
            <a:graphicFrameLocks noChangeAspect="1"/>
          </p:cNvGraphicFramePr>
          <p:nvPr/>
        </p:nvGraphicFramePr>
        <p:xfrm>
          <a:off x="5867400" y="304800"/>
          <a:ext cx="3084513" cy="3843338"/>
        </p:xfrm>
        <a:graphic>
          <a:graphicData uri="http://schemas.openxmlformats.org/presentationml/2006/ole">
            <p:oleObj spid="_x0000_s56322" name="Document" r:id="rId3" imgW="3582371" imgH="4458862" progId="Word.Document.8">
              <p:embed/>
            </p:oleObj>
          </a:graphicData>
        </a:graphic>
      </p:graphicFrame>
      <p:sp>
        <p:nvSpPr>
          <p:cNvPr id="540686" name="Rectangle 14"/>
          <p:cNvSpPr>
            <a:spLocks noChangeArrowheads="1"/>
          </p:cNvSpPr>
          <p:nvPr/>
        </p:nvSpPr>
        <p:spPr bwMode="auto">
          <a:xfrm>
            <a:off x="4648200" y="228600"/>
            <a:ext cx="4343400" cy="38100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40687" name="Object 15"/>
          <p:cNvGraphicFramePr>
            <a:graphicFrameLocks noChangeAspect="1"/>
          </p:cNvGraphicFramePr>
          <p:nvPr/>
        </p:nvGraphicFramePr>
        <p:xfrm>
          <a:off x="4724400" y="304800"/>
          <a:ext cx="4281488" cy="5424488"/>
        </p:xfrm>
        <a:graphic>
          <a:graphicData uri="http://schemas.openxmlformats.org/presentationml/2006/ole">
            <p:oleObj spid="_x0000_s56323" name="Document" r:id="rId4" imgW="6081835" imgH="7651276" progId="Word.Document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82" grpId="0" animBg="1"/>
      <p:bldP spid="54068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4D93A-CD71-4514-BC19-4ED86A63F140}" type="slidenum">
              <a:rPr lang="en-US"/>
              <a:pPr/>
              <a:t>31</a:t>
            </a:fld>
            <a:endParaRPr lang="en-US" sz="2000" b="1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of SMI++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Error Recovery Mechanism</a:t>
            </a:r>
          </a:p>
          <a:p>
            <a:pPr lvl="1"/>
            <a:r>
              <a:rPr lang="en-US"/>
              <a:t>Bottom Up</a:t>
            </a:r>
          </a:p>
          <a:p>
            <a:pPr lvl="2"/>
            <a:r>
              <a:rPr lang="en-US"/>
              <a:t>SMI Objects react to changes of their children</a:t>
            </a:r>
          </a:p>
          <a:p>
            <a:pPr lvl="3"/>
            <a:r>
              <a:rPr lang="en-US"/>
              <a:t>In an event-driven, asynchronous, fashion</a:t>
            </a:r>
          </a:p>
          <a:p>
            <a:pPr lvl="1"/>
            <a:r>
              <a:rPr lang="en-US"/>
              <a:t>Distributed</a:t>
            </a:r>
          </a:p>
          <a:p>
            <a:pPr lvl="2"/>
            <a:r>
              <a:rPr lang="en-US"/>
              <a:t>Each Sub-System can recover its errors</a:t>
            </a:r>
          </a:p>
          <a:p>
            <a:pPr lvl="3"/>
            <a:r>
              <a:rPr lang="en-US"/>
              <a:t>Normally each team knows how to recover local errors</a:t>
            </a:r>
          </a:p>
          <a:p>
            <a:pPr lvl="1"/>
            <a:r>
              <a:rPr lang="en-US"/>
              <a:t>Hierarchical/Parallel recovery</a:t>
            </a:r>
          </a:p>
          <a:p>
            <a:pPr lvl="1"/>
            <a:r>
              <a:rPr lang="en-US"/>
              <a:t>Can provide complete automation even for very large systems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BB81E-5B8A-4844-91CE-EA1D48C54A35}" type="slidenum">
              <a:rPr lang="en-US"/>
              <a:pPr/>
              <a:t>32</a:t>
            </a:fld>
            <a:endParaRPr lang="en-US" sz="2000" b="1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SMI++ is:</a:t>
            </a:r>
          </a:p>
          <a:p>
            <a:pPr lvl="1"/>
            <a:r>
              <a:rPr lang="en-US" dirty="0"/>
              <a:t>A well tested, and very robust tool</a:t>
            </a:r>
          </a:p>
          <a:p>
            <a:pPr lvl="1"/>
            <a:r>
              <a:rPr lang="en-US" dirty="0"/>
              <a:t>Not only a Finite State Machine toolkit</a:t>
            </a:r>
          </a:p>
          <a:p>
            <a:pPr lvl="1"/>
            <a:r>
              <a:rPr lang="en-US" dirty="0"/>
              <a:t>But has also “Expert System” capabilities</a:t>
            </a:r>
          </a:p>
          <a:p>
            <a:pPr lvl="2"/>
            <a:r>
              <a:rPr lang="en-US" dirty="0"/>
              <a:t>Advantage: Decentralized and distributed knowledge base</a:t>
            </a:r>
          </a:p>
          <a:p>
            <a:pPr lvl="1"/>
            <a:r>
              <a:rPr lang="en-US" dirty="0" smtClean="0"/>
              <a:t>Heavily used in </a:t>
            </a:r>
            <a:r>
              <a:rPr lang="en-US" dirty="0" err="1" smtClean="0"/>
              <a:t>BaBar</a:t>
            </a:r>
            <a:r>
              <a:rPr lang="en-US" dirty="0" smtClean="0"/>
              <a:t> and by the 4 LHC experiments (they depend on it)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F1331-C3B2-41FC-8C29-93EC07566DD3}" type="slidenum">
              <a:rPr lang="en-US"/>
              <a:pPr/>
              <a:t>33</a:t>
            </a:fld>
            <a:endParaRPr lang="en-US" sz="2000" b="1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Spare slides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994B5-6A4C-455C-9C39-63F99F8788FE}" type="slidenum">
              <a:rPr lang="en-US"/>
              <a:pPr/>
              <a:t>34</a:t>
            </a:fld>
            <a:endParaRPr lang="en-US" sz="2000" b="1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Declarations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Classes, Objects and ObjectSets</a:t>
            </a:r>
            <a:endParaRPr lang="en-US" sz="2800" b="0"/>
          </a:p>
          <a:p>
            <a:r>
              <a:rPr lang="en-US" sz="2800" b="0"/>
              <a:t>class: &lt;class_name&gt; [/associated]</a:t>
            </a:r>
          </a:p>
          <a:p>
            <a:pPr lvl="1"/>
            <a:r>
              <a:rPr lang="en-US"/>
              <a:t>&lt;parameter_declaration&gt;</a:t>
            </a:r>
          </a:p>
          <a:p>
            <a:pPr lvl="1"/>
            <a:r>
              <a:rPr lang="en-US"/>
              <a:t>&lt;state_declaration&gt;</a:t>
            </a:r>
          </a:p>
          <a:p>
            <a:pPr lvl="2"/>
            <a:r>
              <a:rPr lang="en-US" sz="2800"/>
              <a:t>&lt;when_list&gt;</a:t>
            </a:r>
          </a:p>
          <a:p>
            <a:pPr lvl="2"/>
            <a:r>
              <a:rPr lang="en-US" sz="2800"/>
              <a:t>&lt;action_declaration&gt;</a:t>
            </a:r>
          </a:p>
          <a:p>
            <a:pPr lvl="3"/>
            <a:r>
              <a:rPr lang="en-US" sz="2800"/>
              <a:t>&lt;instruction_list&gt;</a:t>
            </a:r>
          </a:p>
          <a:p>
            <a:pPr lvl="1"/>
            <a:r>
              <a:rPr lang="en-US"/>
              <a:t>…</a:t>
            </a:r>
          </a:p>
          <a:p>
            <a:r>
              <a:rPr lang="en-US" sz="2800" b="0"/>
              <a:t>object: &lt;object_name&gt; is_of_class &lt;class_name&gt;</a:t>
            </a:r>
          </a:p>
          <a:p>
            <a:r>
              <a:rPr lang="en-US" sz="2800" b="0"/>
              <a:t>objectset: &lt;set_name&gt; [{obj1, obj2, …, objn}]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965E2-63D7-4074-B449-872343453C97}" type="slidenum">
              <a:rPr lang="en-US"/>
              <a:pPr/>
              <a:t>35</a:t>
            </a:fld>
            <a:endParaRPr lang="en-US" sz="2000" b="1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Parameters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800600"/>
          </a:xfrm>
        </p:spPr>
        <p:txBody>
          <a:bodyPr/>
          <a:lstStyle/>
          <a:p>
            <a:r>
              <a:rPr lang="en-US"/>
              <a:t>&lt;parameters&gt;</a:t>
            </a:r>
          </a:p>
          <a:p>
            <a:pPr lvl="1"/>
            <a:r>
              <a:rPr lang="en-US"/>
              <a:t>SMI Objects can have parameters, ex:</a:t>
            </a:r>
          </a:p>
          <a:p>
            <a:pPr lvl="2"/>
            <a:r>
              <a:rPr lang="en-US"/>
              <a:t>int n_events, string error_type</a:t>
            </a:r>
          </a:p>
          <a:p>
            <a:pPr lvl="1"/>
            <a:r>
              <a:rPr lang="en-US"/>
              <a:t>Possible types:</a:t>
            </a:r>
          </a:p>
          <a:p>
            <a:pPr lvl="2"/>
            <a:r>
              <a:rPr lang="en-US"/>
              <a:t>int, float, string</a:t>
            </a:r>
          </a:p>
          <a:p>
            <a:pPr lvl="1"/>
            <a:r>
              <a:rPr lang="en-US"/>
              <a:t>For concrete objects</a:t>
            </a:r>
          </a:p>
          <a:p>
            <a:pPr lvl="2"/>
            <a:r>
              <a:rPr lang="en-US"/>
              <a:t>Parameters are set by the proxy </a:t>
            </a:r>
            <a:br>
              <a:rPr lang="en-US"/>
            </a:br>
            <a:r>
              <a:rPr lang="en-US"/>
              <a:t>(they are passed to the SMI domain with the state)</a:t>
            </a:r>
          </a:p>
          <a:p>
            <a:pPr lvl="1"/>
            <a:r>
              <a:rPr lang="en-US"/>
              <a:t>Parameters are a convenient way to pass extra information up in the hierarchy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A574-E0AF-42ED-AA01-1355A5E8985D}" type="slidenum">
              <a:rPr lang="en-US"/>
              <a:pPr/>
              <a:t>36</a:t>
            </a:fld>
            <a:endParaRPr lang="en-US" sz="2000" b="1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States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800600"/>
          </a:xfrm>
        </p:spPr>
        <p:txBody>
          <a:bodyPr/>
          <a:lstStyle/>
          <a:p>
            <a:r>
              <a:rPr lang="en-US"/>
              <a:t>state: &lt;state_name&gt; [/&lt;qualifier&gt;]</a:t>
            </a:r>
          </a:p>
          <a:p>
            <a:pPr lvl="1"/>
            <a:r>
              <a:rPr lang="en-US" b="1"/>
              <a:t>&lt;qualifier&gt;</a:t>
            </a:r>
          </a:p>
          <a:p>
            <a:pPr lvl="2"/>
            <a:r>
              <a:rPr lang="en-US"/>
              <a:t>/initial_state</a:t>
            </a:r>
            <a:br>
              <a:rPr lang="en-US"/>
            </a:br>
            <a:r>
              <a:rPr lang="en-US"/>
              <a:t>For abstract objects only, the state the object takes when it first starts up</a:t>
            </a:r>
          </a:p>
          <a:p>
            <a:pPr lvl="2"/>
            <a:r>
              <a:rPr lang="en-US"/>
              <a:t>/dead_state</a:t>
            </a:r>
            <a:br>
              <a:rPr lang="en-US"/>
            </a:br>
            <a:r>
              <a:rPr lang="en-US"/>
              <a:t>For associated objects only, the state the object takes when the proxy or the external domain is not running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168CA-9C6A-4314-AFC9-8C4D01172CE6}" type="slidenum">
              <a:rPr lang="en-US"/>
              <a:pPr/>
              <a:t>37</a:t>
            </a:fld>
            <a:endParaRPr lang="en-US" sz="2000" b="1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Whens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&lt;when_list&gt;</a:t>
            </a:r>
          </a:p>
          <a:p>
            <a:pPr lvl="1"/>
            <a:r>
              <a:rPr lang="en-US"/>
              <a:t>Set of conditions that will trigger an object transition. "when"s are executed in the order they are declared (if one fires, the others will not be executed).</a:t>
            </a:r>
          </a:p>
          <a:p>
            <a:pPr lvl="1"/>
            <a:r>
              <a:rPr lang="en-US"/>
              <a:t>state: &lt;state&gt;</a:t>
            </a:r>
          </a:p>
          <a:p>
            <a:pPr lvl="2"/>
            <a:r>
              <a:rPr lang="en-US"/>
              <a:t>when (&lt;condition&gt;) do &lt;action&gt;</a:t>
            </a:r>
          </a:p>
          <a:p>
            <a:pPr lvl="2"/>
            <a:r>
              <a:rPr lang="en-US"/>
              <a:t>when (&lt;condition&gt;) move_to &lt;state&gt;</a:t>
            </a:r>
          </a:p>
          <a:p>
            <a:pPr lvl="1">
              <a:buFont typeface="Arial Unicode MS" pitchFamily="34" charset="-128"/>
              <a:buNone/>
            </a:pPr>
            <a:endParaRPr lang="en-US" sz="2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59EF1-A86D-451C-B7B5-0042D5DDF97D}" type="slidenum">
              <a:rPr lang="en-US"/>
              <a:pPr/>
              <a:t>38</a:t>
            </a:fld>
            <a:endParaRPr lang="en-US" sz="2000" b="1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Conditions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800600"/>
          </a:xfrm>
        </p:spPr>
        <p:txBody>
          <a:bodyPr/>
          <a:lstStyle/>
          <a:p>
            <a:r>
              <a:rPr lang="en-US"/>
              <a:t>&lt;condition&gt;</a:t>
            </a:r>
          </a:p>
          <a:p>
            <a:pPr lvl="1"/>
            <a:r>
              <a:rPr lang="en-US"/>
              <a:t>Evaluate the states of objects or objectsets</a:t>
            </a:r>
          </a:p>
          <a:p>
            <a:pPr lvl="2">
              <a:buFont typeface="Arial Unicode MS" pitchFamily="34" charset="-128"/>
              <a:buNone/>
            </a:pPr>
            <a:endParaRPr lang="en-US" sz="1200"/>
          </a:p>
          <a:p>
            <a:pPr lvl="2"/>
            <a:r>
              <a:rPr lang="en-US"/>
              <a:t>(&lt;object&gt; [not_]in_state &lt;state&gt;)</a:t>
            </a:r>
          </a:p>
          <a:p>
            <a:pPr lvl="2"/>
            <a:r>
              <a:rPr lang="en-US"/>
              <a:t>(&lt;object&gt; [not_]in_state {&lt;state1&gt;, &lt;state2&gt;, …})</a:t>
            </a:r>
          </a:p>
          <a:p>
            <a:pPr lvl="2">
              <a:buFont typeface="Arial Unicode MS" pitchFamily="34" charset="-128"/>
              <a:buNone/>
            </a:pPr>
            <a:endParaRPr lang="en-US" sz="1200"/>
          </a:p>
          <a:p>
            <a:pPr lvl="2"/>
            <a:r>
              <a:rPr lang="en-US"/>
              <a:t>(all_in &lt;set&gt; [not_]in_state &lt;state&gt;)</a:t>
            </a:r>
          </a:p>
          <a:p>
            <a:pPr lvl="2"/>
            <a:r>
              <a:rPr lang="en-US"/>
              <a:t>(all_in &lt;set&gt; [not_]in_state {&lt;state1&gt;, &lt;state2&gt;, …})</a:t>
            </a:r>
          </a:p>
          <a:p>
            <a:pPr lvl="2"/>
            <a:r>
              <a:rPr lang="en-US"/>
              <a:t>(any_in &lt;set&gt; [not_]in_state &lt;state&gt;)</a:t>
            </a:r>
          </a:p>
          <a:p>
            <a:pPr lvl="2"/>
            <a:r>
              <a:rPr lang="en-US"/>
              <a:t>(any_in &lt;set&gt; [not_]in_state {&lt;state1&gt;, &lt;state2&gt;, …})</a:t>
            </a:r>
          </a:p>
          <a:p>
            <a:pPr lvl="2">
              <a:buFont typeface="Arial Unicode MS" pitchFamily="34" charset="-128"/>
              <a:buNone/>
            </a:pPr>
            <a:endParaRPr lang="en-US" sz="1200"/>
          </a:p>
          <a:p>
            <a:pPr lvl="2"/>
            <a:r>
              <a:rPr lang="en-US"/>
              <a:t>(&lt;condition&gt; and|or &lt;condition&gt;)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BF498-5C07-4E63-A38D-9162C7BACFD7}" type="slidenum">
              <a:rPr lang="en-US"/>
              <a:pPr/>
              <a:t>39</a:t>
            </a:fld>
            <a:endParaRPr lang="en-US" sz="2000" b="1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Actions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action: &lt;action_name&gt; [(parameters)]</a:t>
            </a:r>
          </a:p>
          <a:p>
            <a:pPr lvl="1">
              <a:lnSpc>
                <a:spcPct val="90000"/>
              </a:lnSpc>
            </a:pPr>
            <a:r>
              <a:rPr lang="en-US"/>
              <a:t>If an object receives an undeclared action (in the current state) the action is ignored.</a:t>
            </a:r>
          </a:p>
          <a:p>
            <a:pPr lvl="1">
              <a:lnSpc>
                <a:spcPct val="90000"/>
              </a:lnSpc>
            </a:pPr>
            <a:r>
              <a:rPr lang="en-US"/>
              <a:t>Actions can accept parameters, ex:</a:t>
            </a:r>
          </a:p>
          <a:p>
            <a:pPr lvl="2">
              <a:lnSpc>
                <a:spcPct val="90000"/>
              </a:lnSpc>
            </a:pPr>
            <a:r>
              <a:rPr lang="en-US"/>
              <a:t>action: START_RUN (string run_type, int run_nr)</a:t>
            </a:r>
          </a:p>
          <a:p>
            <a:pPr lvl="1">
              <a:lnSpc>
                <a:spcPct val="90000"/>
              </a:lnSpc>
            </a:pPr>
            <a:r>
              <a:rPr lang="en-US"/>
              <a:t>Parameter types:</a:t>
            </a:r>
          </a:p>
          <a:p>
            <a:pPr lvl="2">
              <a:lnSpc>
                <a:spcPct val="90000"/>
              </a:lnSpc>
            </a:pPr>
            <a:r>
              <a:rPr lang="en-US"/>
              <a:t>int, float and string</a:t>
            </a:r>
          </a:p>
          <a:p>
            <a:pPr lvl="1">
              <a:lnSpc>
                <a:spcPct val="90000"/>
              </a:lnSpc>
            </a:pPr>
            <a:r>
              <a:rPr lang="en-US"/>
              <a:t>If the object is a concrete object</a:t>
            </a:r>
          </a:p>
          <a:p>
            <a:pPr lvl="2">
              <a:lnSpc>
                <a:spcPct val="90000"/>
              </a:lnSpc>
            </a:pPr>
            <a:r>
              <a:rPr lang="en-US"/>
              <a:t>The parameters are sent to the proxy with the action</a:t>
            </a:r>
          </a:p>
          <a:p>
            <a:pPr lvl="1">
              <a:lnSpc>
                <a:spcPct val="90000"/>
              </a:lnSpc>
            </a:pPr>
            <a:r>
              <a:rPr lang="en-US"/>
              <a:t>Action Parameters are a convenient way to send extra information down the hierarchy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C47AF-634E-4365-B0D5-08292373402C}" type="slidenum">
              <a:rPr lang="en-US"/>
              <a:pPr>
                <a:defRPr/>
              </a:pPr>
              <a:t>4</a:t>
            </a:fld>
            <a:endParaRPr lang="en-US" sz="2400" b="1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Requirements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105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b="0" smtClean="0"/>
              <a:t>Large number of devices/IO channels</a:t>
            </a:r>
          </a:p>
          <a:p>
            <a:pPr lvl="1">
              <a:lnSpc>
                <a:spcPct val="110000"/>
              </a:lnSpc>
              <a:buFont typeface="Arial Unicode MS" pitchFamily="34" charset="-128"/>
              <a:buChar char="➨"/>
            </a:pPr>
            <a:r>
              <a:rPr lang="en-US" sz="2000" smtClean="0"/>
              <a:t> </a:t>
            </a:r>
            <a:r>
              <a:rPr lang="en-US" sz="2400" smtClean="0"/>
              <a:t>Need for Distributed Hierarchical Control</a:t>
            </a:r>
          </a:p>
          <a:p>
            <a:pPr lvl="2">
              <a:lnSpc>
                <a:spcPct val="110000"/>
              </a:lnSpc>
            </a:pPr>
            <a:r>
              <a:rPr lang="en-US" sz="1600" smtClean="0"/>
              <a:t>De-composition in Systems, sub-systems, … , Devices</a:t>
            </a:r>
          </a:p>
          <a:p>
            <a:pPr lvl="2">
              <a:lnSpc>
                <a:spcPct val="110000"/>
              </a:lnSpc>
            </a:pPr>
            <a:r>
              <a:rPr lang="en-US" sz="1600" smtClean="0"/>
              <a:t>Local decision capabilities in sub-systems</a:t>
            </a:r>
          </a:p>
          <a:p>
            <a:pPr>
              <a:lnSpc>
                <a:spcPct val="110000"/>
              </a:lnSpc>
            </a:pPr>
            <a:r>
              <a:rPr lang="en-US" sz="2400" b="0" smtClean="0"/>
              <a:t>Large number of independent teams and very different operation modes</a:t>
            </a:r>
          </a:p>
          <a:p>
            <a:pPr lvl="1">
              <a:lnSpc>
                <a:spcPct val="110000"/>
              </a:lnSpc>
              <a:buFont typeface="Arial Unicode MS" pitchFamily="34" charset="-128"/>
              <a:buChar char="➨"/>
            </a:pPr>
            <a:r>
              <a:rPr lang="en-US" sz="2000" b="1" smtClean="0"/>
              <a:t> </a:t>
            </a:r>
            <a:r>
              <a:rPr lang="en-US" sz="2400" smtClean="0"/>
              <a:t>Need for Partitioning Capabilities (concurrent usage)</a:t>
            </a:r>
          </a:p>
          <a:p>
            <a:pPr>
              <a:lnSpc>
                <a:spcPct val="110000"/>
              </a:lnSpc>
            </a:pPr>
            <a:r>
              <a:rPr lang="en-US" sz="2400" b="0" smtClean="0"/>
              <a:t>High Complexity &amp; Non-expert Operators</a:t>
            </a:r>
          </a:p>
          <a:p>
            <a:pPr lvl="1">
              <a:lnSpc>
                <a:spcPct val="110000"/>
              </a:lnSpc>
              <a:buFont typeface="Arial Unicode MS" pitchFamily="34" charset="-128"/>
              <a:buChar char="➨"/>
            </a:pPr>
            <a:r>
              <a:rPr lang="en-US" sz="2000" b="1" smtClean="0"/>
              <a:t> </a:t>
            </a:r>
            <a:r>
              <a:rPr lang="en-US" sz="2400" smtClean="0"/>
              <a:t>Need for Full Automation of:</a:t>
            </a:r>
          </a:p>
          <a:p>
            <a:pPr lvl="2">
              <a:lnSpc>
                <a:spcPct val="110000"/>
              </a:lnSpc>
            </a:pPr>
            <a:r>
              <a:rPr lang="en-US" sz="1600" smtClean="0"/>
              <a:t>Standard Procedures</a:t>
            </a:r>
          </a:p>
          <a:p>
            <a:pPr lvl="2">
              <a:lnSpc>
                <a:spcPct val="110000"/>
              </a:lnSpc>
            </a:pPr>
            <a:r>
              <a:rPr lang="en-US" sz="1600" smtClean="0"/>
              <a:t>Error Recovery Procedures</a:t>
            </a:r>
          </a:p>
          <a:p>
            <a:pPr lvl="1">
              <a:lnSpc>
                <a:spcPct val="110000"/>
              </a:lnSpc>
              <a:buFont typeface="Arial Unicode MS" pitchFamily="34" charset="-128"/>
              <a:buChar char="➨"/>
            </a:pPr>
            <a:r>
              <a:rPr lang="en-US" sz="2000" b="1" smtClean="0"/>
              <a:t> </a:t>
            </a:r>
            <a:r>
              <a:rPr lang="en-US" sz="2400" smtClean="0"/>
              <a:t>And for Intuitive User Interfaces</a:t>
            </a:r>
            <a:r>
              <a:rPr lang="en-US" sz="2000" smtClean="0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4CB2B-E1C4-4E4A-94EC-A83E521F48D1}" type="slidenum">
              <a:rPr lang="en-US"/>
              <a:pPr/>
              <a:t>40</a:t>
            </a:fld>
            <a:endParaRPr lang="en-US" sz="2000" b="1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Instructions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&lt;instructions&gt;</a:t>
            </a:r>
          </a:p>
          <a:p>
            <a:pPr lvl="1">
              <a:lnSpc>
                <a:spcPct val="90000"/>
              </a:lnSpc>
            </a:pPr>
            <a:r>
              <a:rPr lang="en-US"/>
              <a:t>&lt;do&gt;</a:t>
            </a:r>
          </a:p>
          <a:p>
            <a:pPr lvl="1">
              <a:lnSpc>
                <a:spcPct val="90000"/>
              </a:lnSpc>
            </a:pPr>
            <a:r>
              <a:rPr lang="en-US"/>
              <a:t>&lt;if&gt;</a:t>
            </a:r>
          </a:p>
          <a:p>
            <a:pPr lvl="1">
              <a:lnSpc>
                <a:spcPct val="90000"/>
              </a:lnSpc>
            </a:pPr>
            <a:r>
              <a:rPr lang="en-US"/>
              <a:t>&lt;move_to&gt;</a:t>
            </a:r>
          </a:p>
          <a:p>
            <a:pPr lvl="1">
              <a:lnSpc>
                <a:spcPct val="90000"/>
              </a:lnSpc>
            </a:pPr>
            <a:r>
              <a:rPr lang="en-US"/>
              <a:t>&lt;set_instructions&gt;</a:t>
            </a:r>
          </a:p>
          <a:p>
            <a:pPr lvl="2">
              <a:lnSpc>
                <a:spcPct val="90000"/>
              </a:lnSpc>
            </a:pPr>
            <a:r>
              <a:rPr lang="en-US"/>
              <a:t>insert &lt;object&gt; in &lt;set&gt;</a:t>
            </a:r>
          </a:p>
          <a:p>
            <a:pPr lvl="2">
              <a:lnSpc>
                <a:spcPct val="90000"/>
              </a:lnSpc>
            </a:pPr>
            <a:r>
              <a:rPr lang="en-US"/>
              <a:t>remove &lt;object&gt; from &lt;set&gt;</a:t>
            </a:r>
          </a:p>
          <a:p>
            <a:pPr lvl="1">
              <a:lnSpc>
                <a:spcPct val="90000"/>
              </a:lnSpc>
            </a:pPr>
            <a:r>
              <a:rPr lang="en-US"/>
              <a:t>&lt;parameter_instructions&gt;</a:t>
            </a:r>
          </a:p>
          <a:p>
            <a:pPr lvl="2">
              <a:lnSpc>
                <a:spcPct val="90000"/>
              </a:lnSpc>
            </a:pPr>
            <a:r>
              <a:rPr lang="en-US"/>
              <a:t>set &lt;parameter&gt; = &lt;constant&gt;</a:t>
            </a:r>
          </a:p>
          <a:p>
            <a:pPr lvl="2">
              <a:lnSpc>
                <a:spcPct val="90000"/>
              </a:lnSpc>
            </a:pPr>
            <a:r>
              <a:rPr lang="en-US"/>
              <a:t>set &lt;parameter&gt; = &lt;object&gt;.&lt;parameter&gt;</a:t>
            </a:r>
          </a:p>
          <a:p>
            <a:pPr lvl="2">
              <a:lnSpc>
                <a:spcPct val="90000"/>
              </a:lnSpc>
            </a:pPr>
            <a:r>
              <a:rPr lang="en-US"/>
              <a:t>set &lt;parameter&gt; = &lt;action_parameter&gt;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8D05D-DABA-41BA-8AA5-9C9E547E1151}" type="slidenum">
              <a:rPr lang="en-US"/>
              <a:pPr/>
              <a:t>41</a:t>
            </a:fld>
            <a:endParaRPr lang="en-US" sz="2000" b="1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Instructions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800600"/>
          </a:xfrm>
        </p:spPr>
        <p:txBody>
          <a:bodyPr/>
          <a:lstStyle/>
          <a:p>
            <a:r>
              <a:rPr lang="en-US"/>
              <a:t>&lt;do&gt; Instruction</a:t>
            </a:r>
          </a:p>
          <a:p>
            <a:pPr lvl="1"/>
            <a:r>
              <a:rPr lang="en-US"/>
              <a:t>Sends a command to an object. </a:t>
            </a:r>
          </a:p>
          <a:p>
            <a:pPr lvl="1"/>
            <a:r>
              <a:rPr lang="en-US"/>
              <a:t>Do is non-blocking, several consecutive "do"s will proceed in parallel.</a:t>
            </a:r>
          </a:p>
          <a:p>
            <a:pPr lvl="2"/>
            <a:r>
              <a:rPr lang="en-US"/>
              <a:t>do &lt;action&gt; [(&lt;parameters&gt;)] &lt;object&gt;</a:t>
            </a:r>
          </a:p>
          <a:p>
            <a:pPr lvl="2"/>
            <a:r>
              <a:rPr lang="en-US"/>
              <a:t>do &lt;action&gt; [(&lt;parameters&gt;)] all_in &lt;set&gt;</a:t>
            </a:r>
          </a:p>
          <a:p>
            <a:pPr lvl="2"/>
            <a:r>
              <a:rPr lang="en-US"/>
              <a:t>examples:</a:t>
            </a:r>
          </a:p>
          <a:p>
            <a:pPr lvl="3"/>
            <a:r>
              <a:rPr lang="en-US"/>
              <a:t>do START_RUN (run_type = "PHYSICS", run_nr = 123) X</a:t>
            </a:r>
          </a:p>
          <a:p>
            <a:pPr lvl="3">
              <a:buFont typeface="Arial Unicode MS" pitchFamily="34" charset="-128"/>
              <a:buNone/>
            </a:pPr>
            <a:endParaRPr lang="en-US" sz="1200"/>
          </a:p>
          <a:p>
            <a:pPr lvl="3"/>
            <a:r>
              <a:rPr lang="en-US"/>
              <a:t>action: START (string type)</a:t>
            </a:r>
          </a:p>
          <a:p>
            <a:pPr lvl="4"/>
            <a:r>
              <a:rPr lang="en-US" sz="2000"/>
              <a:t>do START_RUN (run_type = type) EVT_BUILDER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FE47-FD56-495E-A1D1-70019DA417B8}" type="slidenum">
              <a:rPr lang="en-US"/>
              <a:pPr/>
              <a:t>42</a:t>
            </a:fld>
            <a:endParaRPr lang="en-US" sz="2000" b="1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Instructions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&lt;if&gt; Instruction</a:t>
            </a:r>
          </a:p>
          <a:p>
            <a:pPr lvl="1"/>
            <a:r>
              <a:rPr lang="en-US"/>
              <a:t>"if"s can be blocking if the objects involved in the condition are "transiting". The condition will be evaluated when all objects reach a stable state.</a:t>
            </a:r>
          </a:p>
          <a:p>
            <a:pPr lvl="2"/>
            <a:r>
              <a:rPr lang="en-US"/>
              <a:t>if &lt;condition&gt; then</a:t>
            </a:r>
          </a:p>
          <a:p>
            <a:pPr lvl="3"/>
            <a:r>
              <a:rPr lang="en-US" sz="2400"/>
              <a:t>&lt;instructions&gt;</a:t>
            </a:r>
          </a:p>
          <a:p>
            <a:pPr lvl="2"/>
            <a:r>
              <a:rPr lang="en-US"/>
              <a:t>else</a:t>
            </a:r>
          </a:p>
          <a:p>
            <a:pPr lvl="3"/>
            <a:r>
              <a:rPr lang="en-US" sz="2400"/>
              <a:t>&lt;instructions&gt;</a:t>
            </a:r>
          </a:p>
          <a:p>
            <a:pPr lvl="2"/>
            <a:r>
              <a:rPr lang="en-US"/>
              <a:t>endif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A685C-8D3C-4544-823B-3307B6A17F19}" type="slidenum">
              <a:rPr lang="en-US"/>
              <a:pPr/>
              <a:t>43</a:t>
            </a:fld>
            <a:endParaRPr lang="en-US" sz="2000" b="1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SMI++ Instructions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&lt;move_to&gt; Instruction</a:t>
            </a:r>
          </a:p>
          <a:p>
            <a:pPr lvl="1"/>
            <a:r>
              <a:rPr lang="en-US"/>
              <a:t>"move_to" terminates an action or a when statement. It sends the object directly to the specified state. </a:t>
            </a:r>
          </a:p>
          <a:p>
            <a:pPr lvl="2"/>
            <a:r>
              <a:rPr lang="en-US"/>
              <a:t>action: &lt;action&gt;</a:t>
            </a:r>
          </a:p>
          <a:p>
            <a:pPr lvl="3"/>
            <a:r>
              <a:rPr lang="en-US" sz="2400"/>
              <a:t>…</a:t>
            </a:r>
          </a:p>
          <a:p>
            <a:pPr lvl="3"/>
            <a:r>
              <a:rPr lang="en-US" sz="2400"/>
              <a:t>move_to &lt;state&gt;</a:t>
            </a:r>
          </a:p>
          <a:p>
            <a:pPr lvl="3">
              <a:buFont typeface="Arial Unicode MS" pitchFamily="34" charset="-128"/>
              <a:buNone/>
            </a:pPr>
            <a:endParaRPr lang="en-US" sz="2400"/>
          </a:p>
          <a:p>
            <a:pPr lvl="2"/>
            <a:r>
              <a:rPr lang="en-US"/>
              <a:t>when (&lt;condition&gt;) move_to &lt;state&gt;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78BD-35BD-47EA-8B49-CABA73596DB2}" type="slidenum">
              <a:rPr lang="en-US"/>
              <a:pPr/>
              <a:t>44</a:t>
            </a:fld>
            <a:endParaRPr lang="en-US" sz="2000" b="1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Developments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SML Language</a:t>
            </a:r>
          </a:p>
          <a:p>
            <a:pPr lvl="1"/>
            <a:r>
              <a:rPr lang="en-US"/>
              <a:t>Parameter Arithmetics</a:t>
            </a:r>
          </a:p>
          <a:p>
            <a:pPr lvl="2"/>
            <a:r>
              <a:rPr lang="en-US"/>
              <a:t>set &lt;parameter&gt; = &lt;parameter&gt; + 2</a:t>
            </a:r>
          </a:p>
          <a:p>
            <a:pPr lvl="2"/>
            <a:r>
              <a:rPr lang="en-US"/>
              <a:t>if (&lt;parameter&gt; == 5)</a:t>
            </a:r>
          </a:p>
          <a:p>
            <a:pPr lvl="1"/>
            <a:r>
              <a:rPr lang="en-US"/>
              <a:t>wait(&lt;obj_list)</a:t>
            </a:r>
          </a:p>
          <a:p>
            <a:pPr lvl="1"/>
            <a:r>
              <a:rPr lang="en-US"/>
              <a:t>for instruction</a:t>
            </a:r>
          </a:p>
          <a:p>
            <a:pPr lvl="2"/>
            <a:r>
              <a:rPr lang="en-AU" sz="2000"/>
              <a:t>for (dev in DEVICES)</a:t>
            </a:r>
          </a:p>
          <a:p>
            <a:pPr lvl="3"/>
            <a:r>
              <a:rPr lang="en-AU"/>
              <a:t>if (dev in_state ERROR) then</a:t>
            </a:r>
          </a:p>
          <a:p>
            <a:pPr lvl="4"/>
            <a:r>
              <a:rPr lang="en-AU" sz="2000"/>
              <a:t>do RESET dev</a:t>
            </a:r>
          </a:p>
          <a:p>
            <a:pPr lvl="3"/>
            <a:r>
              <a:rPr lang="en-AU"/>
              <a:t>endif</a:t>
            </a:r>
          </a:p>
          <a:p>
            <a:pPr lvl="2"/>
            <a:r>
              <a:rPr lang="en-AU" sz="2000"/>
              <a:t>endfor</a:t>
            </a:r>
            <a:endParaRPr lang="en-US" sz="2000"/>
          </a:p>
          <a:p>
            <a:pPr lvl="2"/>
            <a:endParaRPr lang="en-US" sz="20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DE1F-3DCA-4DC0-B12E-B296A5A127AA}" type="slidenum">
              <a:rPr lang="en-US"/>
              <a:pPr/>
              <a:t>45</a:t>
            </a:fld>
            <a:endParaRPr lang="en-US" sz="2000" b="1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SML – The Language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SML file corresponds to an SMI Domain. This file describes:</a:t>
            </a:r>
          </a:p>
          <a:p>
            <a:pPr lvl="1"/>
            <a:r>
              <a:rPr lang="en-US"/>
              <a:t>The objects contained in the domain</a:t>
            </a:r>
          </a:p>
          <a:p>
            <a:pPr lvl="1"/>
            <a:r>
              <a:rPr lang="en-US"/>
              <a:t>For Abstract objects:</a:t>
            </a:r>
          </a:p>
          <a:p>
            <a:pPr lvl="2"/>
            <a:r>
              <a:rPr lang="en-US"/>
              <a:t>The states &amp; actions of each</a:t>
            </a:r>
          </a:p>
          <a:p>
            <a:pPr lvl="2"/>
            <a:r>
              <a:rPr lang="en-US"/>
              <a:t>The detailed description of the logic behaviour of the object</a:t>
            </a:r>
          </a:p>
          <a:p>
            <a:pPr lvl="1"/>
            <a:r>
              <a:rPr lang="en-US"/>
              <a:t>For Concrete or External (Associated) objects</a:t>
            </a:r>
          </a:p>
          <a:p>
            <a:pPr lvl="2"/>
            <a:r>
              <a:rPr lang="en-US"/>
              <a:t>The declaration of states &amp; actions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D1811-F9FB-422C-A1CF-1A555EF494F8}" type="slidenum">
              <a:rPr lang="en-US"/>
              <a:pPr>
                <a:defRPr/>
              </a:pPr>
              <a:t>5</a:t>
            </a:fld>
            <a:endParaRPr lang="en-US" sz="2400" b="1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Steps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2800" smtClean="0"/>
              <a:t>In order to achieve an integrated System:</a:t>
            </a:r>
          </a:p>
          <a:p>
            <a:pPr lvl="1">
              <a:lnSpc>
                <a:spcPct val="110000"/>
              </a:lnSpc>
            </a:pPr>
            <a:r>
              <a:rPr lang="en-GB" sz="2400" smtClean="0"/>
              <a:t>Promoted HW Standardization </a:t>
            </a:r>
            <a:br>
              <a:rPr lang="en-GB" sz="2400" smtClean="0"/>
            </a:br>
            <a:r>
              <a:rPr lang="en-GB" sz="2400" smtClean="0"/>
              <a:t>(so that common components could be re-used)</a:t>
            </a:r>
          </a:p>
          <a:p>
            <a:pPr lvl="2">
              <a:lnSpc>
                <a:spcPct val="110000"/>
              </a:lnSpc>
            </a:pPr>
            <a:r>
              <a:rPr lang="en-GB" sz="2000" smtClean="0"/>
              <a:t>Ex.: Mainly two control interfaces to all LHCb electronics</a:t>
            </a:r>
          </a:p>
          <a:p>
            <a:pPr lvl="3">
              <a:lnSpc>
                <a:spcPct val="110000"/>
              </a:lnSpc>
            </a:pPr>
            <a:r>
              <a:rPr lang="en-GB" sz="1800" smtClean="0"/>
              <a:t>Credit Card sized PCs (CCPC) for non-radiation zones</a:t>
            </a:r>
          </a:p>
          <a:p>
            <a:pPr lvl="3">
              <a:lnSpc>
                <a:spcPct val="110000"/>
              </a:lnSpc>
            </a:pPr>
            <a:r>
              <a:rPr lang="en-GB" sz="1800" smtClean="0"/>
              <a:t>A serial protocol (SPECS) for electronics in radiation areas</a:t>
            </a:r>
            <a:endParaRPr lang="en-US" sz="1800" smtClean="0"/>
          </a:p>
          <a:p>
            <a:pPr lvl="1">
              <a:lnSpc>
                <a:spcPct val="110000"/>
              </a:lnSpc>
            </a:pPr>
            <a:r>
              <a:rPr lang="en-US" sz="2400" smtClean="0"/>
              <a:t>Defined an Architecture</a:t>
            </a:r>
          </a:p>
          <a:p>
            <a:pPr lvl="2">
              <a:lnSpc>
                <a:spcPct val="110000"/>
              </a:lnSpc>
            </a:pPr>
            <a:r>
              <a:rPr lang="en-US" sz="2000" smtClean="0"/>
              <a:t>That could fit all areas and all aspects of the monitoring and control of the full experiment</a:t>
            </a:r>
          </a:p>
          <a:p>
            <a:pPr lvl="1">
              <a:lnSpc>
                <a:spcPct val="110000"/>
              </a:lnSpc>
            </a:pPr>
            <a:r>
              <a:rPr lang="en-US" sz="2400" smtClean="0"/>
              <a:t>Provided a Framework</a:t>
            </a:r>
          </a:p>
          <a:p>
            <a:pPr lvl="2">
              <a:lnSpc>
                <a:spcPct val="110000"/>
              </a:lnSpc>
            </a:pPr>
            <a:r>
              <a:rPr lang="en-US" sz="2000" smtClean="0"/>
              <a:t>An integrated collection of guidelines, tools and components that allowed the development of each sub-system coherently in view of its integration in the complete system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C25398-5CEF-4BE1-B4D6-10DC143ADADA}" type="slidenum">
              <a:rPr lang="en-US"/>
              <a:pPr>
                <a:defRPr/>
              </a:pPr>
              <a:t>6</a:t>
            </a:fld>
            <a:endParaRPr lang="en-US" sz="2400" b="1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Generic SW Architecture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990600" y="2128838"/>
            <a:ext cx="4267200" cy="3662362"/>
            <a:chOff x="624" y="1341"/>
            <a:chExt cx="2688" cy="2307"/>
          </a:xfrm>
        </p:grpSpPr>
        <p:sp>
          <p:nvSpPr>
            <p:cNvPr id="17458" name="Oval 40"/>
            <p:cNvSpPr>
              <a:spLocks noChangeArrowheads="1"/>
            </p:cNvSpPr>
            <p:nvPr/>
          </p:nvSpPr>
          <p:spPr bwMode="auto">
            <a:xfrm>
              <a:off x="624" y="3405"/>
              <a:ext cx="480" cy="243"/>
            </a:xfrm>
            <a:prstGeom prst="ellipse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LV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Dev1</a:t>
              </a:r>
            </a:p>
          </p:txBody>
        </p:sp>
        <p:sp>
          <p:nvSpPr>
            <p:cNvPr id="17459" name="Oval 41"/>
            <p:cNvSpPr>
              <a:spLocks noChangeArrowheads="1"/>
            </p:cNvSpPr>
            <p:nvPr/>
          </p:nvSpPr>
          <p:spPr bwMode="auto">
            <a:xfrm>
              <a:off x="1152" y="3405"/>
              <a:ext cx="480" cy="243"/>
            </a:xfrm>
            <a:prstGeom prst="ellipse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LV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Dev2</a:t>
              </a:r>
            </a:p>
          </p:txBody>
        </p:sp>
        <p:sp>
          <p:nvSpPr>
            <p:cNvPr id="17460" name="Oval 42"/>
            <p:cNvSpPr>
              <a:spLocks noChangeArrowheads="1"/>
            </p:cNvSpPr>
            <p:nvPr/>
          </p:nvSpPr>
          <p:spPr bwMode="auto">
            <a:xfrm>
              <a:off x="1776" y="3405"/>
              <a:ext cx="480" cy="243"/>
            </a:xfrm>
            <a:prstGeom prst="ellipse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LV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DevN</a:t>
              </a:r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864" y="1341"/>
              <a:ext cx="2448" cy="2064"/>
              <a:chOff x="864" y="1341"/>
              <a:chExt cx="2448" cy="2064"/>
            </a:xfrm>
          </p:grpSpPr>
          <p:sp>
            <p:nvSpPr>
              <p:cNvPr id="17463" name="Oval 5"/>
              <p:cNvSpPr>
                <a:spLocks noChangeArrowheads="1"/>
              </p:cNvSpPr>
              <p:nvPr/>
            </p:nvSpPr>
            <p:spPr bwMode="auto">
              <a:xfrm>
                <a:off x="2390" y="1341"/>
                <a:ext cx="480" cy="243"/>
              </a:xfrm>
              <a:prstGeom prst="ellipse">
                <a:avLst/>
              </a:prstGeom>
              <a:solidFill>
                <a:srgbClr val="00CC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r>
                  <a:rPr lang="en-US" sz="1200" b="1">
                    <a:latin typeface="Arial" pitchFamily="34" charset="0"/>
                  </a:rPr>
                  <a:t>DCS</a:t>
                </a:r>
              </a:p>
            </p:txBody>
          </p:sp>
          <p:cxnSp>
            <p:nvCxnSpPr>
              <p:cNvPr id="17464" name="AutoShape 20"/>
              <p:cNvCxnSpPr>
                <a:cxnSpLocks noChangeShapeType="1"/>
                <a:stCxn id="17465" idx="0"/>
                <a:endCxn id="17463" idx="4"/>
              </p:cNvCxnSpPr>
              <p:nvPr/>
            </p:nvCxnSpPr>
            <p:spPr bwMode="auto">
              <a:xfrm flipH="1" flipV="1">
                <a:off x="2630" y="1584"/>
                <a:ext cx="442" cy="42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465" name="Oval 22"/>
              <p:cNvSpPr>
                <a:spLocks noChangeArrowheads="1"/>
              </p:cNvSpPr>
              <p:nvPr/>
            </p:nvSpPr>
            <p:spPr bwMode="auto">
              <a:xfrm>
                <a:off x="2832" y="2013"/>
                <a:ext cx="480" cy="243"/>
              </a:xfrm>
              <a:prstGeom prst="ellipse">
                <a:avLst/>
              </a:prstGeom>
              <a:solidFill>
                <a:srgbClr val="00CC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r>
                  <a:rPr lang="en-US" sz="1000" b="1">
                    <a:latin typeface="Arial" pitchFamily="34" charset="0"/>
                  </a:rPr>
                  <a:t>SubDetN</a:t>
                </a:r>
                <a:br>
                  <a:rPr lang="en-US" sz="1000" b="1">
                    <a:latin typeface="Arial" pitchFamily="34" charset="0"/>
                  </a:rPr>
                </a:br>
                <a:r>
                  <a:rPr lang="en-US" sz="1000" b="1">
                    <a:latin typeface="Arial" pitchFamily="34" charset="0"/>
                  </a:rPr>
                  <a:t>DCS</a:t>
                </a:r>
              </a:p>
            </p:txBody>
          </p:sp>
          <p:sp>
            <p:nvSpPr>
              <p:cNvPr id="17466" name="Oval 24"/>
              <p:cNvSpPr>
                <a:spLocks noChangeArrowheads="1"/>
              </p:cNvSpPr>
              <p:nvPr/>
            </p:nvSpPr>
            <p:spPr bwMode="auto">
              <a:xfrm>
                <a:off x="2208" y="2013"/>
                <a:ext cx="480" cy="243"/>
              </a:xfrm>
              <a:prstGeom prst="ellipse">
                <a:avLst/>
              </a:prstGeom>
              <a:solidFill>
                <a:srgbClr val="00CC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r>
                  <a:rPr lang="en-US" sz="1000" b="1">
                    <a:latin typeface="Arial" pitchFamily="34" charset="0"/>
                  </a:rPr>
                  <a:t>SubDet2</a:t>
                </a:r>
                <a:br>
                  <a:rPr lang="en-US" sz="1000" b="1">
                    <a:latin typeface="Arial" pitchFamily="34" charset="0"/>
                  </a:rPr>
                </a:br>
                <a:r>
                  <a:rPr lang="en-US" sz="1000" b="1">
                    <a:latin typeface="Arial" pitchFamily="34" charset="0"/>
                  </a:rPr>
                  <a:t>DCS</a:t>
                </a:r>
              </a:p>
            </p:txBody>
          </p:sp>
          <p:cxnSp>
            <p:nvCxnSpPr>
              <p:cNvPr id="17467" name="AutoShape 26"/>
              <p:cNvCxnSpPr>
                <a:cxnSpLocks noChangeShapeType="1"/>
                <a:stCxn id="17463" idx="4"/>
                <a:endCxn id="17466" idx="0"/>
              </p:cNvCxnSpPr>
              <p:nvPr/>
            </p:nvCxnSpPr>
            <p:spPr bwMode="auto">
              <a:xfrm flipH="1">
                <a:off x="2448" y="1584"/>
                <a:ext cx="182" cy="42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468" name="Oval 28"/>
              <p:cNvSpPr>
                <a:spLocks noChangeArrowheads="1"/>
              </p:cNvSpPr>
              <p:nvPr/>
            </p:nvSpPr>
            <p:spPr bwMode="auto">
              <a:xfrm>
                <a:off x="1680" y="2013"/>
                <a:ext cx="480" cy="243"/>
              </a:xfrm>
              <a:prstGeom prst="ellipse">
                <a:avLst/>
              </a:prstGeom>
              <a:solidFill>
                <a:srgbClr val="00CC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r>
                  <a:rPr lang="en-US" sz="1000" b="1">
                    <a:latin typeface="Arial" pitchFamily="34" charset="0"/>
                  </a:rPr>
                  <a:t>SubDet1</a:t>
                </a:r>
                <a:br>
                  <a:rPr lang="en-US" sz="1000" b="1">
                    <a:latin typeface="Arial" pitchFamily="34" charset="0"/>
                  </a:rPr>
                </a:br>
                <a:r>
                  <a:rPr lang="en-US" sz="1000" b="1">
                    <a:latin typeface="Arial" pitchFamily="34" charset="0"/>
                  </a:rPr>
                  <a:t>DCS</a:t>
                </a:r>
              </a:p>
            </p:txBody>
          </p:sp>
          <p:sp>
            <p:nvSpPr>
              <p:cNvPr id="17469" name="Oval 30"/>
              <p:cNvSpPr>
                <a:spLocks noChangeArrowheads="1"/>
              </p:cNvSpPr>
              <p:nvPr/>
            </p:nvSpPr>
            <p:spPr bwMode="auto">
              <a:xfrm>
                <a:off x="1152" y="2733"/>
                <a:ext cx="480" cy="243"/>
              </a:xfrm>
              <a:prstGeom prst="ellipse">
                <a:avLst/>
              </a:prstGeom>
              <a:solidFill>
                <a:srgbClr val="00CC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r>
                  <a:rPr lang="en-US" sz="1000" b="1">
                    <a:latin typeface="Arial" pitchFamily="34" charset="0"/>
                  </a:rPr>
                  <a:t>SubDet1</a:t>
                </a:r>
                <a:br>
                  <a:rPr lang="en-US" sz="1000" b="1">
                    <a:latin typeface="Arial" pitchFamily="34" charset="0"/>
                  </a:rPr>
                </a:br>
                <a:r>
                  <a:rPr lang="en-US" sz="1000" b="1">
                    <a:latin typeface="Arial" pitchFamily="34" charset="0"/>
                  </a:rPr>
                  <a:t>LV</a:t>
                </a:r>
              </a:p>
            </p:txBody>
          </p:sp>
          <p:sp>
            <p:nvSpPr>
              <p:cNvPr id="17470" name="Oval 31"/>
              <p:cNvSpPr>
                <a:spLocks noChangeArrowheads="1"/>
              </p:cNvSpPr>
              <p:nvPr/>
            </p:nvSpPr>
            <p:spPr bwMode="auto">
              <a:xfrm>
                <a:off x="1680" y="2733"/>
                <a:ext cx="480" cy="243"/>
              </a:xfrm>
              <a:prstGeom prst="ellipse">
                <a:avLst/>
              </a:prstGeom>
              <a:solidFill>
                <a:srgbClr val="00CC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r>
                  <a:rPr lang="en-US" sz="1000" b="1">
                    <a:latin typeface="Arial" pitchFamily="34" charset="0"/>
                  </a:rPr>
                  <a:t>SubDet1</a:t>
                </a:r>
                <a:br>
                  <a:rPr lang="en-US" sz="1000" b="1">
                    <a:latin typeface="Arial" pitchFamily="34" charset="0"/>
                  </a:rPr>
                </a:br>
                <a:r>
                  <a:rPr lang="en-US" sz="1000" b="1">
                    <a:latin typeface="Arial" pitchFamily="34" charset="0"/>
                  </a:rPr>
                  <a:t>TEMP</a:t>
                </a:r>
              </a:p>
            </p:txBody>
          </p:sp>
          <p:cxnSp>
            <p:nvCxnSpPr>
              <p:cNvPr id="17471" name="AutoShape 34"/>
              <p:cNvCxnSpPr>
                <a:cxnSpLocks noChangeShapeType="1"/>
                <a:stCxn id="17468" idx="4"/>
                <a:endCxn id="17469" idx="0"/>
              </p:cNvCxnSpPr>
              <p:nvPr/>
            </p:nvCxnSpPr>
            <p:spPr bwMode="auto">
              <a:xfrm flipH="1">
                <a:off x="1392" y="2256"/>
                <a:ext cx="528" cy="47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2" name="AutoShape 35"/>
              <p:cNvCxnSpPr>
                <a:cxnSpLocks noChangeShapeType="1"/>
                <a:stCxn id="17468" idx="4"/>
                <a:endCxn id="17470" idx="0"/>
              </p:cNvCxnSpPr>
              <p:nvPr/>
            </p:nvCxnSpPr>
            <p:spPr bwMode="auto">
              <a:xfrm>
                <a:off x="1920" y="2256"/>
                <a:ext cx="0" cy="47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3" name="AutoShape 38"/>
              <p:cNvCxnSpPr>
                <a:cxnSpLocks noChangeShapeType="1"/>
                <a:stCxn id="17463" idx="4"/>
                <a:endCxn id="17468" idx="0"/>
              </p:cNvCxnSpPr>
              <p:nvPr/>
            </p:nvCxnSpPr>
            <p:spPr bwMode="auto">
              <a:xfrm flipH="1">
                <a:off x="1920" y="1584"/>
                <a:ext cx="710" cy="42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4" name="AutoShape 43"/>
              <p:cNvCxnSpPr>
                <a:cxnSpLocks noChangeShapeType="1"/>
                <a:stCxn id="17469" idx="4"/>
                <a:endCxn id="17458" idx="0"/>
              </p:cNvCxnSpPr>
              <p:nvPr/>
            </p:nvCxnSpPr>
            <p:spPr bwMode="auto">
              <a:xfrm flipH="1">
                <a:off x="864" y="2976"/>
                <a:ext cx="528" cy="42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5" name="AutoShape 44"/>
              <p:cNvCxnSpPr>
                <a:cxnSpLocks noChangeShapeType="1"/>
                <a:stCxn id="17469" idx="4"/>
                <a:endCxn id="17459" idx="0"/>
              </p:cNvCxnSpPr>
              <p:nvPr/>
            </p:nvCxnSpPr>
            <p:spPr bwMode="auto">
              <a:xfrm>
                <a:off x="1392" y="2976"/>
                <a:ext cx="0" cy="42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476" name="AutoShape 45"/>
              <p:cNvCxnSpPr>
                <a:cxnSpLocks noChangeShapeType="1"/>
                <a:stCxn id="17469" idx="4"/>
                <a:endCxn id="17460" idx="0"/>
              </p:cNvCxnSpPr>
              <p:nvPr/>
            </p:nvCxnSpPr>
            <p:spPr bwMode="auto">
              <a:xfrm>
                <a:off x="1392" y="2976"/>
                <a:ext cx="624" cy="42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477" name="Oval 46"/>
              <p:cNvSpPr>
                <a:spLocks noChangeArrowheads="1"/>
              </p:cNvSpPr>
              <p:nvPr/>
            </p:nvSpPr>
            <p:spPr bwMode="auto">
              <a:xfrm>
                <a:off x="2208" y="2733"/>
                <a:ext cx="480" cy="243"/>
              </a:xfrm>
              <a:prstGeom prst="ellipse">
                <a:avLst/>
              </a:prstGeom>
              <a:solidFill>
                <a:srgbClr val="FFCC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r>
                  <a:rPr lang="en-US" sz="1000" b="1">
                    <a:latin typeface="Arial" pitchFamily="34" charset="0"/>
                  </a:rPr>
                  <a:t>SubDet1</a:t>
                </a:r>
                <a:br>
                  <a:rPr lang="en-US" sz="1000" b="1">
                    <a:latin typeface="Arial" pitchFamily="34" charset="0"/>
                  </a:rPr>
                </a:br>
                <a:r>
                  <a:rPr lang="en-US" sz="1000" b="1">
                    <a:latin typeface="Arial" pitchFamily="34" charset="0"/>
                  </a:rPr>
                  <a:t>GAS</a:t>
                </a:r>
              </a:p>
            </p:txBody>
          </p:sp>
          <p:cxnSp>
            <p:nvCxnSpPr>
              <p:cNvPr id="17478" name="AutoShape 47"/>
              <p:cNvCxnSpPr>
                <a:cxnSpLocks noChangeShapeType="1"/>
                <a:stCxn id="17468" idx="4"/>
                <a:endCxn id="17477" idx="0"/>
              </p:cNvCxnSpPr>
              <p:nvPr/>
            </p:nvCxnSpPr>
            <p:spPr bwMode="auto">
              <a:xfrm>
                <a:off x="1920" y="2256"/>
                <a:ext cx="528" cy="47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7479" name="Text Box 56"/>
              <p:cNvSpPr txBox="1">
                <a:spLocks noChangeArrowheads="1"/>
              </p:cNvSpPr>
              <p:nvPr/>
            </p:nvSpPr>
            <p:spPr bwMode="auto">
              <a:xfrm>
                <a:off x="2640" y="1917"/>
                <a:ext cx="246" cy="2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…</a:t>
                </a:r>
              </a:p>
            </p:txBody>
          </p:sp>
        </p:grpSp>
        <p:sp>
          <p:nvSpPr>
            <p:cNvPr id="17462" name="Text Box 59"/>
            <p:cNvSpPr txBox="1">
              <a:spLocks noChangeArrowheads="1"/>
            </p:cNvSpPr>
            <p:nvPr/>
          </p:nvSpPr>
          <p:spPr bwMode="auto">
            <a:xfrm>
              <a:off x="1584" y="3309"/>
              <a:ext cx="246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sp>
        <p:nvSpPr>
          <p:cNvPr id="17413" name="Line 62"/>
          <p:cNvSpPr>
            <a:spLocks noChangeShapeType="1"/>
          </p:cNvSpPr>
          <p:nvPr/>
        </p:nvSpPr>
        <p:spPr bwMode="auto">
          <a:xfrm>
            <a:off x="609600" y="1519238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14" name="Text Box 63"/>
          <p:cNvSpPr txBox="1">
            <a:spLocks noChangeArrowheads="1"/>
          </p:cNvSpPr>
          <p:nvPr/>
        </p:nvSpPr>
        <p:spPr bwMode="auto">
          <a:xfrm rot="-5400000">
            <a:off x="38894" y="3407569"/>
            <a:ext cx="1090612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Commands</a:t>
            </a:r>
          </a:p>
        </p:txBody>
      </p:sp>
      <p:sp>
        <p:nvSpPr>
          <p:cNvPr id="17415" name="Line 64"/>
          <p:cNvSpPr>
            <a:spLocks noChangeShapeType="1"/>
          </p:cNvSpPr>
          <p:nvPr/>
        </p:nvSpPr>
        <p:spPr bwMode="auto">
          <a:xfrm>
            <a:off x="315913" y="1519238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4114800" y="2128838"/>
            <a:ext cx="3886200" cy="3662362"/>
            <a:chOff x="2592" y="1341"/>
            <a:chExt cx="2448" cy="2307"/>
          </a:xfrm>
        </p:grpSpPr>
        <p:sp>
          <p:nvSpPr>
            <p:cNvPr id="17441" name="Oval 6"/>
            <p:cNvSpPr>
              <a:spLocks noChangeArrowheads="1"/>
            </p:cNvSpPr>
            <p:nvPr/>
          </p:nvSpPr>
          <p:spPr bwMode="auto">
            <a:xfrm>
              <a:off x="3715" y="1341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200" b="1">
                  <a:latin typeface="Arial" pitchFamily="34" charset="0"/>
                </a:rPr>
                <a:t>DAQ</a:t>
              </a:r>
            </a:p>
          </p:txBody>
        </p:sp>
        <p:cxnSp>
          <p:nvCxnSpPr>
            <p:cNvPr id="17442" name="AutoShape 21"/>
            <p:cNvCxnSpPr>
              <a:cxnSpLocks noChangeShapeType="1"/>
              <a:stCxn id="17443" idx="0"/>
              <a:endCxn id="17441" idx="4"/>
            </p:cNvCxnSpPr>
            <p:nvPr/>
          </p:nvCxnSpPr>
          <p:spPr bwMode="auto">
            <a:xfrm flipH="1" flipV="1">
              <a:off x="3955" y="1584"/>
              <a:ext cx="845" cy="4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43" name="Oval 23"/>
            <p:cNvSpPr>
              <a:spLocks noChangeArrowheads="1"/>
            </p:cNvSpPr>
            <p:nvPr/>
          </p:nvSpPr>
          <p:spPr bwMode="auto">
            <a:xfrm>
              <a:off x="4560" y="2013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SubDetN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DAQ</a:t>
              </a:r>
            </a:p>
          </p:txBody>
        </p:sp>
        <p:sp>
          <p:nvSpPr>
            <p:cNvPr id="17444" name="Oval 25"/>
            <p:cNvSpPr>
              <a:spLocks noChangeArrowheads="1"/>
            </p:cNvSpPr>
            <p:nvPr/>
          </p:nvSpPr>
          <p:spPr bwMode="auto">
            <a:xfrm>
              <a:off x="3936" y="2013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SubDet2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DAQ</a:t>
              </a:r>
            </a:p>
          </p:txBody>
        </p:sp>
        <p:cxnSp>
          <p:nvCxnSpPr>
            <p:cNvPr id="17445" name="AutoShape 27"/>
            <p:cNvCxnSpPr>
              <a:cxnSpLocks noChangeShapeType="1"/>
              <a:stCxn id="17441" idx="4"/>
              <a:endCxn id="17444" idx="0"/>
            </p:cNvCxnSpPr>
            <p:nvPr/>
          </p:nvCxnSpPr>
          <p:spPr bwMode="auto">
            <a:xfrm>
              <a:off x="3955" y="1584"/>
              <a:ext cx="221" cy="4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46" name="Oval 29"/>
            <p:cNvSpPr>
              <a:spLocks noChangeArrowheads="1"/>
            </p:cNvSpPr>
            <p:nvPr/>
          </p:nvSpPr>
          <p:spPr bwMode="auto">
            <a:xfrm>
              <a:off x="3408" y="2013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SubDet1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DAQ</a:t>
              </a:r>
            </a:p>
          </p:txBody>
        </p:sp>
        <p:sp>
          <p:nvSpPr>
            <p:cNvPr id="17447" name="Oval 32"/>
            <p:cNvSpPr>
              <a:spLocks noChangeArrowheads="1"/>
            </p:cNvSpPr>
            <p:nvPr/>
          </p:nvSpPr>
          <p:spPr bwMode="auto">
            <a:xfrm>
              <a:off x="3120" y="2733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SubDet1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FEE</a:t>
              </a:r>
            </a:p>
          </p:txBody>
        </p:sp>
        <p:sp>
          <p:nvSpPr>
            <p:cNvPr id="17448" name="Oval 33"/>
            <p:cNvSpPr>
              <a:spLocks noChangeArrowheads="1"/>
            </p:cNvSpPr>
            <p:nvPr/>
          </p:nvSpPr>
          <p:spPr bwMode="auto">
            <a:xfrm>
              <a:off x="3696" y="2733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SubDet1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RO</a:t>
              </a:r>
            </a:p>
          </p:txBody>
        </p:sp>
        <p:cxnSp>
          <p:nvCxnSpPr>
            <p:cNvPr id="17449" name="AutoShape 36"/>
            <p:cNvCxnSpPr>
              <a:cxnSpLocks noChangeShapeType="1"/>
              <a:stCxn id="17446" idx="4"/>
              <a:endCxn id="17447" idx="0"/>
            </p:cNvCxnSpPr>
            <p:nvPr/>
          </p:nvCxnSpPr>
          <p:spPr bwMode="auto">
            <a:xfrm flipH="1">
              <a:off x="3360" y="2256"/>
              <a:ext cx="288" cy="4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50" name="AutoShape 37"/>
            <p:cNvCxnSpPr>
              <a:cxnSpLocks noChangeShapeType="1"/>
              <a:stCxn id="17446" idx="4"/>
              <a:endCxn id="17448" idx="0"/>
            </p:cNvCxnSpPr>
            <p:nvPr/>
          </p:nvCxnSpPr>
          <p:spPr bwMode="auto">
            <a:xfrm>
              <a:off x="3648" y="2256"/>
              <a:ext cx="288" cy="4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51" name="AutoShape 39"/>
            <p:cNvCxnSpPr>
              <a:cxnSpLocks noChangeShapeType="1"/>
              <a:stCxn id="17441" idx="4"/>
              <a:endCxn id="17446" idx="0"/>
            </p:cNvCxnSpPr>
            <p:nvPr/>
          </p:nvCxnSpPr>
          <p:spPr bwMode="auto">
            <a:xfrm flipH="1">
              <a:off x="3648" y="1584"/>
              <a:ext cx="307" cy="4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452" name="Oval 48"/>
            <p:cNvSpPr>
              <a:spLocks noChangeArrowheads="1"/>
            </p:cNvSpPr>
            <p:nvPr/>
          </p:nvSpPr>
          <p:spPr bwMode="auto">
            <a:xfrm>
              <a:off x="2592" y="3405"/>
              <a:ext cx="480" cy="243"/>
            </a:xfrm>
            <a:prstGeom prst="ellipse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FEE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Dev1</a:t>
              </a:r>
            </a:p>
          </p:txBody>
        </p:sp>
        <p:sp>
          <p:nvSpPr>
            <p:cNvPr id="17453" name="Oval 49"/>
            <p:cNvSpPr>
              <a:spLocks noChangeArrowheads="1"/>
            </p:cNvSpPr>
            <p:nvPr/>
          </p:nvSpPr>
          <p:spPr bwMode="auto">
            <a:xfrm>
              <a:off x="3120" y="3405"/>
              <a:ext cx="480" cy="243"/>
            </a:xfrm>
            <a:prstGeom prst="ellipse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FEE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Dev2</a:t>
              </a:r>
            </a:p>
          </p:txBody>
        </p:sp>
        <p:sp>
          <p:nvSpPr>
            <p:cNvPr id="17454" name="Oval 50"/>
            <p:cNvSpPr>
              <a:spLocks noChangeArrowheads="1"/>
            </p:cNvSpPr>
            <p:nvPr/>
          </p:nvSpPr>
          <p:spPr bwMode="auto">
            <a:xfrm>
              <a:off x="3744" y="3405"/>
              <a:ext cx="480" cy="243"/>
            </a:xfrm>
            <a:prstGeom prst="ellipse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000" b="1">
                  <a:latin typeface="Arial" pitchFamily="34" charset="0"/>
                </a:rPr>
                <a:t>FEE</a:t>
              </a:r>
              <a:br>
                <a:rPr lang="en-US" sz="1000" b="1">
                  <a:latin typeface="Arial" pitchFamily="34" charset="0"/>
                </a:rPr>
              </a:br>
              <a:r>
                <a:rPr lang="en-US" sz="1000" b="1">
                  <a:latin typeface="Arial" pitchFamily="34" charset="0"/>
                </a:rPr>
                <a:t>DevN</a:t>
              </a:r>
            </a:p>
          </p:txBody>
        </p:sp>
        <p:cxnSp>
          <p:nvCxnSpPr>
            <p:cNvPr id="17455" name="AutoShape 51"/>
            <p:cNvCxnSpPr>
              <a:cxnSpLocks noChangeShapeType="1"/>
              <a:stCxn id="17447" idx="4"/>
              <a:endCxn id="17452" idx="0"/>
            </p:cNvCxnSpPr>
            <p:nvPr/>
          </p:nvCxnSpPr>
          <p:spPr bwMode="auto">
            <a:xfrm flipH="1">
              <a:off x="2832" y="2976"/>
              <a:ext cx="528" cy="4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56" name="AutoShape 52"/>
            <p:cNvCxnSpPr>
              <a:cxnSpLocks noChangeShapeType="1"/>
              <a:stCxn id="17447" idx="4"/>
              <a:endCxn id="17453" idx="0"/>
            </p:cNvCxnSpPr>
            <p:nvPr/>
          </p:nvCxnSpPr>
          <p:spPr bwMode="auto">
            <a:xfrm>
              <a:off x="3360" y="2976"/>
              <a:ext cx="0" cy="4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57" name="AutoShape 53"/>
            <p:cNvCxnSpPr>
              <a:cxnSpLocks noChangeShapeType="1"/>
              <a:stCxn id="17447" idx="4"/>
              <a:endCxn id="17454" idx="0"/>
            </p:cNvCxnSpPr>
            <p:nvPr/>
          </p:nvCxnSpPr>
          <p:spPr bwMode="auto">
            <a:xfrm>
              <a:off x="3360" y="2976"/>
              <a:ext cx="624" cy="4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7417" name="Oval 54"/>
          <p:cNvSpPr>
            <a:spLocks noChangeArrowheads="1"/>
          </p:cNvSpPr>
          <p:nvPr/>
        </p:nvSpPr>
        <p:spPr bwMode="auto">
          <a:xfrm>
            <a:off x="7848600" y="47196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pitchFamily="34" charset="0"/>
              </a:rPr>
              <a:t>Control</a:t>
            </a:r>
            <a:br>
              <a:rPr lang="en-US" sz="1000" b="1">
                <a:latin typeface="Arial" pitchFamily="34" charset="0"/>
              </a:rPr>
            </a:br>
            <a:r>
              <a:rPr lang="en-US" sz="1000" b="1">
                <a:latin typeface="Arial" pitchFamily="34" charset="0"/>
              </a:rPr>
              <a:t>Unit</a:t>
            </a:r>
          </a:p>
        </p:txBody>
      </p:sp>
      <p:sp>
        <p:nvSpPr>
          <p:cNvPr id="17418" name="Oval 55"/>
          <p:cNvSpPr>
            <a:spLocks noChangeArrowheads="1"/>
          </p:cNvSpPr>
          <p:nvPr/>
        </p:nvSpPr>
        <p:spPr bwMode="auto">
          <a:xfrm>
            <a:off x="7848600" y="5248275"/>
            <a:ext cx="762000" cy="385763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pitchFamily="34" charset="0"/>
              </a:rPr>
              <a:t>Device</a:t>
            </a:r>
            <a:br>
              <a:rPr lang="en-US" sz="1000" b="1">
                <a:latin typeface="Arial" pitchFamily="34" charset="0"/>
              </a:rPr>
            </a:br>
            <a:r>
              <a:rPr lang="en-US" sz="1000" b="1">
                <a:latin typeface="Arial" pitchFamily="34" charset="0"/>
              </a:rPr>
              <a:t>Unit</a:t>
            </a:r>
          </a:p>
        </p:txBody>
      </p:sp>
      <p:sp>
        <p:nvSpPr>
          <p:cNvPr id="17419" name="Text Box 57"/>
          <p:cNvSpPr txBox="1">
            <a:spLocks noChangeArrowheads="1"/>
          </p:cNvSpPr>
          <p:nvPr/>
        </p:nvSpPr>
        <p:spPr bwMode="auto">
          <a:xfrm>
            <a:off x="6934200" y="3043238"/>
            <a:ext cx="3905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7420" name="Text Box 58"/>
          <p:cNvSpPr txBox="1">
            <a:spLocks noChangeArrowheads="1"/>
          </p:cNvSpPr>
          <p:nvPr/>
        </p:nvSpPr>
        <p:spPr bwMode="auto">
          <a:xfrm>
            <a:off x="5638800" y="5253038"/>
            <a:ext cx="3905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7421" name="Text Box 60"/>
          <p:cNvSpPr txBox="1">
            <a:spLocks noChangeArrowheads="1"/>
          </p:cNvSpPr>
          <p:nvPr/>
        </p:nvSpPr>
        <p:spPr bwMode="auto">
          <a:xfrm>
            <a:off x="7162800" y="4338638"/>
            <a:ext cx="137160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Legend</a:t>
            </a:r>
            <a:r>
              <a:rPr lang="en-US" sz="1400" b="1">
                <a:latin typeface="Arial" pitchFamily="34" charset="0"/>
              </a:rPr>
              <a:t>:</a:t>
            </a:r>
          </a:p>
        </p:txBody>
      </p:sp>
      <p:sp>
        <p:nvSpPr>
          <p:cNvPr id="17422" name="Rectangle 61"/>
          <p:cNvSpPr>
            <a:spLocks noChangeArrowheads="1"/>
          </p:cNvSpPr>
          <p:nvPr/>
        </p:nvSpPr>
        <p:spPr bwMode="auto">
          <a:xfrm>
            <a:off x="7391400" y="4338638"/>
            <a:ext cx="1524000" cy="1447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2743200" y="1290638"/>
            <a:ext cx="6019800" cy="1223962"/>
            <a:chOff x="1728" y="813"/>
            <a:chExt cx="3792" cy="771"/>
          </a:xfrm>
        </p:grpSpPr>
        <p:sp>
          <p:nvSpPr>
            <p:cNvPr id="17425" name="Oval 4"/>
            <p:cNvSpPr>
              <a:spLocks noChangeArrowheads="1"/>
            </p:cNvSpPr>
            <p:nvPr/>
          </p:nvSpPr>
          <p:spPr bwMode="auto">
            <a:xfrm>
              <a:off x="1728" y="1341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200" b="1">
                  <a:latin typeface="Arial" pitchFamily="34" charset="0"/>
                </a:rPr>
                <a:t>INFR.</a:t>
              </a:r>
            </a:p>
          </p:txBody>
        </p:sp>
        <p:sp>
          <p:nvSpPr>
            <p:cNvPr id="17426" name="Oval 7"/>
            <p:cNvSpPr>
              <a:spLocks noChangeArrowheads="1"/>
            </p:cNvSpPr>
            <p:nvPr/>
          </p:nvSpPr>
          <p:spPr bwMode="auto">
            <a:xfrm>
              <a:off x="3052" y="1341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200" b="1">
                  <a:latin typeface="Arial" pitchFamily="34" charset="0"/>
                </a:rPr>
                <a:t>TFC</a:t>
              </a:r>
            </a:p>
          </p:txBody>
        </p:sp>
        <p:sp>
          <p:nvSpPr>
            <p:cNvPr id="17427" name="Oval 8"/>
            <p:cNvSpPr>
              <a:spLocks noChangeArrowheads="1"/>
            </p:cNvSpPr>
            <p:nvPr/>
          </p:nvSpPr>
          <p:spPr bwMode="auto">
            <a:xfrm>
              <a:off x="5040" y="1341"/>
              <a:ext cx="480" cy="243"/>
            </a:xfrm>
            <a:prstGeom prst="ellipse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200" b="1">
                  <a:latin typeface="Arial" pitchFamily="34" charset="0"/>
                </a:rPr>
                <a:t>LHC</a:t>
              </a:r>
            </a:p>
          </p:txBody>
        </p:sp>
        <p:cxnSp>
          <p:nvCxnSpPr>
            <p:cNvPr id="17428" name="AutoShape 9"/>
            <p:cNvCxnSpPr>
              <a:cxnSpLocks noChangeShapeType="1"/>
              <a:stCxn id="17440" idx="4"/>
              <a:endCxn id="17425" idx="0"/>
            </p:cNvCxnSpPr>
            <p:nvPr/>
          </p:nvCxnSpPr>
          <p:spPr bwMode="auto">
            <a:xfrm flipH="1">
              <a:off x="1968" y="1056"/>
              <a:ext cx="1680" cy="2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29" name="AutoShape 10"/>
            <p:cNvCxnSpPr>
              <a:cxnSpLocks noChangeShapeType="1"/>
              <a:stCxn id="17440" idx="4"/>
              <a:endCxn id="17441" idx="0"/>
            </p:cNvCxnSpPr>
            <p:nvPr/>
          </p:nvCxnSpPr>
          <p:spPr bwMode="auto">
            <a:xfrm>
              <a:off x="3648" y="1056"/>
              <a:ext cx="307" cy="2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30" name="AutoShape 11"/>
            <p:cNvCxnSpPr>
              <a:cxnSpLocks noChangeShapeType="1"/>
              <a:stCxn id="17440" idx="4"/>
              <a:endCxn id="17426" idx="0"/>
            </p:cNvCxnSpPr>
            <p:nvPr/>
          </p:nvCxnSpPr>
          <p:spPr bwMode="auto">
            <a:xfrm flipH="1">
              <a:off x="3292" y="1056"/>
              <a:ext cx="356" cy="2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31" name="AutoShape 12"/>
            <p:cNvCxnSpPr>
              <a:cxnSpLocks noChangeShapeType="1"/>
              <a:stCxn id="17440" idx="4"/>
              <a:endCxn id="17427" idx="0"/>
            </p:cNvCxnSpPr>
            <p:nvPr/>
          </p:nvCxnSpPr>
          <p:spPr bwMode="auto">
            <a:xfrm>
              <a:off x="3648" y="1056"/>
              <a:ext cx="1632" cy="2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32" name="AutoShape 13"/>
            <p:cNvCxnSpPr>
              <a:cxnSpLocks noChangeShapeType="1"/>
              <a:stCxn id="17440" idx="4"/>
              <a:endCxn id="17463" idx="0"/>
            </p:cNvCxnSpPr>
            <p:nvPr/>
          </p:nvCxnSpPr>
          <p:spPr bwMode="auto">
            <a:xfrm flipH="1">
              <a:off x="2630" y="1056"/>
              <a:ext cx="1018" cy="2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408" y="813"/>
              <a:ext cx="480" cy="243"/>
              <a:chOff x="2592" y="672"/>
              <a:chExt cx="480" cy="243"/>
            </a:xfrm>
          </p:grpSpPr>
          <p:sp>
            <p:nvSpPr>
              <p:cNvPr id="17436" name="Oval 15"/>
              <p:cNvSpPr>
                <a:spLocks noChangeArrowheads="1"/>
              </p:cNvSpPr>
              <p:nvPr/>
            </p:nvSpPr>
            <p:spPr bwMode="auto">
              <a:xfrm>
                <a:off x="2976" y="768"/>
                <a:ext cx="48" cy="4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7" name="Oval 1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48" cy="4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8" name="Oval 17"/>
              <p:cNvSpPr>
                <a:spLocks noChangeArrowheads="1"/>
              </p:cNvSpPr>
              <p:nvPr/>
            </p:nvSpPr>
            <p:spPr bwMode="auto">
              <a:xfrm>
                <a:off x="2736" y="864"/>
                <a:ext cx="48" cy="4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9" name="Oval 18"/>
              <p:cNvSpPr>
                <a:spLocks noChangeArrowheads="1"/>
              </p:cNvSpPr>
              <p:nvPr/>
            </p:nvSpPr>
            <p:spPr bwMode="auto">
              <a:xfrm>
                <a:off x="2640" y="768"/>
                <a:ext cx="48" cy="48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0" name="Oval 19"/>
              <p:cNvSpPr>
                <a:spLocks noChangeArrowheads="1"/>
              </p:cNvSpPr>
              <p:nvPr/>
            </p:nvSpPr>
            <p:spPr bwMode="auto">
              <a:xfrm>
                <a:off x="2592" y="672"/>
                <a:ext cx="480" cy="243"/>
              </a:xfrm>
              <a:prstGeom prst="ellipse">
                <a:avLst/>
              </a:prstGeom>
              <a:solidFill>
                <a:srgbClr val="00CC9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r>
                  <a:rPr lang="en-US" sz="1200" b="1">
                    <a:latin typeface="Arial" pitchFamily="34" charset="0"/>
                  </a:rPr>
                  <a:t>ECS</a:t>
                </a:r>
              </a:p>
            </p:txBody>
          </p:sp>
        </p:grpSp>
        <p:sp>
          <p:nvSpPr>
            <p:cNvPr id="17434" name="Oval 66"/>
            <p:cNvSpPr>
              <a:spLocks noChangeArrowheads="1"/>
            </p:cNvSpPr>
            <p:nvPr/>
          </p:nvSpPr>
          <p:spPr bwMode="auto">
            <a:xfrm>
              <a:off x="4377" y="1341"/>
              <a:ext cx="480" cy="243"/>
            </a:xfrm>
            <a:prstGeom prst="ellipse">
              <a:avLst/>
            </a:prstGeom>
            <a:solidFill>
              <a:srgbClr val="00CC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1200" b="1">
                  <a:latin typeface="Arial" pitchFamily="34" charset="0"/>
                </a:rPr>
                <a:t>HLT</a:t>
              </a:r>
            </a:p>
          </p:txBody>
        </p:sp>
        <p:cxnSp>
          <p:nvCxnSpPr>
            <p:cNvPr id="17435" name="AutoShape 67"/>
            <p:cNvCxnSpPr>
              <a:cxnSpLocks noChangeShapeType="1"/>
              <a:stCxn id="17440" idx="4"/>
              <a:endCxn id="17434" idx="0"/>
            </p:cNvCxnSpPr>
            <p:nvPr/>
          </p:nvCxnSpPr>
          <p:spPr bwMode="auto">
            <a:xfrm>
              <a:off x="3648" y="1056"/>
              <a:ext cx="969" cy="2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7424" name="Text Box 65"/>
          <p:cNvSpPr txBox="1">
            <a:spLocks noChangeArrowheads="1"/>
          </p:cNvSpPr>
          <p:nvPr/>
        </p:nvSpPr>
        <p:spPr bwMode="auto">
          <a:xfrm rot="-5400000">
            <a:off x="-489743" y="3391694"/>
            <a:ext cx="1524000" cy="3698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</a:pPr>
            <a:endParaRPr lang="en-US" sz="1400">
              <a:latin typeface="Arial" pitchFamily="34" charset="0"/>
            </a:endParaRPr>
          </a:p>
          <a:p>
            <a:pPr>
              <a:lnSpc>
                <a:spcPct val="40000"/>
              </a:lnSpc>
            </a:pPr>
            <a:r>
              <a:rPr lang="en-US" sz="1400">
                <a:latin typeface="Arial" pitchFamily="34" charset="0"/>
              </a:rPr>
              <a:t>Status &amp; Alarms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FA7CF-AC9E-4BCD-A5B6-5256269EF8AB}" type="slidenum">
              <a:rPr lang="en-US"/>
              <a:pPr>
                <a:defRPr/>
              </a:pPr>
              <a:t>7</a:t>
            </a:fld>
            <a:endParaRPr lang="en-US" sz="2400" b="1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9482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smtClean="0"/>
              <a:t>The JCOP</a:t>
            </a:r>
            <a:r>
              <a:rPr lang="en-US" sz="2800" baseline="30000" smtClean="0"/>
              <a:t>*</a:t>
            </a:r>
            <a:r>
              <a:rPr lang="en-US" sz="2800" smtClean="0"/>
              <a:t> Framework is based on:</a:t>
            </a:r>
          </a:p>
          <a:p>
            <a:pPr lvl="3">
              <a:lnSpc>
                <a:spcPct val="110000"/>
              </a:lnSpc>
              <a:buFont typeface="Arial Unicode MS" pitchFamily="34" charset="-128"/>
              <a:buChar char="❙"/>
            </a:pPr>
            <a:r>
              <a:rPr lang="en-US" sz="2800" smtClean="0"/>
              <a:t>SCADA System - PVSSII for: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Device Description (Run-time Database)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Device Access (OPC, Profibus, drivers) +DIM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Alarm Handling (Generation, Filtering, Masking, etc)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Archiving, Logging, Scripting, Trending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User Interface Builder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Alarm Display, Access Control, etc. </a:t>
            </a:r>
          </a:p>
          <a:p>
            <a:pPr lvl="3">
              <a:lnSpc>
                <a:spcPct val="110000"/>
              </a:lnSpc>
              <a:buFont typeface="Arial Unicode MS" pitchFamily="34" charset="-128"/>
              <a:buChar char="❙"/>
            </a:pPr>
            <a:r>
              <a:rPr lang="en-US" sz="2800" smtClean="0"/>
              <a:t>SMI++ providing: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Abstract behavior modeling (Finite State Machines)</a:t>
            </a:r>
          </a:p>
          <a:p>
            <a:pPr lvl="4">
              <a:lnSpc>
                <a:spcPct val="110000"/>
              </a:lnSpc>
            </a:pPr>
            <a:r>
              <a:rPr lang="en-US" sz="2000" smtClean="0"/>
              <a:t>Automation &amp; Error Recovery (Rule based system)</a:t>
            </a:r>
          </a:p>
          <a:p>
            <a:pPr>
              <a:lnSpc>
                <a:spcPct val="110000"/>
              </a:lnSpc>
              <a:buFont typeface="Arial Unicode MS" pitchFamily="34" charset="-128"/>
              <a:buNone/>
            </a:pPr>
            <a:r>
              <a:rPr lang="en-US" sz="2000" smtClean="0"/>
              <a:t>*</a:t>
            </a:r>
            <a:r>
              <a:rPr lang="en-US" sz="1600" b="0" smtClean="0"/>
              <a:t> – The Joint COntrols Project (between the 4 LHC exp. and the CERN Control Group)</a:t>
            </a:r>
            <a:endParaRPr lang="en-US" sz="1800" b="0" smtClean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066800" y="2209800"/>
            <a:ext cx="762000" cy="2514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Control Framework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 rot="-5400000">
            <a:off x="184150" y="3321050"/>
            <a:ext cx="2222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Device Units</a:t>
            </a:r>
          </a:p>
        </p:txBody>
      </p:sp>
      <p:sp>
        <p:nvSpPr>
          <p:cNvPr id="16391" name="AutoShape 6"/>
          <p:cNvSpPr>
            <a:spLocks/>
          </p:cNvSpPr>
          <p:nvPr/>
        </p:nvSpPr>
        <p:spPr bwMode="auto">
          <a:xfrm>
            <a:off x="1447800" y="2286000"/>
            <a:ext cx="3048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28600" y="3429000"/>
            <a:ext cx="762000" cy="2514600"/>
          </a:xfrm>
          <a:prstGeom prst="rect">
            <a:avLst/>
          </a:prstGeom>
          <a:solidFill>
            <a:srgbClr val="00CC99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 rot="-5400000">
            <a:off x="-654050" y="4464050"/>
            <a:ext cx="2222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Control Units</a:t>
            </a:r>
          </a:p>
        </p:txBody>
      </p:sp>
      <p:sp>
        <p:nvSpPr>
          <p:cNvPr id="16394" name="AutoShape 9"/>
          <p:cNvSpPr>
            <a:spLocks/>
          </p:cNvSpPr>
          <p:nvPr/>
        </p:nvSpPr>
        <p:spPr bwMode="auto">
          <a:xfrm>
            <a:off x="609600" y="3505200"/>
            <a:ext cx="3048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FBDF2-E6CC-4E05-8F96-DB564FC0BD43}" type="slidenum">
              <a:rPr lang="en-US"/>
              <a:pPr>
                <a:defRPr/>
              </a:pPr>
              <a:t>8</a:t>
            </a:fld>
            <a:endParaRPr lang="en-US" sz="2400" b="1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 Units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mtClean="0"/>
              <a:t>Provide access to “real” devices:</a:t>
            </a:r>
          </a:p>
          <a:p>
            <a:pPr lvl="1"/>
            <a:r>
              <a:rPr lang="en-US" smtClean="0"/>
              <a:t>The FW provides interfaces to all necessary types of devices:</a:t>
            </a:r>
          </a:p>
          <a:p>
            <a:pPr lvl="2"/>
            <a:r>
              <a:rPr lang="en-US" smtClean="0"/>
              <a:t>LHCb devices: HV channels, Read Out boards, Trigger processes running in the HLT farm or Monitoring tasks for data quality, etc.</a:t>
            </a:r>
          </a:p>
          <a:p>
            <a:pPr lvl="2"/>
            <a:r>
              <a:rPr lang="en-US" smtClean="0"/>
              <a:t>External devices: the LHC, a gas system, etc.</a:t>
            </a:r>
          </a:p>
          <a:p>
            <a:pPr lvl="1"/>
            <a:r>
              <a:rPr lang="en-US" smtClean="0"/>
              <a:t>Each device is modeled as a Finite State Machine:</a:t>
            </a:r>
          </a:p>
          <a:p>
            <a:pPr lvl="2"/>
            <a:r>
              <a:rPr lang="en-US" smtClean="0"/>
              <a:t>It’s main interface to the outside world is a “State” and a (small) set of “Actions”.</a:t>
            </a:r>
          </a:p>
        </p:txBody>
      </p:sp>
      <p:sp>
        <p:nvSpPr>
          <p:cNvPr id="17413" name="Oval 32"/>
          <p:cNvSpPr>
            <a:spLocks noChangeArrowheads="1"/>
          </p:cNvSpPr>
          <p:nvPr/>
        </p:nvSpPr>
        <p:spPr bwMode="auto">
          <a:xfrm>
            <a:off x="4876800" y="457200"/>
            <a:ext cx="762000" cy="385763"/>
          </a:xfrm>
          <a:prstGeom prst="ellipse">
            <a:avLst/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Device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Unit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78DC8-F7CA-43EC-A3E1-8025B7E67BB8}" type="slidenum">
              <a:rPr lang="en-US"/>
              <a:pPr>
                <a:defRPr/>
              </a:pPr>
              <a:t>9</a:t>
            </a:fld>
            <a:endParaRPr lang="en-US" sz="2400" b="1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control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r>
              <a:rPr lang="en-US" sz="2800" smtClean="0"/>
              <a:t>Each Control Unit:</a:t>
            </a:r>
          </a:p>
          <a:p>
            <a:pPr lvl="1"/>
            <a:r>
              <a:rPr lang="en-US" sz="2400" smtClean="0"/>
              <a:t>Is defined as one or more Finite State Machines</a:t>
            </a:r>
          </a:p>
          <a:p>
            <a:pPr lvl="2"/>
            <a:r>
              <a:rPr lang="en-US" sz="2000" smtClean="0"/>
              <a:t>It’s interface to outside is also a state and actions</a:t>
            </a:r>
          </a:p>
          <a:p>
            <a:pPr lvl="1"/>
            <a:r>
              <a:rPr lang="en-US" sz="2400" smtClean="0"/>
              <a:t>Can implement rules based on its children’s states</a:t>
            </a:r>
          </a:p>
          <a:p>
            <a:pPr lvl="1"/>
            <a:r>
              <a:rPr lang="en-US" sz="2400" smtClean="0"/>
              <a:t>In general it is able to:</a:t>
            </a:r>
          </a:p>
          <a:p>
            <a:pPr lvl="2"/>
            <a:r>
              <a:rPr lang="en-US" sz="2000" smtClean="0"/>
              <a:t>Include/Exclude children (Partitioning)</a:t>
            </a:r>
          </a:p>
          <a:p>
            <a:pPr lvl="3"/>
            <a:r>
              <a:rPr lang="en-US" sz="1800" smtClean="0"/>
              <a:t>Excluded nodes can run is stand-alone</a:t>
            </a:r>
            <a:endParaRPr lang="en-US" smtClean="0"/>
          </a:p>
          <a:p>
            <a:pPr lvl="2"/>
            <a:r>
              <a:rPr lang="en-US" sz="2000" smtClean="0"/>
              <a:t>Implement specific behaviour</a:t>
            </a:r>
            <a:br>
              <a:rPr lang="en-US" sz="2000" smtClean="0"/>
            </a:br>
            <a:r>
              <a:rPr lang="en-US" sz="2000" smtClean="0"/>
              <a:t>&amp; Take local decisions</a:t>
            </a:r>
          </a:p>
          <a:p>
            <a:pPr lvl="3"/>
            <a:r>
              <a:rPr lang="en-US" sz="1800" smtClean="0"/>
              <a:t>Sequence &amp; Automate operations</a:t>
            </a:r>
          </a:p>
          <a:p>
            <a:pPr lvl="3"/>
            <a:r>
              <a:rPr lang="en-US" sz="1800" smtClean="0"/>
              <a:t>Recover errors</a:t>
            </a:r>
          </a:p>
          <a:p>
            <a:pPr lvl="2"/>
            <a:r>
              <a:rPr lang="en-US" sz="2000" smtClean="0"/>
              <a:t>User Interfacing</a:t>
            </a:r>
          </a:p>
          <a:p>
            <a:pPr lvl="3"/>
            <a:r>
              <a:rPr lang="en-US" sz="1800" smtClean="0"/>
              <a:t>Present information and receive commands</a:t>
            </a: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 flipV="1">
            <a:off x="7848600" y="3119438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77200" y="2357438"/>
            <a:ext cx="657225" cy="915987"/>
            <a:chOff x="2691" y="1104"/>
            <a:chExt cx="551" cy="769"/>
          </a:xfrm>
        </p:grpSpPr>
        <p:sp>
          <p:nvSpPr>
            <p:cNvPr id="18451" name="Freeform 6"/>
            <p:cNvSpPr>
              <a:spLocks/>
            </p:cNvSpPr>
            <p:nvPr/>
          </p:nvSpPr>
          <p:spPr bwMode="auto">
            <a:xfrm>
              <a:off x="2847" y="1209"/>
              <a:ext cx="354" cy="387"/>
            </a:xfrm>
            <a:custGeom>
              <a:avLst/>
              <a:gdLst>
                <a:gd name="T0" fmla="*/ 0 w 1062"/>
                <a:gd name="T1" fmla="*/ 83 h 1161"/>
                <a:gd name="T2" fmla="*/ 2 w 1062"/>
                <a:gd name="T3" fmla="*/ 12 h 1161"/>
                <a:gd name="T4" fmla="*/ 31 w 1062"/>
                <a:gd name="T5" fmla="*/ 3 h 1161"/>
                <a:gd name="T6" fmla="*/ 51 w 1062"/>
                <a:gd name="T7" fmla="*/ 9 h 1161"/>
                <a:gd name="T8" fmla="*/ 87 w 1062"/>
                <a:gd name="T9" fmla="*/ 0 h 1161"/>
                <a:gd name="T10" fmla="*/ 118 w 1062"/>
                <a:gd name="T11" fmla="*/ 10 h 1161"/>
                <a:gd name="T12" fmla="*/ 118 w 1062"/>
                <a:gd name="T13" fmla="*/ 54 h 1161"/>
                <a:gd name="T14" fmla="*/ 106 w 1062"/>
                <a:gd name="T15" fmla="*/ 61 h 1161"/>
                <a:gd name="T16" fmla="*/ 98 w 1062"/>
                <a:gd name="T17" fmla="*/ 84 h 1161"/>
                <a:gd name="T18" fmla="*/ 78 w 1062"/>
                <a:gd name="T19" fmla="*/ 95 h 1161"/>
                <a:gd name="T20" fmla="*/ 87 w 1062"/>
                <a:gd name="T21" fmla="*/ 104 h 1161"/>
                <a:gd name="T22" fmla="*/ 82 w 1062"/>
                <a:gd name="T23" fmla="*/ 121 h 1161"/>
                <a:gd name="T24" fmla="*/ 69 w 1062"/>
                <a:gd name="T25" fmla="*/ 129 h 1161"/>
                <a:gd name="T26" fmla="*/ 46 w 1062"/>
                <a:gd name="T27" fmla="*/ 129 h 1161"/>
                <a:gd name="T28" fmla="*/ 33 w 1062"/>
                <a:gd name="T29" fmla="*/ 128 h 1161"/>
                <a:gd name="T30" fmla="*/ 23 w 1062"/>
                <a:gd name="T31" fmla="*/ 117 h 1161"/>
                <a:gd name="T32" fmla="*/ 30 w 1062"/>
                <a:gd name="T33" fmla="*/ 104 h 1161"/>
                <a:gd name="T34" fmla="*/ 15 w 1062"/>
                <a:gd name="T35" fmla="*/ 102 h 1161"/>
                <a:gd name="T36" fmla="*/ 15 w 1062"/>
                <a:gd name="T37" fmla="*/ 87 h 1161"/>
                <a:gd name="T38" fmla="*/ 0 w 1062"/>
                <a:gd name="T39" fmla="*/ 83 h 1161"/>
                <a:gd name="T40" fmla="*/ 0 w 1062"/>
                <a:gd name="T41" fmla="*/ 83 h 1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2"/>
                <a:gd name="T64" fmla="*/ 0 h 1161"/>
                <a:gd name="T65" fmla="*/ 1062 w 1062"/>
                <a:gd name="T66" fmla="*/ 1161 h 1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2" h="1161">
                  <a:moveTo>
                    <a:pt x="0" y="747"/>
                  </a:moveTo>
                  <a:lnTo>
                    <a:pt x="14" y="111"/>
                  </a:lnTo>
                  <a:lnTo>
                    <a:pt x="282" y="27"/>
                  </a:lnTo>
                  <a:lnTo>
                    <a:pt x="461" y="85"/>
                  </a:lnTo>
                  <a:lnTo>
                    <a:pt x="787" y="0"/>
                  </a:lnTo>
                  <a:lnTo>
                    <a:pt x="1062" y="92"/>
                  </a:lnTo>
                  <a:lnTo>
                    <a:pt x="1058" y="483"/>
                  </a:lnTo>
                  <a:lnTo>
                    <a:pt x="950" y="545"/>
                  </a:lnTo>
                  <a:lnTo>
                    <a:pt x="882" y="752"/>
                  </a:lnTo>
                  <a:lnTo>
                    <a:pt x="699" y="858"/>
                  </a:lnTo>
                  <a:lnTo>
                    <a:pt x="787" y="940"/>
                  </a:lnTo>
                  <a:lnTo>
                    <a:pt x="736" y="1090"/>
                  </a:lnTo>
                  <a:lnTo>
                    <a:pt x="624" y="1161"/>
                  </a:lnTo>
                  <a:lnTo>
                    <a:pt x="417" y="1161"/>
                  </a:lnTo>
                  <a:lnTo>
                    <a:pt x="294" y="1153"/>
                  </a:lnTo>
                  <a:lnTo>
                    <a:pt x="204" y="1054"/>
                  </a:lnTo>
                  <a:lnTo>
                    <a:pt x="266" y="940"/>
                  </a:lnTo>
                  <a:lnTo>
                    <a:pt x="139" y="914"/>
                  </a:lnTo>
                  <a:lnTo>
                    <a:pt x="137" y="781"/>
                  </a:lnTo>
                  <a:lnTo>
                    <a:pt x="0" y="7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7"/>
            <p:cNvSpPr>
              <a:spLocks/>
            </p:cNvSpPr>
            <p:nvPr/>
          </p:nvSpPr>
          <p:spPr bwMode="auto">
            <a:xfrm>
              <a:off x="2805" y="1765"/>
              <a:ext cx="141" cy="99"/>
            </a:xfrm>
            <a:custGeom>
              <a:avLst/>
              <a:gdLst>
                <a:gd name="T0" fmla="*/ 38 w 424"/>
                <a:gd name="T1" fmla="*/ 0 h 298"/>
                <a:gd name="T2" fmla="*/ 47 w 424"/>
                <a:gd name="T3" fmla="*/ 16 h 298"/>
                <a:gd name="T4" fmla="*/ 36 w 424"/>
                <a:gd name="T5" fmla="*/ 26 h 298"/>
                <a:gd name="T6" fmla="*/ 15 w 424"/>
                <a:gd name="T7" fmla="*/ 33 h 298"/>
                <a:gd name="T8" fmla="*/ 4 w 424"/>
                <a:gd name="T9" fmla="*/ 31 h 298"/>
                <a:gd name="T10" fmla="*/ 0 w 424"/>
                <a:gd name="T11" fmla="*/ 20 h 298"/>
                <a:gd name="T12" fmla="*/ 4 w 424"/>
                <a:gd name="T13" fmla="*/ 9 h 298"/>
                <a:gd name="T14" fmla="*/ 16 w 424"/>
                <a:gd name="T15" fmla="*/ 3 h 298"/>
                <a:gd name="T16" fmla="*/ 38 w 424"/>
                <a:gd name="T17" fmla="*/ 0 h 298"/>
                <a:gd name="T18" fmla="*/ 38 w 424"/>
                <a:gd name="T19" fmla="*/ 0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4"/>
                <a:gd name="T31" fmla="*/ 0 h 298"/>
                <a:gd name="T32" fmla="*/ 424 w 424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4" h="298">
                  <a:moveTo>
                    <a:pt x="339" y="0"/>
                  </a:moveTo>
                  <a:lnTo>
                    <a:pt x="424" y="140"/>
                  </a:lnTo>
                  <a:lnTo>
                    <a:pt x="325" y="232"/>
                  </a:lnTo>
                  <a:lnTo>
                    <a:pt x="135" y="298"/>
                  </a:lnTo>
                  <a:lnTo>
                    <a:pt x="37" y="283"/>
                  </a:lnTo>
                  <a:lnTo>
                    <a:pt x="0" y="183"/>
                  </a:lnTo>
                  <a:lnTo>
                    <a:pt x="34" y="84"/>
                  </a:lnTo>
                  <a:lnTo>
                    <a:pt x="142" y="26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Freeform 8"/>
            <p:cNvSpPr>
              <a:spLocks/>
            </p:cNvSpPr>
            <p:nvPr/>
          </p:nvSpPr>
          <p:spPr bwMode="auto">
            <a:xfrm>
              <a:off x="2695" y="1562"/>
              <a:ext cx="342" cy="183"/>
            </a:xfrm>
            <a:custGeom>
              <a:avLst/>
              <a:gdLst>
                <a:gd name="T0" fmla="*/ 0 w 1026"/>
                <a:gd name="T1" fmla="*/ 25 h 548"/>
                <a:gd name="T2" fmla="*/ 25 w 1026"/>
                <a:gd name="T3" fmla="*/ 0 h 548"/>
                <a:gd name="T4" fmla="*/ 49 w 1026"/>
                <a:gd name="T5" fmla="*/ 4 h 548"/>
                <a:gd name="T6" fmla="*/ 114 w 1026"/>
                <a:gd name="T7" fmla="*/ 32 h 548"/>
                <a:gd name="T8" fmla="*/ 94 w 1026"/>
                <a:gd name="T9" fmla="*/ 61 h 548"/>
                <a:gd name="T10" fmla="*/ 1 w 1026"/>
                <a:gd name="T11" fmla="*/ 33 h 548"/>
                <a:gd name="T12" fmla="*/ 0 w 1026"/>
                <a:gd name="T13" fmla="*/ 25 h 548"/>
                <a:gd name="T14" fmla="*/ 0 w 1026"/>
                <a:gd name="T15" fmla="*/ 25 h 5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6"/>
                <a:gd name="T25" fmla="*/ 0 h 548"/>
                <a:gd name="T26" fmla="*/ 1026 w 1026"/>
                <a:gd name="T27" fmla="*/ 548 h 5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6" h="548">
                  <a:moveTo>
                    <a:pt x="0" y="223"/>
                  </a:moveTo>
                  <a:lnTo>
                    <a:pt x="227" y="0"/>
                  </a:lnTo>
                  <a:lnTo>
                    <a:pt x="442" y="36"/>
                  </a:lnTo>
                  <a:lnTo>
                    <a:pt x="1026" y="283"/>
                  </a:lnTo>
                  <a:lnTo>
                    <a:pt x="844" y="548"/>
                  </a:lnTo>
                  <a:lnTo>
                    <a:pt x="7" y="298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9"/>
            <p:cNvSpPr>
              <a:spLocks/>
            </p:cNvSpPr>
            <p:nvPr/>
          </p:nvSpPr>
          <p:spPr bwMode="auto">
            <a:xfrm>
              <a:off x="2705" y="1577"/>
              <a:ext cx="307" cy="158"/>
            </a:xfrm>
            <a:custGeom>
              <a:avLst/>
              <a:gdLst>
                <a:gd name="T0" fmla="*/ 2 w 919"/>
                <a:gd name="T1" fmla="*/ 18 h 475"/>
                <a:gd name="T2" fmla="*/ 0 w 919"/>
                <a:gd name="T3" fmla="*/ 24 h 475"/>
                <a:gd name="T4" fmla="*/ 87 w 919"/>
                <a:gd name="T5" fmla="*/ 53 h 475"/>
                <a:gd name="T6" fmla="*/ 103 w 919"/>
                <a:gd name="T7" fmla="*/ 27 h 475"/>
                <a:gd name="T8" fmla="*/ 27 w 919"/>
                <a:gd name="T9" fmla="*/ 0 h 475"/>
                <a:gd name="T10" fmla="*/ 2 w 919"/>
                <a:gd name="T11" fmla="*/ 18 h 475"/>
                <a:gd name="T12" fmla="*/ 2 w 919"/>
                <a:gd name="T13" fmla="*/ 18 h 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475"/>
                <a:gd name="T23" fmla="*/ 919 w 919"/>
                <a:gd name="T24" fmla="*/ 475 h 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475">
                  <a:moveTo>
                    <a:pt x="15" y="166"/>
                  </a:moveTo>
                  <a:lnTo>
                    <a:pt x="0" y="220"/>
                  </a:lnTo>
                  <a:lnTo>
                    <a:pt x="780" y="475"/>
                  </a:lnTo>
                  <a:lnTo>
                    <a:pt x="919" y="243"/>
                  </a:lnTo>
                  <a:lnTo>
                    <a:pt x="241" y="0"/>
                  </a:lnTo>
                  <a:lnTo>
                    <a:pt x="15" y="16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Freeform 10"/>
            <p:cNvSpPr>
              <a:spLocks/>
            </p:cNvSpPr>
            <p:nvPr/>
          </p:nvSpPr>
          <p:spPr bwMode="auto">
            <a:xfrm>
              <a:off x="2732" y="1610"/>
              <a:ext cx="28" cy="16"/>
            </a:xfrm>
            <a:custGeom>
              <a:avLst/>
              <a:gdLst>
                <a:gd name="T0" fmla="*/ 4 w 85"/>
                <a:gd name="T1" fmla="*/ 0 h 48"/>
                <a:gd name="T2" fmla="*/ 0 w 85"/>
                <a:gd name="T3" fmla="*/ 3 h 48"/>
                <a:gd name="T4" fmla="*/ 8 w 85"/>
                <a:gd name="T5" fmla="*/ 5 h 48"/>
                <a:gd name="T6" fmla="*/ 9 w 85"/>
                <a:gd name="T7" fmla="*/ 1 h 48"/>
                <a:gd name="T8" fmla="*/ 4 w 85"/>
                <a:gd name="T9" fmla="*/ 0 h 48"/>
                <a:gd name="T10" fmla="*/ 4 w 85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48"/>
                <a:gd name="T20" fmla="*/ 85 w 8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5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Freeform 11"/>
            <p:cNvSpPr>
              <a:spLocks/>
            </p:cNvSpPr>
            <p:nvPr/>
          </p:nvSpPr>
          <p:spPr bwMode="auto">
            <a:xfrm>
              <a:off x="2772" y="1619"/>
              <a:ext cx="32" cy="21"/>
            </a:xfrm>
            <a:custGeom>
              <a:avLst/>
              <a:gdLst>
                <a:gd name="T0" fmla="*/ 2 w 98"/>
                <a:gd name="T1" fmla="*/ 0 h 62"/>
                <a:gd name="T2" fmla="*/ 0 w 98"/>
                <a:gd name="T3" fmla="*/ 4 h 62"/>
                <a:gd name="T4" fmla="*/ 8 w 98"/>
                <a:gd name="T5" fmla="*/ 7 h 62"/>
                <a:gd name="T6" fmla="*/ 10 w 98"/>
                <a:gd name="T7" fmla="*/ 3 h 62"/>
                <a:gd name="T8" fmla="*/ 2 w 98"/>
                <a:gd name="T9" fmla="*/ 0 h 62"/>
                <a:gd name="T10" fmla="*/ 2 w 98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62"/>
                <a:gd name="T20" fmla="*/ 98 w 98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62">
                  <a:moveTo>
                    <a:pt x="21" y="0"/>
                  </a:moveTo>
                  <a:lnTo>
                    <a:pt x="0" y="35"/>
                  </a:lnTo>
                  <a:lnTo>
                    <a:pt x="75" y="62"/>
                  </a:lnTo>
                  <a:lnTo>
                    <a:pt x="98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Freeform 12"/>
            <p:cNvSpPr>
              <a:spLocks/>
            </p:cNvSpPr>
            <p:nvPr/>
          </p:nvSpPr>
          <p:spPr bwMode="auto">
            <a:xfrm>
              <a:off x="2821" y="1636"/>
              <a:ext cx="40" cy="25"/>
            </a:xfrm>
            <a:custGeom>
              <a:avLst/>
              <a:gdLst>
                <a:gd name="T0" fmla="*/ 3 w 121"/>
                <a:gd name="T1" fmla="*/ 0 h 75"/>
                <a:gd name="T2" fmla="*/ 0 w 121"/>
                <a:gd name="T3" fmla="*/ 4 h 75"/>
                <a:gd name="T4" fmla="*/ 11 w 121"/>
                <a:gd name="T5" fmla="*/ 8 h 75"/>
                <a:gd name="T6" fmla="*/ 13 w 121"/>
                <a:gd name="T7" fmla="*/ 5 h 75"/>
                <a:gd name="T8" fmla="*/ 3 w 121"/>
                <a:gd name="T9" fmla="*/ 0 h 75"/>
                <a:gd name="T10" fmla="*/ 3 w 121"/>
                <a:gd name="T11" fmla="*/ 0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31" y="0"/>
                  </a:moveTo>
                  <a:lnTo>
                    <a:pt x="0" y="38"/>
                  </a:lnTo>
                  <a:lnTo>
                    <a:pt x="101" y="75"/>
                  </a:lnTo>
                  <a:lnTo>
                    <a:pt x="121" y="4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13"/>
            <p:cNvSpPr>
              <a:spLocks/>
            </p:cNvSpPr>
            <p:nvPr/>
          </p:nvSpPr>
          <p:spPr bwMode="auto">
            <a:xfrm>
              <a:off x="2882" y="1662"/>
              <a:ext cx="37" cy="21"/>
            </a:xfrm>
            <a:custGeom>
              <a:avLst/>
              <a:gdLst>
                <a:gd name="T0" fmla="*/ 2 w 109"/>
                <a:gd name="T1" fmla="*/ 0 h 65"/>
                <a:gd name="T2" fmla="*/ 0 w 109"/>
                <a:gd name="T3" fmla="*/ 3 h 65"/>
                <a:gd name="T4" fmla="*/ 10 w 109"/>
                <a:gd name="T5" fmla="*/ 7 h 65"/>
                <a:gd name="T6" fmla="*/ 13 w 109"/>
                <a:gd name="T7" fmla="*/ 4 h 65"/>
                <a:gd name="T8" fmla="*/ 2 w 109"/>
                <a:gd name="T9" fmla="*/ 0 h 65"/>
                <a:gd name="T10" fmla="*/ 2 w 10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65"/>
                <a:gd name="T20" fmla="*/ 109 w 109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89" y="65"/>
                  </a:lnTo>
                  <a:lnTo>
                    <a:pt x="109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14"/>
            <p:cNvSpPr>
              <a:spLocks/>
            </p:cNvSpPr>
            <p:nvPr/>
          </p:nvSpPr>
          <p:spPr bwMode="auto">
            <a:xfrm>
              <a:off x="2933" y="1680"/>
              <a:ext cx="34" cy="20"/>
            </a:xfrm>
            <a:custGeom>
              <a:avLst/>
              <a:gdLst>
                <a:gd name="T0" fmla="*/ 3 w 101"/>
                <a:gd name="T1" fmla="*/ 0 h 61"/>
                <a:gd name="T2" fmla="*/ 0 w 101"/>
                <a:gd name="T3" fmla="*/ 3 h 61"/>
                <a:gd name="T4" fmla="*/ 8 w 101"/>
                <a:gd name="T5" fmla="*/ 7 h 61"/>
                <a:gd name="T6" fmla="*/ 11 w 101"/>
                <a:gd name="T7" fmla="*/ 4 h 61"/>
                <a:gd name="T8" fmla="*/ 3 w 101"/>
                <a:gd name="T9" fmla="*/ 0 h 61"/>
                <a:gd name="T10" fmla="*/ 3 w 101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1"/>
                <a:gd name="T20" fmla="*/ 101 w 10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1">
                  <a:moveTo>
                    <a:pt x="27" y="0"/>
                  </a:moveTo>
                  <a:lnTo>
                    <a:pt x="0" y="32"/>
                  </a:lnTo>
                  <a:lnTo>
                    <a:pt x="68" y="61"/>
                  </a:lnTo>
                  <a:lnTo>
                    <a:pt x="101" y="3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15"/>
            <p:cNvSpPr>
              <a:spLocks/>
            </p:cNvSpPr>
            <p:nvPr/>
          </p:nvSpPr>
          <p:spPr bwMode="auto">
            <a:xfrm>
              <a:off x="2757" y="1592"/>
              <a:ext cx="31" cy="17"/>
            </a:xfrm>
            <a:custGeom>
              <a:avLst/>
              <a:gdLst>
                <a:gd name="T0" fmla="*/ 4 w 95"/>
                <a:gd name="T1" fmla="*/ 0 h 51"/>
                <a:gd name="T2" fmla="*/ 0 w 95"/>
                <a:gd name="T3" fmla="*/ 3 h 51"/>
                <a:gd name="T4" fmla="*/ 8 w 95"/>
                <a:gd name="T5" fmla="*/ 6 h 51"/>
                <a:gd name="T6" fmla="*/ 10 w 95"/>
                <a:gd name="T7" fmla="*/ 3 h 51"/>
                <a:gd name="T8" fmla="*/ 4 w 95"/>
                <a:gd name="T9" fmla="*/ 0 h 51"/>
                <a:gd name="T10" fmla="*/ 4 w 95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1"/>
                <a:gd name="T20" fmla="*/ 95 w 9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1">
                  <a:moveTo>
                    <a:pt x="34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5" y="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16"/>
            <p:cNvSpPr>
              <a:spLocks/>
            </p:cNvSpPr>
            <p:nvPr/>
          </p:nvSpPr>
          <p:spPr bwMode="auto">
            <a:xfrm>
              <a:off x="2805" y="1604"/>
              <a:ext cx="37" cy="20"/>
            </a:xfrm>
            <a:custGeom>
              <a:avLst/>
              <a:gdLst>
                <a:gd name="T0" fmla="*/ 3 w 111"/>
                <a:gd name="T1" fmla="*/ 0 h 60"/>
                <a:gd name="T2" fmla="*/ 0 w 111"/>
                <a:gd name="T3" fmla="*/ 3 h 60"/>
                <a:gd name="T4" fmla="*/ 10 w 111"/>
                <a:gd name="T5" fmla="*/ 7 h 60"/>
                <a:gd name="T6" fmla="*/ 12 w 111"/>
                <a:gd name="T7" fmla="*/ 3 h 60"/>
                <a:gd name="T8" fmla="*/ 3 w 111"/>
                <a:gd name="T9" fmla="*/ 0 h 60"/>
                <a:gd name="T10" fmla="*/ 3 w 111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0"/>
                <a:gd name="T20" fmla="*/ 111 w 11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0">
                  <a:moveTo>
                    <a:pt x="25" y="0"/>
                  </a:moveTo>
                  <a:lnTo>
                    <a:pt x="0" y="31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17"/>
            <p:cNvSpPr>
              <a:spLocks/>
            </p:cNvSpPr>
            <p:nvPr/>
          </p:nvSpPr>
          <p:spPr bwMode="auto">
            <a:xfrm>
              <a:off x="2854" y="1621"/>
              <a:ext cx="33" cy="17"/>
            </a:xfrm>
            <a:custGeom>
              <a:avLst/>
              <a:gdLst>
                <a:gd name="T0" fmla="*/ 3 w 100"/>
                <a:gd name="T1" fmla="*/ 0 h 52"/>
                <a:gd name="T2" fmla="*/ 0 w 100"/>
                <a:gd name="T3" fmla="*/ 3 h 52"/>
                <a:gd name="T4" fmla="*/ 10 w 100"/>
                <a:gd name="T5" fmla="*/ 6 h 52"/>
                <a:gd name="T6" fmla="*/ 11 w 100"/>
                <a:gd name="T7" fmla="*/ 2 h 52"/>
                <a:gd name="T8" fmla="*/ 3 w 100"/>
                <a:gd name="T9" fmla="*/ 0 h 52"/>
                <a:gd name="T10" fmla="*/ 3 w 100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52"/>
                <a:gd name="T20" fmla="*/ 100 w 100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52">
                  <a:moveTo>
                    <a:pt x="28" y="0"/>
                  </a:moveTo>
                  <a:lnTo>
                    <a:pt x="0" y="27"/>
                  </a:lnTo>
                  <a:lnTo>
                    <a:pt x="90" y="52"/>
                  </a:lnTo>
                  <a:lnTo>
                    <a:pt x="100" y="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18"/>
            <p:cNvSpPr>
              <a:spLocks/>
            </p:cNvSpPr>
            <p:nvPr/>
          </p:nvSpPr>
          <p:spPr bwMode="auto">
            <a:xfrm>
              <a:off x="2899" y="1637"/>
              <a:ext cx="32" cy="19"/>
            </a:xfrm>
            <a:custGeom>
              <a:avLst/>
              <a:gdLst>
                <a:gd name="T0" fmla="*/ 1 w 95"/>
                <a:gd name="T1" fmla="*/ 0 h 59"/>
                <a:gd name="T2" fmla="*/ 0 w 95"/>
                <a:gd name="T3" fmla="*/ 4 h 59"/>
                <a:gd name="T4" fmla="*/ 9 w 95"/>
                <a:gd name="T5" fmla="*/ 6 h 59"/>
                <a:gd name="T6" fmla="*/ 11 w 95"/>
                <a:gd name="T7" fmla="*/ 3 h 59"/>
                <a:gd name="T8" fmla="*/ 1 w 95"/>
                <a:gd name="T9" fmla="*/ 0 h 59"/>
                <a:gd name="T10" fmla="*/ 1 w 95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9"/>
                <a:gd name="T20" fmla="*/ 95 w 95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9">
                  <a:moveTo>
                    <a:pt x="13" y="0"/>
                  </a:moveTo>
                  <a:lnTo>
                    <a:pt x="0" y="34"/>
                  </a:lnTo>
                  <a:lnTo>
                    <a:pt x="82" y="59"/>
                  </a:lnTo>
                  <a:lnTo>
                    <a:pt x="95" y="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19"/>
            <p:cNvSpPr>
              <a:spLocks/>
            </p:cNvSpPr>
            <p:nvPr/>
          </p:nvSpPr>
          <p:spPr bwMode="auto">
            <a:xfrm>
              <a:off x="2948" y="1650"/>
              <a:ext cx="25" cy="21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5 h 64"/>
                <a:gd name="T4" fmla="*/ 8 w 75"/>
                <a:gd name="T5" fmla="*/ 7 h 64"/>
                <a:gd name="T6" fmla="*/ 8 w 75"/>
                <a:gd name="T7" fmla="*/ 3 h 64"/>
                <a:gd name="T8" fmla="*/ 0 w 75"/>
                <a:gd name="T9" fmla="*/ 0 h 64"/>
                <a:gd name="T10" fmla="*/ 0 w 75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4"/>
                <a:gd name="T20" fmla="*/ 75 w 75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20"/>
            <p:cNvSpPr>
              <a:spLocks/>
            </p:cNvSpPr>
            <p:nvPr/>
          </p:nvSpPr>
          <p:spPr bwMode="auto">
            <a:xfrm>
              <a:off x="2835" y="1773"/>
              <a:ext cx="110" cy="81"/>
            </a:xfrm>
            <a:custGeom>
              <a:avLst/>
              <a:gdLst>
                <a:gd name="T0" fmla="*/ 0 w 328"/>
                <a:gd name="T1" fmla="*/ 21 h 242"/>
                <a:gd name="T2" fmla="*/ 3 w 328"/>
                <a:gd name="T3" fmla="*/ 11 h 242"/>
                <a:gd name="T4" fmla="*/ 13 w 328"/>
                <a:gd name="T5" fmla="*/ 4 h 242"/>
                <a:gd name="T6" fmla="*/ 30 w 328"/>
                <a:gd name="T7" fmla="*/ 0 h 242"/>
                <a:gd name="T8" fmla="*/ 32 w 328"/>
                <a:gd name="T9" fmla="*/ 5 h 242"/>
                <a:gd name="T10" fmla="*/ 21 w 328"/>
                <a:gd name="T11" fmla="*/ 7 h 242"/>
                <a:gd name="T12" fmla="*/ 35 w 328"/>
                <a:gd name="T13" fmla="*/ 9 h 242"/>
                <a:gd name="T14" fmla="*/ 37 w 328"/>
                <a:gd name="T15" fmla="*/ 16 h 242"/>
                <a:gd name="T16" fmla="*/ 24 w 328"/>
                <a:gd name="T17" fmla="*/ 25 h 242"/>
                <a:gd name="T18" fmla="*/ 10 w 328"/>
                <a:gd name="T19" fmla="*/ 27 h 242"/>
                <a:gd name="T20" fmla="*/ 0 w 328"/>
                <a:gd name="T21" fmla="*/ 21 h 242"/>
                <a:gd name="T22" fmla="*/ 0 w 328"/>
                <a:gd name="T23" fmla="*/ 21 h 2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8"/>
                <a:gd name="T37" fmla="*/ 0 h 242"/>
                <a:gd name="T38" fmla="*/ 328 w 328"/>
                <a:gd name="T39" fmla="*/ 242 h 2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8" h="242">
                  <a:moveTo>
                    <a:pt x="0" y="191"/>
                  </a:moveTo>
                  <a:lnTo>
                    <a:pt x="27" y="99"/>
                  </a:lnTo>
                  <a:lnTo>
                    <a:pt x="112" y="33"/>
                  </a:lnTo>
                  <a:lnTo>
                    <a:pt x="265" y="0"/>
                  </a:lnTo>
                  <a:lnTo>
                    <a:pt x="285" y="47"/>
                  </a:lnTo>
                  <a:lnTo>
                    <a:pt x="189" y="62"/>
                  </a:lnTo>
                  <a:lnTo>
                    <a:pt x="310" y="85"/>
                  </a:lnTo>
                  <a:lnTo>
                    <a:pt x="328" y="143"/>
                  </a:lnTo>
                  <a:lnTo>
                    <a:pt x="214" y="221"/>
                  </a:lnTo>
                  <a:lnTo>
                    <a:pt x="85" y="242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21"/>
            <p:cNvSpPr>
              <a:spLocks/>
            </p:cNvSpPr>
            <p:nvPr/>
          </p:nvSpPr>
          <p:spPr bwMode="auto">
            <a:xfrm>
              <a:off x="2800" y="1761"/>
              <a:ext cx="150" cy="112"/>
            </a:xfrm>
            <a:custGeom>
              <a:avLst/>
              <a:gdLst>
                <a:gd name="T0" fmla="*/ 50 w 449"/>
                <a:gd name="T1" fmla="*/ 18 h 337"/>
                <a:gd name="T2" fmla="*/ 41 w 449"/>
                <a:gd name="T3" fmla="*/ 0 h 337"/>
                <a:gd name="T4" fmla="*/ 25 w 449"/>
                <a:gd name="T5" fmla="*/ 2 h 337"/>
                <a:gd name="T6" fmla="*/ 14 w 449"/>
                <a:gd name="T7" fmla="*/ 5 h 337"/>
                <a:gd name="T8" fmla="*/ 7 w 449"/>
                <a:gd name="T9" fmla="*/ 9 h 337"/>
                <a:gd name="T10" fmla="*/ 3 w 449"/>
                <a:gd name="T11" fmla="*/ 13 h 337"/>
                <a:gd name="T12" fmla="*/ 0 w 449"/>
                <a:gd name="T13" fmla="*/ 19 h 337"/>
                <a:gd name="T14" fmla="*/ 0 w 449"/>
                <a:gd name="T15" fmla="*/ 25 h 337"/>
                <a:gd name="T16" fmla="*/ 4 w 449"/>
                <a:gd name="T17" fmla="*/ 33 h 337"/>
                <a:gd name="T18" fmla="*/ 8 w 449"/>
                <a:gd name="T19" fmla="*/ 36 h 337"/>
                <a:gd name="T20" fmla="*/ 17 w 449"/>
                <a:gd name="T21" fmla="*/ 37 h 337"/>
                <a:gd name="T22" fmla="*/ 29 w 449"/>
                <a:gd name="T23" fmla="*/ 36 h 337"/>
                <a:gd name="T24" fmla="*/ 38 w 449"/>
                <a:gd name="T25" fmla="*/ 32 h 337"/>
                <a:gd name="T26" fmla="*/ 47 w 449"/>
                <a:gd name="T27" fmla="*/ 24 h 337"/>
                <a:gd name="T28" fmla="*/ 43 w 449"/>
                <a:gd name="T29" fmla="*/ 22 h 337"/>
                <a:gd name="T30" fmla="*/ 29 w 449"/>
                <a:gd name="T31" fmla="*/ 29 h 337"/>
                <a:gd name="T32" fmla="*/ 17 w 449"/>
                <a:gd name="T33" fmla="*/ 31 h 337"/>
                <a:gd name="T34" fmla="*/ 10 w 449"/>
                <a:gd name="T35" fmla="*/ 30 h 337"/>
                <a:gd name="T36" fmla="*/ 6 w 449"/>
                <a:gd name="T37" fmla="*/ 26 h 337"/>
                <a:gd name="T38" fmla="*/ 5 w 449"/>
                <a:gd name="T39" fmla="*/ 20 h 337"/>
                <a:gd name="T40" fmla="*/ 7 w 449"/>
                <a:gd name="T41" fmla="*/ 14 h 337"/>
                <a:gd name="T42" fmla="*/ 15 w 449"/>
                <a:gd name="T43" fmla="*/ 9 h 337"/>
                <a:gd name="T44" fmla="*/ 27 w 449"/>
                <a:gd name="T45" fmla="*/ 4 h 337"/>
                <a:gd name="T46" fmla="*/ 40 w 449"/>
                <a:gd name="T47" fmla="*/ 3 h 337"/>
                <a:gd name="T48" fmla="*/ 46 w 449"/>
                <a:gd name="T49" fmla="*/ 17 h 337"/>
                <a:gd name="T50" fmla="*/ 50 w 449"/>
                <a:gd name="T51" fmla="*/ 18 h 337"/>
                <a:gd name="T52" fmla="*/ 50 w 449"/>
                <a:gd name="T53" fmla="*/ 18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9"/>
                <a:gd name="T82" fmla="*/ 0 h 337"/>
                <a:gd name="T83" fmla="*/ 449 w 449"/>
                <a:gd name="T84" fmla="*/ 337 h 3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9" h="337">
                  <a:moveTo>
                    <a:pt x="449" y="162"/>
                  </a:moveTo>
                  <a:lnTo>
                    <a:pt x="372" y="0"/>
                  </a:lnTo>
                  <a:lnTo>
                    <a:pt x="223" y="20"/>
                  </a:lnTo>
                  <a:lnTo>
                    <a:pt x="126" y="46"/>
                  </a:lnTo>
                  <a:lnTo>
                    <a:pt x="62" y="82"/>
                  </a:lnTo>
                  <a:lnTo>
                    <a:pt x="24" y="120"/>
                  </a:lnTo>
                  <a:lnTo>
                    <a:pt x="0" y="167"/>
                  </a:lnTo>
                  <a:lnTo>
                    <a:pt x="0" y="224"/>
                  </a:lnTo>
                  <a:lnTo>
                    <a:pt x="35" y="295"/>
                  </a:lnTo>
                  <a:lnTo>
                    <a:pt x="75" y="324"/>
                  </a:lnTo>
                  <a:lnTo>
                    <a:pt x="151" y="337"/>
                  </a:lnTo>
                  <a:lnTo>
                    <a:pt x="260" y="322"/>
                  </a:lnTo>
                  <a:lnTo>
                    <a:pt x="339" y="285"/>
                  </a:lnTo>
                  <a:lnTo>
                    <a:pt x="423" y="220"/>
                  </a:lnTo>
                  <a:lnTo>
                    <a:pt x="390" y="200"/>
                  </a:lnTo>
                  <a:lnTo>
                    <a:pt x="261" y="264"/>
                  </a:lnTo>
                  <a:lnTo>
                    <a:pt x="151" y="282"/>
                  </a:lnTo>
                  <a:lnTo>
                    <a:pt x="93" y="275"/>
                  </a:lnTo>
                  <a:lnTo>
                    <a:pt x="53" y="235"/>
                  </a:lnTo>
                  <a:lnTo>
                    <a:pt x="45" y="185"/>
                  </a:lnTo>
                  <a:lnTo>
                    <a:pt x="65" y="123"/>
                  </a:lnTo>
                  <a:lnTo>
                    <a:pt x="133" y="77"/>
                  </a:lnTo>
                  <a:lnTo>
                    <a:pt x="239" y="37"/>
                  </a:lnTo>
                  <a:lnTo>
                    <a:pt x="357" y="27"/>
                  </a:lnTo>
                  <a:lnTo>
                    <a:pt x="416" y="153"/>
                  </a:lnTo>
                  <a:lnTo>
                    <a:pt x="449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22"/>
            <p:cNvSpPr>
              <a:spLocks/>
            </p:cNvSpPr>
            <p:nvPr/>
          </p:nvSpPr>
          <p:spPr bwMode="auto">
            <a:xfrm>
              <a:off x="2888" y="1782"/>
              <a:ext cx="44" cy="16"/>
            </a:xfrm>
            <a:custGeom>
              <a:avLst/>
              <a:gdLst>
                <a:gd name="T0" fmla="*/ 14 w 132"/>
                <a:gd name="T1" fmla="*/ 0 h 47"/>
                <a:gd name="T2" fmla="*/ 0 w 132"/>
                <a:gd name="T3" fmla="*/ 2 h 47"/>
                <a:gd name="T4" fmla="*/ 1 w 132"/>
                <a:gd name="T5" fmla="*/ 5 h 47"/>
                <a:gd name="T6" fmla="*/ 15 w 132"/>
                <a:gd name="T7" fmla="*/ 3 h 47"/>
                <a:gd name="T8" fmla="*/ 14 w 132"/>
                <a:gd name="T9" fmla="*/ 0 h 47"/>
                <a:gd name="T10" fmla="*/ 14 w 132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47"/>
                <a:gd name="T20" fmla="*/ 132 w 132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47">
                  <a:moveTo>
                    <a:pt x="124" y="0"/>
                  </a:moveTo>
                  <a:lnTo>
                    <a:pt x="0" y="18"/>
                  </a:lnTo>
                  <a:lnTo>
                    <a:pt x="8" y="47"/>
                  </a:lnTo>
                  <a:lnTo>
                    <a:pt x="132" y="2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23"/>
            <p:cNvSpPr>
              <a:spLocks/>
            </p:cNvSpPr>
            <p:nvPr/>
          </p:nvSpPr>
          <p:spPr bwMode="auto">
            <a:xfrm>
              <a:off x="2874" y="1770"/>
              <a:ext cx="74" cy="54"/>
            </a:xfrm>
            <a:custGeom>
              <a:avLst/>
              <a:gdLst>
                <a:gd name="T0" fmla="*/ 0 w 221"/>
                <a:gd name="T1" fmla="*/ 1 h 162"/>
                <a:gd name="T2" fmla="*/ 8 w 221"/>
                <a:gd name="T3" fmla="*/ 18 h 162"/>
                <a:gd name="T4" fmla="*/ 16 w 221"/>
                <a:gd name="T5" fmla="*/ 16 h 162"/>
                <a:gd name="T6" fmla="*/ 24 w 221"/>
                <a:gd name="T7" fmla="*/ 17 h 162"/>
                <a:gd name="T8" fmla="*/ 25 w 221"/>
                <a:gd name="T9" fmla="*/ 14 h 162"/>
                <a:gd name="T10" fmla="*/ 20 w 221"/>
                <a:gd name="T11" fmla="*/ 13 h 162"/>
                <a:gd name="T12" fmla="*/ 9 w 221"/>
                <a:gd name="T13" fmla="*/ 14 h 162"/>
                <a:gd name="T14" fmla="*/ 2 w 221"/>
                <a:gd name="T15" fmla="*/ 0 h 162"/>
                <a:gd name="T16" fmla="*/ 0 w 221"/>
                <a:gd name="T17" fmla="*/ 1 h 162"/>
                <a:gd name="T18" fmla="*/ 0 w 221"/>
                <a:gd name="T19" fmla="*/ 1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162"/>
                <a:gd name="T32" fmla="*/ 221 w 221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162">
                  <a:moveTo>
                    <a:pt x="0" y="8"/>
                  </a:moveTo>
                  <a:lnTo>
                    <a:pt x="68" y="162"/>
                  </a:lnTo>
                  <a:lnTo>
                    <a:pt x="139" y="144"/>
                  </a:lnTo>
                  <a:lnTo>
                    <a:pt x="211" y="150"/>
                  </a:lnTo>
                  <a:lnTo>
                    <a:pt x="221" y="126"/>
                  </a:lnTo>
                  <a:lnTo>
                    <a:pt x="178" y="113"/>
                  </a:lnTo>
                  <a:lnTo>
                    <a:pt x="85" y="124"/>
                  </a:lnTo>
                  <a:lnTo>
                    <a:pt x="2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24"/>
            <p:cNvSpPr>
              <a:spLocks/>
            </p:cNvSpPr>
            <p:nvPr/>
          </p:nvSpPr>
          <p:spPr bwMode="auto">
            <a:xfrm>
              <a:off x="2823" y="1830"/>
              <a:ext cx="48" cy="15"/>
            </a:xfrm>
            <a:custGeom>
              <a:avLst/>
              <a:gdLst>
                <a:gd name="T0" fmla="*/ 0 w 144"/>
                <a:gd name="T1" fmla="*/ 0 h 46"/>
                <a:gd name="T2" fmla="*/ 4 w 144"/>
                <a:gd name="T3" fmla="*/ 4 h 46"/>
                <a:gd name="T4" fmla="*/ 8 w 144"/>
                <a:gd name="T5" fmla="*/ 5 h 46"/>
                <a:gd name="T6" fmla="*/ 16 w 144"/>
                <a:gd name="T7" fmla="*/ 2 h 46"/>
                <a:gd name="T8" fmla="*/ 13 w 144"/>
                <a:gd name="T9" fmla="*/ 0 h 46"/>
                <a:gd name="T10" fmla="*/ 6 w 144"/>
                <a:gd name="T11" fmla="*/ 1 h 46"/>
                <a:gd name="T12" fmla="*/ 0 w 144"/>
                <a:gd name="T13" fmla="*/ 0 h 46"/>
                <a:gd name="T14" fmla="*/ 0 w 144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46"/>
                <a:gd name="T26" fmla="*/ 144 w 144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46">
                  <a:moveTo>
                    <a:pt x="0" y="2"/>
                  </a:moveTo>
                  <a:lnTo>
                    <a:pt x="33" y="39"/>
                  </a:lnTo>
                  <a:lnTo>
                    <a:pt x="75" y="46"/>
                  </a:lnTo>
                  <a:lnTo>
                    <a:pt x="144" y="22"/>
                  </a:lnTo>
                  <a:lnTo>
                    <a:pt x="117" y="0"/>
                  </a:lnTo>
                  <a:lnTo>
                    <a:pt x="51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25"/>
            <p:cNvSpPr>
              <a:spLocks/>
            </p:cNvSpPr>
            <p:nvPr/>
          </p:nvSpPr>
          <p:spPr bwMode="auto">
            <a:xfrm>
              <a:off x="2691" y="1556"/>
              <a:ext cx="348" cy="196"/>
            </a:xfrm>
            <a:custGeom>
              <a:avLst/>
              <a:gdLst>
                <a:gd name="T0" fmla="*/ 31 w 1042"/>
                <a:gd name="T1" fmla="*/ 0 h 588"/>
                <a:gd name="T2" fmla="*/ 25 w 1042"/>
                <a:gd name="T3" fmla="*/ 0 h 588"/>
                <a:gd name="T4" fmla="*/ 0 w 1042"/>
                <a:gd name="T5" fmla="*/ 27 h 588"/>
                <a:gd name="T6" fmla="*/ 0 w 1042"/>
                <a:gd name="T7" fmla="*/ 35 h 588"/>
                <a:gd name="T8" fmla="*/ 94 w 1042"/>
                <a:gd name="T9" fmla="*/ 65 h 588"/>
                <a:gd name="T10" fmla="*/ 99 w 1042"/>
                <a:gd name="T11" fmla="*/ 63 h 588"/>
                <a:gd name="T12" fmla="*/ 116 w 1042"/>
                <a:gd name="T13" fmla="*/ 41 h 588"/>
                <a:gd name="T14" fmla="*/ 116 w 1042"/>
                <a:gd name="T15" fmla="*/ 30 h 588"/>
                <a:gd name="T16" fmla="*/ 46 w 1042"/>
                <a:gd name="T17" fmla="*/ 4 h 588"/>
                <a:gd name="T18" fmla="*/ 32 w 1042"/>
                <a:gd name="T19" fmla="*/ 3 h 588"/>
                <a:gd name="T20" fmla="*/ 112 w 1042"/>
                <a:gd name="T21" fmla="*/ 33 h 588"/>
                <a:gd name="T22" fmla="*/ 96 w 1042"/>
                <a:gd name="T23" fmla="*/ 56 h 588"/>
                <a:gd name="T24" fmla="*/ 9 w 1042"/>
                <a:gd name="T25" fmla="*/ 26 h 588"/>
                <a:gd name="T26" fmla="*/ 6 w 1042"/>
                <a:gd name="T27" fmla="*/ 29 h 588"/>
                <a:gd name="T28" fmla="*/ 61 w 1042"/>
                <a:gd name="T29" fmla="*/ 48 h 588"/>
                <a:gd name="T30" fmla="*/ 3 w 1042"/>
                <a:gd name="T31" fmla="*/ 32 h 588"/>
                <a:gd name="T32" fmla="*/ 3 w 1042"/>
                <a:gd name="T33" fmla="*/ 27 h 588"/>
                <a:gd name="T34" fmla="*/ 31 w 1042"/>
                <a:gd name="T35" fmla="*/ 0 h 588"/>
                <a:gd name="T36" fmla="*/ 31 w 1042"/>
                <a:gd name="T37" fmla="*/ 0 h 5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2"/>
                <a:gd name="T58" fmla="*/ 0 h 588"/>
                <a:gd name="T59" fmla="*/ 1042 w 1042"/>
                <a:gd name="T60" fmla="*/ 588 h 5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2" h="588">
                  <a:moveTo>
                    <a:pt x="276" y="0"/>
                  </a:moveTo>
                  <a:lnTo>
                    <a:pt x="225" y="2"/>
                  </a:lnTo>
                  <a:lnTo>
                    <a:pt x="0" y="241"/>
                  </a:lnTo>
                  <a:lnTo>
                    <a:pt x="2" y="311"/>
                  </a:lnTo>
                  <a:lnTo>
                    <a:pt x="844" y="588"/>
                  </a:lnTo>
                  <a:lnTo>
                    <a:pt x="885" y="565"/>
                  </a:lnTo>
                  <a:lnTo>
                    <a:pt x="1036" y="367"/>
                  </a:lnTo>
                  <a:lnTo>
                    <a:pt x="1042" y="271"/>
                  </a:lnTo>
                  <a:lnTo>
                    <a:pt x="414" y="35"/>
                  </a:lnTo>
                  <a:lnTo>
                    <a:pt x="283" y="31"/>
                  </a:lnTo>
                  <a:lnTo>
                    <a:pt x="1002" y="296"/>
                  </a:lnTo>
                  <a:lnTo>
                    <a:pt x="857" y="506"/>
                  </a:lnTo>
                  <a:lnTo>
                    <a:pt x="83" y="233"/>
                  </a:lnTo>
                  <a:lnTo>
                    <a:pt x="56" y="258"/>
                  </a:lnTo>
                  <a:lnTo>
                    <a:pt x="545" y="436"/>
                  </a:lnTo>
                  <a:lnTo>
                    <a:pt x="28" y="292"/>
                  </a:lnTo>
                  <a:lnTo>
                    <a:pt x="30" y="24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26"/>
            <p:cNvSpPr>
              <a:spLocks/>
            </p:cNvSpPr>
            <p:nvPr/>
          </p:nvSpPr>
          <p:spPr bwMode="auto">
            <a:xfrm>
              <a:off x="2732" y="1617"/>
              <a:ext cx="28" cy="16"/>
            </a:xfrm>
            <a:custGeom>
              <a:avLst/>
              <a:gdLst>
                <a:gd name="T0" fmla="*/ 3 w 86"/>
                <a:gd name="T1" fmla="*/ 0 h 48"/>
                <a:gd name="T2" fmla="*/ 0 w 86"/>
                <a:gd name="T3" fmla="*/ 3 h 48"/>
                <a:gd name="T4" fmla="*/ 8 w 86"/>
                <a:gd name="T5" fmla="*/ 5 h 48"/>
                <a:gd name="T6" fmla="*/ 9 w 86"/>
                <a:gd name="T7" fmla="*/ 1 h 48"/>
                <a:gd name="T8" fmla="*/ 3 w 86"/>
                <a:gd name="T9" fmla="*/ 0 h 48"/>
                <a:gd name="T10" fmla="*/ 3 w 86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48"/>
                <a:gd name="T20" fmla="*/ 86 w 8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48">
                  <a:moveTo>
                    <a:pt x="32" y="0"/>
                  </a:moveTo>
                  <a:lnTo>
                    <a:pt x="0" y="31"/>
                  </a:lnTo>
                  <a:lnTo>
                    <a:pt x="74" y="48"/>
                  </a:lnTo>
                  <a:lnTo>
                    <a:pt x="86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27"/>
            <p:cNvSpPr>
              <a:spLocks/>
            </p:cNvSpPr>
            <p:nvPr/>
          </p:nvSpPr>
          <p:spPr bwMode="auto">
            <a:xfrm>
              <a:off x="2772" y="1627"/>
              <a:ext cx="33" cy="20"/>
            </a:xfrm>
            <a:custGeom>
              <a:avLst/>
              <a:gdLst>
                <a:gd name="T0" fmla="*/ 2 w 99"/>
                <a:gd name="T1" fmla="*/ 0 h 62"/>
                <a:gd name="T2" fmla="*/ 0 w 99"/>
                <a:gd name="T3" fmla="*/ 4 h 62"/>
                <a:gd name="T4" fmla="*/ 8 w 99"/>
                <a:gd name="T5" fmla="*/ 6 h 62"/>
                <a:gd name="T6" fmla="*/ 11 w 99"/>
                <a:gd name="T7" fmla="*/ 3 h 62"/>
                <a:gd name="T8" fmla="*/ 2 w 99"/>
                <a:gd name="T9" fmla="*/ 0 h 62"/>
                <a:gd name="T10" fmla="*/ 2 w 99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62"/>
                <a:gd name="T20" fmla="*/ 99 w 99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62">
                  <a:moveTo>
                    <a:pt x="21" y="0"/>
                  </a:moveTo>
                  <a:lnTo>
                    <a:pt x="0" y="36"/>
                  </a:lnTo>
                  <a:lnTo>
                    <a:pt x="75" y="62"/>
                  </a:lnTo>
                  <a:lnTo>
                    <a:pt x="99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28"/>
            <p:cNvSpPr>
              <a:spLocks/>
            </p:cNvSpPr>
            <p:nvPr/>
          </p:nvSpPr>
          <p:spPr bwMode="auto">
            <a:xfrm>
              <a:off x="2821" y="1643"/>
              <a:ext cx="40" cy="25"/>
            </a:xfrm>
            <a:custGeom>
              <a:avLst/>
              <a:gdLst>
                <a:gd name="T0" fmla="*/ 3 w 121"/>
                <a:gd name="T1" fmla="*/ 0 h 76"/>
                <a:gd name="T2" fmla="*/ 0 w 121"/>
                <a:gd name="T3" fmla="*/ 4 h 76"/>
                <a:gd name="T4" fmla="*/ 11 w 121"/>
                <a:gd name="T5" fmla="*/ 8 h 76"/>
                <a:gd name="T6" fmla="*/ 13 w 121"/>
                <a:gd name="T7" fmla="*/ 5 h 76"/>
                <a:gd name="T8" fmla="*/ 3 w 121"/>
                <a:gd name="T9" fmla="*/ 0 h 76"/>
                <a:gd name="T10" fmla="*/ 3 w 12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6"/>
                <a:gd name="T20" fmla="*/ 121 w 12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6">
                  <a:moveTo>
                    <a:pt x="31" y="0"/>
                  </a:moveTo>
                  <a:lnTo>
                    <a:pt x="0" y="38"/>
                  </a:lnTo>
                  <a:lnTo>
                    <a:pt x="101" y="76"/>
                  </a:lnTo>
                  <a:lnTo>
                    <a:pt x="121" y="4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29"/>
            <p:cNvSpPr>
              <a:spLocks/>
            </p:cNvSpPr>
            <p:nvPr/>
          </p:nvSpPr>
          <p:spPr bwMode="auto">
            <a:xfrm>
              <a:off x="2882" y="1669"/>
              <a:ext cx="37" cy="22"/>
            </a:xfrm>
            <a:custGeom>
              <a:avLst/>
              <a:gdLst>
                <a:gd name="T0" fmla="*/ 2 w 109"/>
                <a:gd name="T1" fmla="*/ 0 h 65"/>
                <a:gd name="T2" fmla="*/ 0 w 109"/>
                <a:gd name="T3" fmla="*/ 4 h 65"/>
                <a:gd name="T4" fmla="*/ 11 w 109"/>
                <a:gd name="T5" fmla="*/ 7 h 65"/>
                <a:gd name="T6" fmla="*/ 13 w 109"/>
                <a:gd name="T7" fmla="*/ 4 h 65"/>
                <a:gd name="T8" fmla="*/ 2 w 109"/>
                <a:gd name="T9" fmla="*/ 0 h 65"/>
                <a:gd name="T10" fmla="*/ 2 w 10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65"/>
                <a:gd name="T20" fmla="*/ 109 w 109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65">
                  <a:moveTo>
                    <a:pt x="22" y="0"/>
                  </a:moveTo>
                  <a:lnTo>
                    <a:pt x="0" y="32"/>
                  </a:lnTo>
                  <a:lnTo>
                    <a:pt x="90" y="65"/>
                  </a:lnTo>
                  <a:lnTo>
                    <a:pt x="109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30"/>
            <p:cNvSpPr>
              <a:spLocks/>
            </p:cNvSpPr>
            <p:nvPr/>
          </p:nvSpPr>
          <p:spPr bwMode="auto">
            <a:xfrm>
              <a:off x="2933" y="1687"/>
              <a:ext cx="34" cy="21"/>
            </a:xfrm>
            <a:custGeom>
              <a:avLst/>
              <a:gdLst>
                <a:gd name="T0" fmla="*/ 3 w 101"/>
                <a:gd name="T1" fmla="*/ 0 h 62"/>
                <a:gd name="T2" fmla="*/ 0 w 101"/>
                <a:gd name="T3" fmla="*/ 4 h 62"/>
                <a:gd name="T4" fmla="*/ 8 w 101"/>
                <a:gd name="T5" fmla="*/ 7 h 62"/>
                <a:gd name="T6" fmla="*/ 11 w 101"/>
                <a:gd name="T7" fmla="*/ 4 h 62"/>
                <a:gd name="T8" fmla="*/ 3 w 101"/>
                <a:gd name="T9" fmla="*/ 0 h 62"/>
                <a:gd name="T10" fmla="*/ 3 w 101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62"/>
                <a:gd name="T20" fmla="*/ 101 w 101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62">
                  <a:moveTo>
                    <a:pt x="28" y="0"/>
                  </a:moveTo>
                  <a:lnTo>
                    <a:pt x="0" y="33"/>
                  </a:lnTo>
                  <a:lnTo>
                    <a:pt x="68" y="62"/>
                  </a:lnTo>
                  <a:lnTo>
                    <a:pt x="101" y="3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31"/>
            <p:cNvSpPr>
              <a:spLocks/>
            </p:cNvSpPr>
            <p:nvPr/>
          </p:nvSpPr>
          <p:spPr bwMode="auto">
            <a:xfrm>
              <a:off x="2757" y="1599"/>
              <a:ext cx="31" cy="17"/>
            </a:xfrm>
            <a:custGeom>
              <a:avLst/>
              <a:gdLst>
                <a:gd name="T0" fmla="*/ 4 w 94"/>
                <a:gd name="T1" fmla="*/ 0 h 51"/>
                <a:gd name="T2" fmla="*/ 0 w 94"/>
                <a:gd name="T3" fmla="*/ 3 h 51"/>
                <a:gd name="T4" fmla="*/ 8 w 94"/>
                <a:gd name="T5" fmla="*/ 6 h 51"/>
                <a:gd name="T6" fmla="*/ 10 w 94"/>
                <a:gd name="T7" fmla="*/ 3 h 51"/>
                <a:gd name="T8" fmla="*/ 4 w 94"/>
                <a:gd name="T9" fmla="*/ 0 h 51"/>
                <a:gd name="T10" fmla="*/ 4 w 94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51"/>
                <a:gd name="T20" fmla="*/ 94 w 94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51">
                  <a:moveTo>
                    <a:pt x="33" y="0"/>
                  </a:moveTo>
                  <a:lnTo>
                    <a:pt x="0" y="29"/>
                  </a:lnTo>
                  <a:lnTo>
                    <a:pt x="73" y="51"/>
                  </a:lnTo>
                  <a:lnTo>
                    <a:pt x="94" y="2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32"/>
            <p:cNvSpPr>
              <a:spLocks/>
            </p:cNvSpPr>
            <p:nvPr/>
          </p:nvSpPr>
          <p:spPr bwMode="auto">
            <a:xfrm>
              <a:off x="2780" y="1583"/>
              <a:ext cx="31" cy="14"/>
            </a:xfrm>
            <a:custGeom>
              <a:avLst/>
              <a:gdLst>
                <a:gd name="T0" fmla="*/ 4 w 91"/>
                <a:gd name="T1" fmla="*/ 0 h 44"/>
                <a:gd name="T2" fmla="*/ 0 w 91"/>
                <a:gd name="T3" fmla="*/ 2 h 44"/>
                <a:gd name="T4" fmla="*/ 8 w 91"/>
                <a:gd name="T5" fmla="*/ 4 h 44"/>
                <a:gd name="T6" fmla="*/ 11 w 91"/>
                <a:gd name="T7" fmla="*/ 2 h 44"/>
                <a:gd name="T8" fmla="*/ 4 w 91"/>
                <a:gd name="T9" fmla="*/ 0 h 44"/>
                <a:gd name="T10" fmla="*/ 4 w 9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44"/>
                <a:gd name="T20" fmla="*/ 91 w 91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44">
                  <a:moveTo>
                    <a:pt x="31" y="0"/>
                  </a:moveTo>
                  <a:lnTo>
                    <a:pt x="0" y="23"/>
                  </a:lnTo>
                  <a:lnTo>
                    <a:pt x="69" y="44"/>
                  </a:lnTo>
                  <a:lnTo>
                    <a:pt x="91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33"/>
            <p:cNvSpPr>
              <a:spLocks/>
            </p:cNvSpPr>
            <p:nvPr/>
          </p:nvSpPr>
          <p:spPr bwMode="auto">
            <a:xfrm>
              <a:off x="2805" y="1611"/>
              <a:ext cx="37" cy="20"/>
            </a:xfrm>
            <a:custGeom>
              <a:avLst/>
              <a:gdLst>
                <a:gd name="T0" fmla="*/ 3 w 111"/>
                <a:gd name="T1" fmla="*/ 0 h 60"/>
                <a:gd name="T2" fmla="*/ 0 w 111"/>
                <a:gd name="T3" fmla="*/ 4 h 60"/>
                <a:gd name="T4" fmla="*/ 10 w 111"/>
                <a:gd name="T5" fmla="*/ 7 h 60"/>
                <a:gd name="T6" fmla="*/ 12 w 111"/>
                <a:gd name="T7" fmla="*/ 3 h 60"/>
                <a:gd name="T8" fmla="*/ 3 w 111"/>
                <a:gd name="T9" fmla="*/ 0 h 60"/>
                <a:gd name="T10" fmla="*/ 3 w 111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0"/>
                <a:gd name="T20" fmla="*/ 111 w 11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0">
                  <a:moveTo>
                    <a:pt x="25" y="0"/>
                  </a:moveTo>
                  <a:lnTo>
                    <a:pt x="0" y="32"/>
                  </a:lnTo>
                  <a:lnTo>
                    <a:pt x="86" y="60"/>
                  </a:lnTo>
                  <a:lnTo>
                    <a:pt x="111" y="2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34"/>
            <p:cNvSpPr>
              <a:spLocks/>
            </p:cNvSpPr>
            <p:nvPr/>
          </p:nvSpPr>
          <p:spPr bwMode="auto">
            <a:xfrm>
              <a:off x="2854" y="1628"/>
              <a:ext cx="33" cy="17"/>
            </a:xfrm>
            <a:custGeom>
              <a:avLst/>
              <a:gdLst>
                <a:gd name="T0" fmla="*/ 3 w 100"/>
                <a:gd name="T1" fmla="*/ 0 h 51"/>
                <a:gd name="T2" fmla="*/ 0 w 100"/>
                <a:gd name="T3" fmla="*/ 3 h 51"/>
                <a:gd name="T4" fmla="*/ 10 w 100"/>
                <a:gd name="T5" fmla="*/ 6 h 51"/>
                <a:gd name="T6" fmla="*/ 11 w 100"/>
                <a:gd name="T7" fmla="*/ 2 h 51"/>
                <a:gd name="T8" fmla="*/ 3 w 100"/>
                <a:gd name="T9" fmla="*/ 0 h 51"/>
                <a:gd name="T10" fmla="*/ 3 w 100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51"/>
                <a:gd name="T20" fmla="*/ 100 w 100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51">
                  <a:moveTo>
                    <a:pt x="28" y="0"/>
                  </a:moveTo>
                  <a:lnTo>
                    <a:pt x="0" y="26"/>
                  </a:lnTo>
                  <a:lnTo>
                    <a:pt x="90" y="51"/>
                  </a:lnTo>
                  <a:lnTo>
                    <a:pt x="100" y="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35"/>
            <p:cNvSpPr>
              <a:spLocks/>
            </p:cNvSpPr>
            <p:nvPr/>
          </p:nvSpPr>
          <p:spPr bwMode="auto">
            <a:xfrm>
              <a:off x="2828" y="1597"/>
              <a:ext cx="26" cy="17"/>
            </a:xfrm>
            <a:custGeom>
              <a:avLst/>
              <a:gdLst>
                <a:gd name="T0" fmla="*/ 3 w 79"/>
                <a:gd name="T1" fmla="*/ 0 h 50"/>
                <a:gd name="T2" fmla="*/ 0 w 79"/>
                <a:gd name="T3" fmla="*/ 2 h 50"/>
                <a:gd name="T4" fmla="*/ 7 w 79"/>
                <a:gd name="T5" fmla="*/ 6 h 50"/>
                <a:gd name="T6" fmla="*/ 9 w 79"/>
                <a:gd name="T7" fmla="*/ 2 h 50"/>
                <a:gd name="T8" fmla="*/ 3 w 79"/>
                <a:gd name="T9" fmla="*/ 0 h 50"/>
                <a:gd name="T10" fmla="*/ 3 w 7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50"/>
                <a:gd name="T20" fmla="*/ 79 w 79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50">
                  <a:moveTo>
                    <a:pt x="27" y="0"/>
                  </a:moveTo>
                  <a:lnTo>
                    <a:pt x="0" y="21"/>
                  </a:lnTo>
                  <a:lnTo>
                    <a:pt x="67" y="50"/>
                  </a:lnTo>
                  <a:lnTo>
                    <a:pt x="79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36"/>
            <p:cNvSpPr>
              <a:spLocks/>
            </p:cNvSpPr>
            <p:nvPr/>
          </p:nvSpPr>
          <p:spPr bwMode="auto">
            <a:xfrm>
              <a:off x="2871" y="1608"/>
              <a:ext cx="29" cy="19"/>
            </a:xfrm>
            <a:custGeom>
              <a:avLst/>
              <a:gdLst>
                <a:gd name="T0" fmla="*/ 3 w 88"/>
                <a:gd name="T1" fmla="*/ 0 h 55"/>
                <a:gd name="T2" fmla="*/ 0 w 88"/>
                <a:gd name="T3" fmla="*/ 4 h 55"/>
                <a:gd name="T4" fmla="*/ 8 w 88"/>
                <a:gd name="T5" fmla="*/ 7 h 55"/>
                <a:gd name="T6" fmla="*/ 10 w 88"/>
                <a:gd name="T7" fmla="*/ 3 h 55"/>
                <a:gd name="T8" fmla="*/ 3 w 88"/>
                <a:gd name="T9" fmla="*/ 0 h 55"/>
                <a:gd name="T10" fmla="*/ 3 w 88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55"/>
                <a:gd name="T20" fmla="*/ 88 w 88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55">
                  <a:moveTo>
                    <a:pt x="26" y="0"/>
                  </a:moveTo>
                  <a:lnTo>
                    <a:pt x="0" y="31"/>
                  </a:lnTo>
                  <a:lnTo>
                    <a:pt x="70" y="55"/>
                  </a:lnTo>
                  <a:lnTo>
                    <a:pt x="88" y="2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37"/>
            <p:cNvSpPr>
              <a:spLocks/>
            </p:cNvSpPr>
            <p:nvPr/>
          </p:nvSpPr>
          <p:spPr bwMode="auto">
            <a:xfrm>
              <a:off x="2899" y="1645"/>
              <a:ext cx="32" cy="19"/>
            </a:xfrm>
            <a:custGeom>
              <a:avLst/>
              <a:gdLst>
                <a:gd name="T0" fmla="*/ 1 w 95"/>
                <a:gd name="T1" fmla="*/ 0 h 57"/>
                <a:gd name="T2" fmla="*/ 0 w 95"/>
                <a:gd name="T3" fmla="*/ 4 h 57"/>
                <a:gd name="T4" fmla="*/ 9 w 95"/>
                <a:gd name="T5" fmla="*/ 6 h 57"/>
                <a:gd name="T6" fmla="*/ 11 w 95"/>
                <a:gd name="T7" fmla="*/ 3 h 57"/>
                <a:gd name="T8" fmla="*/ 1 w 95"/>
                <a:gd name="T9" fmla="*/ 0 h 57"/>
                <a:gd name="T10" fmla="*/ 1 w 9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7"/>
                <a:gd name="T20" fmla="*/ 95 w 9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7">
                  <a:moveTo>
                    <a:pt x="13" y="0"/>
                  </a:moveTo>
                  <a:lnTo>
                    <a:pt x="0" y="33"/>
                  </a:lnTo>
                  <a:lnTo>
                    <a:pt x="82" y="57"/>
                  </a:lnTo>
                  <a:lnTo>
                    <a:pt x="95" y="2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38"/>
            <p:cNvSpPr>
              <a:spLocks/>
            </p:cNvSpPr>
            <p:nvPr/>
          </p:nvSpPr>
          <p:spPr bwMode="auto">
            <a:xfrm>
              <a:off x="2916" y="1625"/>
              <a:ext cx="24" cy="20"/>
            </a:xfrm>
            <a:custGeom>
              <a:avLst/>
              <a:gdLst>
                <a:gd name="T0" fmla="*/ 1 w 72"/>
                <a:gd name="T1" fmla="*/ 0 h 60"/>
                <a:gd name="T2" fmla="*/ 0 w 72"/>
                <a:gd name="T3" fmla="*/ 3 h 60"/>
                <a:gd name="T4" fmla="*/ 8 w 72"/>
                <a:gd name="T5" fmla="*/ 7 h 60"/>
                <a:gd name="T6" fmla="*/ 8 w 72"/>
                <a:gd name="T7" fmla="*/ 2 h 60"/>
                <a:gd name="T8" fmla="*/ 1 w 72"/>
                <a:gd name="T9" fmla="*/ 0 h 60"/>
                <a:gd name="T10" fmla="*/ 1 w 72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60"/>
                <a:gd name="T20" fmla="*/ 72 w 72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60">
                  <a:moveTo>
                    <a:pt x="5" y="0"/>
                  </a:moveTo>
                  <a:lnTo>
                    <a:pt x="0" y="29"/>
                  </a:lnTo>
                  <a:lnTo>
                    <a:pt x="72" y="60"/>
                  </a:lnTo>
                  <a:lnTo>
                    <a:pt x="72" y="2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39"/>
            <p:cNvSpPr>
              <a:spLocks/>
            </p:cNvSpPr>
            <p:nvPr/>
          </p:nvSpPr>
          <p:spPr bwMode="auto">
            <a:xfrm>
              <a:off x="2948" y="1657"/>
              <a:ext cx="25" cy="22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5 h 64"/>
                <a:gd name="T4" fmla="*/ 8 w 75"/>
                <a:gd name="T5" fmla="*/ 8 h 64"/>
                <a:gd name="T6" fmla="*/ 8 w 75"/>
                <a:gd name="T7" fmla="*/ 3 h 64"/>
                <a:gd name="T8" fmla="*/ 0 w 75"/>
                <a:gd name="T9" fmla="*/ 0 h 64"/>
                <a:gd name="T10" fmla="*/ 0 w 75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4"/>
                <a:gd name="T20" fmla="*/ 75 w 75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4">
                  <a:moveTo>
                    <a:pt x="0" y="0"/>
                  </a:moveTo>
                  <a:lnTo>
                    <a:pt x="0" y="45"/>
                  </a:lnTo>
                  <a:lnTo>
                    <a:pt x="69" y="64"/>
                  </a:lnTo>
                  <a:lnTo>
                    <a:pt x="75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40"/>
            <p:cNvSpPr>
              <a:spLocks/>
            </p:cNvSpPr>
            <p:nvPr/>
          </p:nvSpPr>
          <p:spPr bwMode="auto">
            <a:xfrm>
              <a:off x="2960" y="1645"/>
              <a:ext cx="26" cy="18"/>
            </a:xfrm>
            <a:custGeom>
              <a:avLst/>
              <a:gdLst>
                <a:gd name="T0" fmla="*/ 0 w 80"/>
                <a:gd name="T1" fmla="*/ 0 h 55"/>
                <a:gd name="T2" fmla="*/ 0 w 80"/>
                <a:gd name="T3" fmla="*/ 4 h 55"/>
                <a:gd name="T4" fmla="*/ 6 w 80"/>
                <a:gd name="T5" fmla="*/ 6 h 55"/>
                <a:gd name="T6" fmla="*/ 8 w 80"/>
                <a:gd name="T7" fmla="*/ 3 h 55"/>
                <a:gd name="T8" fmla="*/ 0 w 80"/>
                <a:gd name="T9" fmla="*/ 0 h 55"/>
                <a:gd name="T10" fmla="*/ 0 w 80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55"/>
                <a:gd name="T20" fmla="*/ 80 w 80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55">
                  <a:moveTo>
                    <a:pt x="0" y="0"/>
                  </a:moveTo>
                  <a:lnTo>
                    <a:pt x="2" y="33"/>
                  </a:lnTo>
                  <a:lnTo>
                    <a:pt x="60" y="55"/>
                  </a:lnTo>
                  <a:lnTo>
                    <a:pt x="8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41"/>
            <p:cNvSpPr>
              <a:spLocks/>
            </p:cNvSpPr>
            <p:nvPr/>
          </p:nvSpPr>
          <p:spPr bwMode="auto">
            <a:xfrm>
              <a:off x="2933" y="1556"/>
              <a:ext cx="231" cy="247"/>
            </a:xfrm>
            <a:custGeom>
              <a:avLst/>
              <a:gdLst>
                <a:gd name="T0" fmla="*/ 0 w 692"/>
                <a:gd name="T1" fmla="*/ 77 h 743"/>
                <a:gd name="T2" fmla="*/ 38 w 692"/>
                <a:gd name="T3" fmla="*/ 70 h 743"/>
                <a:gd name="T4" fmla="*/ 54 w 692"/>
                <a:gd name="T5" fmla="*/ 63 h 743"/>
                <a:gd name="T6" fmla="*/ 64 w 692"/>
                <a:gd name="T7" fmla="*/ 53 h 743"/>
                <a:gd name="T8" fmla="*/ 71 w 692"/>
                <a:gd name="T9" fmla="*/ 40 h 743"/>
                <a:gd name="T10" fmla="*/ 74 w 692"/>
                <a:gd name="T11" fmla="*/ 28 h 743"/>
                <a:gd name="T12" fmla="*/ 71 w 692"/>
                <a:gd name="T13" fmla="*/ 16 h 743"/>
                <a:gd name="T14" fmla="*/ 65 w 692"/>
                <a:gd name="T15" fmla="*/ 8 h 743"/>
                <a:gd name="T16" fmla="*/ 55 w 692"/>
                <a:gd name="T17" fmla="*/ 5 h 743"/>
                <a:gd name="T18" fmla="*/ 56 w 692"/>
                <a:gd name="T19" fmla="*/ 0 h 743"/>
                <a:gd name="T20" fmla="*/ 66 w 692"/>
                <a:gd name="T21" fmla="*/ 4 h 743"/>
                <a:gd name="T22" fmla="*/ 72 w 692"/>
                <a:gd name="T23" fmla="*/ 10 h 743"/>
                <a:gd name="T24" fmla="*/ 76 w 692"/>
                <a:gd name="T25" fmla="*/ 17 h 743"/>
                <a:gd name="T26" fmla="*/ 77 w 692"/>
                <a:gd name="T27" fmla="*/ 29 h 743"/>
                <a:gd name="T28" fmla="*/ 74 w 692"/>
                <a:gd name="T29" fmla="*/ 43 h 743"/>
                <a:gd name="T30" fmla="*/ 69 w 692"/>
                <a:gd name="T31" fmla="*/ 53 h 743"/>
                <a:gd name="T32" fmla="*/ 63 w 692"/>
                <a:gd name="T33" fmla="*/ 59 h 743"/>
                <a:gd name="T34" fmla="*/ 53 w 692"/>
                <a:gd name="T35" fmla="*/ 68 h 743"/>
                <a:gd name="T36" fmla="*/ 39 w 692"/>
                <a:gd name="T37" fmla="*/ 74 h 743"/>
                <a:gd name="T38" fmla="*/ 2 w 692"/>
                <a:gd name="T39" fmla="*/ 82 h 743"/>
                <a:gd name="T40" fmla="*/ 0 w 692"/>
                <a:gd name="T41" fmla="*/ 77 h 743"/>
                <a:gd name="T42" fmla="*/ 0 w 692"/>
                <a:gd name="T43" fmla="*/ 77 h 7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2"/>
                <a:gd name="T67" fmla="*/ 0 h 743"/>
                <a:gd name="T68" fmla="*/ 692 w 692"/>
                <a:gd name="T69" fmla="*/ 743 h 7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2" h="743">
                  <a:moveTo>
                    <a:pt x="0" y="701"/>
                  </a:moveTo>
                  <a:lnTo>
                    <a:pt x="344" y="632"/>
                  </a:lnTo>
                  <a:lnTo>
                    <a:pt x="483" y="569"/>
                  </a:lnTo>
                  <a:lnTo>
                    <a:pt x="575" y="477"/>
                  </a:lnTo>
                  <a:lnTo>
                    <a:pt x="638" y="363"/>
                  </a:lnTo>
                  <a:lnTo>
                    <a:pt x="664" y="250"/>
                  </a:lnTo>
                  <a:lnTo>
                    <a:pt x="642" y="144"/>
                  </a:lnTo>
                  <a:lnTo>
                    <a:pt x="586" y="72"/>
                  </a:lnTo>
                  <a:lnTo>
                    <a:pt x="496" y="46"/>
                  </a:lnTo>
                  <a:lnTo>
                    <a:pt x="499" y="0"/>
                  </a:lnTo>
                  <a:lnTo>
                    <a:pt x="596" y="36"/>
                  </a:lnTo>
                  <a:lnTo>
                    <a:pt x="647" y="93"/>
                  </a:lnTo>
                  <a:lnTo>
                    <a:pt x="682" y="154"/>
                  </a:lnTo>
                  <a:lnTo>
                    <a:pt x="692" y="261"/>
                  </a:lnTo>
                  <a:lnTo>
                    <a:pt x="667" y="384"/>
                  </a:lnTo>
                  <a:lnTo>
                    <a:pt x="616" y="479"/>
                  </a:lnTo>
                  <a:lnTo>
                    <a:pt x="563" y="536"/>
                  </a:lnTo>
                  <a:lnTo>
                    <a:pt x="477" y="613"/>
                  </a:lnTo>
                  <a:lnTo>
                    <a:pt x="354" y="669"/>
                  </a:lnTo>
                  <a:lnTo>
                    <a:pt x="16" y="743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42"/>
            <p:cNvSpPr>
              <a:spLocks/>
            </p:cNvSpPr>
            <p:nvPr/>
          </p:nvSpPr>
          <p:spPr bwMode="auto">
            <a:xfrm>
              <a:off x="2928" y="1584"/>
              <a:ext cx="288" cy="201"/>
            </a:xfrm>
            <a:custGeom>
              <a:avLst/>
              <a:gdLst>
                <a:gd name="T0" fmla="*/ 0 w 692"/>
                <a:gd name="T1" fmla="*/ 51 h 746"/>
                <a:gd name="T2" fmla="*/ 60 w 692"/>
                <a:gd name="T3" fmla="*/ 46 h 746"/>
                <a:gd name="T4" fmla="*/ 84 w 692"/>
                <a:gd name="T5" fmla="*/ 41 h 746"/>
                <a:gd name="T6" fmla="*/ 99 w 692"/>
                <a:gd name="T7" fmla="*/ 35 h 746"/>
                <a:gd name="T8" fmla="*/ 111 w 692"/>
                <a:gd name="T9" fmla="*/ 27 h 746"/>
                <a:gd name="T10" fmla="*/ 115 w 692"/>
                <a:gd name="T11" fmla="*/ 18 h 746"/>
                <a:gd name="T12" fmla="*/ 111 w 692"/>
                <a:gd name="T13" fmla="*/ 11 h 746"/>
                <a:gd name="T14" fmla="*/ 102 w 692"/>
                <a:gd name="T15" fmla="*/ 5 h 746"/>
                <a:gd name="T16" fmla="*/ 89 w 692"/>
                <a:gd name="T17" fmla="*/ 3 h 746"/>
                <a:gd name="T18" fmla="*/ 90 w 692"/>
                <a:gd name="T19" fmla="*/ 0 h 746"/>
                <a:gd name="T20" fmla="*/ 103 w 692"/>
                <a:gd name="T21" fmla="*/ 3 h 746"/>
                <a:gd name="T22" fmla="*/ 112 w 692"/>
                <a:gd name="T23" fmla="*/ 7 h 746"/>
                <a:gd name="T24" fmla="*/ 118 w 692"/>
                <a:gd name="T25" fmla="*/ 11 h 746"/>
                <a:gd name="T26" fmla="*/ 120 w 692"/>
                <a:gd name="T27" fmla="*/ 19 h 746"/>
                <a:gd name="T28" fmla="*/ 116 w 692"/>
                <a:gd name="T29" fmla="*/ 28 h 746"/>
                <a:gd name="T30" fmla="*/ 107 w 692"/>
                <a:gd name="T31" fmla="*/ 35 h 746"/>
                <a:gd name="T32" fmla="*/ 97 w 692"/>
                <a:gd name="T33" fmla="*/ 39 h 746"/>
                <a:gd name="T34" fmla="*/ 83 w 692"/>
                <a:gd name="T35" fmla="*/ 45 h 746"/>
                <a:gd name="T36" fmla="*/ 61 w 692"/>
                <a:gd name="T37" fmla="*/ 49 h 746"/>
                <a:gd name="T38" fmla="*/ 3 w 692"/>
                <a:gd name="T39" fmla="*/ 54 h 746"/>
                <a:gd name="T40" fmla="*/ 0 w 692"/>
                <a:gd name="T41" fmla="*/ 51 h 746"/>
                <a:gd name="T42" fmla="*/ 0 w 692"/>
                <a:gd name="T43" fmla="*/ 51 h 7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2"/>
                <a:gd name="T67" fmla="*/ 0 h 746"/>
                <a:gd name="T68" fmla="*/ 692 w 692"/>
                <a:gd name="T69" fmla="*/ 746 h 7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2" h="746">
                  <a:moveTo>
                    <a:pt x="0" y="704"/>
                  </a:moveTo>
                  <a:lnTo>
                    <a:pt x="344" y="635"/>
                  </a:lnTo>
                  <a:lnTo>
                    <a:pt x="483" y="570"/>
                  </a:lnTo>
                  <a:lnTo>
                    <a:pt x="575" y="479"/>
                  </a:lnTo>
                  <a:lnTo>
                    <a:pt x="639" y="366"/>
                  </a:lnTo>
                  <a:lnTo>
                    <a:pt x="664" y="252"/>
                  </a:lnTo>
                  <a:lnTo>
                    <a:pt x="642" y="146"/>
                  </a:lnTo>
                  <a:lnTo>
                    <a:pt x="586" y="74"/>
                  </a:lnTo>
                  <a:lnTo>
                    <a:pt x="516" y="42"/>
                  </a:lnTo>
                  <a:lnTo>
                    <a:pt x="521" y="0"/>
                  </a:lnTo>
                  <a:lnTo>
                    <a:pt x="596" y="38"/>
                  </a:lnTo>
                  <a:lnTo>
                    <a:pt x="648" y="96"/>
                  </a:lnTo>
                  <a:lnTo>
                    <a:pt x="682" y="156"/>
                  </a:lnTo>
                  <a:lnTo>
                    <a:pt x="692" y="263"/>
                  </a:lnTo>
                  <a:lnTo>
                    <a:pt x="668" y="386"/>
                  </a:lnTo>
                  <a:lnTo>
                    <a:pt x="616" y="480"/>
                  </a:lnTo>
                  <a:lnTo>
                    <a:pt x="563" y="537"/>
                  </a:lnTo>
                  <a:lnTo>
                    <a:pt x="477" y="615"/>
                  </a:lnTo>
                  <a:lnTo>
                    <a:pt x="354" y="670"/>
                  </a:lnTo>
                  <a:lnTo>
                    <a:pt x="16" y="746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88" name="Group 43"/>
            <p:cNvGrpSpPr>
              <a:grpSpLocks/>
            </p:cNvGrpSpPr>
            <p:nvPr/>
          </p:nvGrpSpPr>
          <p:grpSpPr bwMode="auto">
            <a:xfrm>
              <a:off x="2880" y="1104"/>
              <a:ext cx="362" cy="517"/>
              <a:chOff x="2928" y="1104"/>
              <a:chExt cx="362" cy="517"/>
            </a:xfrm>
          </p:grpSpPr>
          <p:sp>
            <p:nvSpPr>
              <p:cNvPr id="18489" name="Freeform 44"/>
              <p:cNvSpPr>
                <a:spLocks/>
              </p:cNvSpPr>
              <p:nvPr/>
            </p:nvSpPr>
            <p:spPr bwMode="auto">
              <a:xfrm>
                <a:off x="2928" y="1104"/>
                <a:ext cx="362" cy="517"/>
              </a:xfrm>
              <a:custGeom>
                <a:avLst/>
                <a:gdLst>
                  <a:gd name="T0" fmla="*/ 38 w 724"/>
                  <a:gd name="T1" fmla="*/ 14 h 1033"/>
                  <a:gd name="T2" fmla="*/ 7 w 724"/>
                  <a:gd name="T3" fmla="*/ 161 h 1033"/>
                  <a:gd name="T4" fmla="*/ 33 w 724"/>
                  <a:gd name="T5" fmla="*/ 180 h 1033"/>
                  <a:gd name="T6" fmla="*/ 36 w 724"/>
                  <a:gd name="T7" fmla="*/ 180 h 1033"/>
                  <a:gd name="T8" fmla="*/ 43 w 724"/>
                  <a:gd name="T9" fmla="*/ 181 h 1033"/>
                  <a:gd name="T10" fmla="*/ 52 w 724"/>
                  <a:gd name="T11" fmla="*/ 182 h 1033"/>
                  <a:gd name="T12" fmla="*/ 63 w 724"/>
                  <a:gd name="T13" fmla="*/ 182 h 1033"/>
                  <a:gd name="T14" fmla="*/ 76 w 724"/>
                  <a:gd name="T15" fmla="*/ 184 h 1033"/>
                  <a:gd name="T16" fmla="*/ 87 w 724"/>
                  <a:gd name="T17" fmla="*/ 184 h 1033"/>
                  <a:gd name="T18" fmla="*/ 96 w 724"/>
                  <a:gd name="T19" fmla="*/ 185 h 1033"/>
                  <a:gd name="T20" fmla="*/ 103 w 724"/>
                  <a:gd name="T21" fmla="*/ 186 h 1033"/>
                  <a:gd name="T22" fmla="*/ 103 w 724"/>
                  <a:gd name="T23" fmla="*/ 188 h 1033"/>
                  <a:gd name="T24" fmla="*/ 103 w 724"/>
                  <a:gd name="T25" fmla="*/ 195 h 1033"/>
                  <a:gd name="T26" fmla="*/ 101 w 724"/>
                  <a:gd name="T27" fmla="*/ 203 h 1033"/>
                  <a:gd name="T28" fmla="*/ 96 w 724"/>
                  <a:gd name="T29" fmla="*/ 214 h 1033"/>
                  <a:gd name="T30" fmla="*/ 94 w 724"/>
                  <a:gd name="T31" fmla="*/ 214 h 1033"/>
                  <a:gd name="T32" fmla="*/ 88 w 724"/>
                  <a:gd name="T33" fmla="*/ 215 h 1033"/>
                  <a:gd name="T34" fmla="*/ 79 w 724"/>
                  <a:gd name="T35" fmla="*/ 216 h 1033"/>
                  <a:gd name="T36" fmla="*/ 67 w 724"/>
                  <a:gd name="T37" fmla="*/ 218 h 1033"/>
                  <a:gd name="T38" fmla="*/ 55 w 724"/>
                  <a:gd name="T39" fmla="*/ 219 h 1033"/>
                  <a:gd name="T40" fmla="*/ 45 w 724"/>
                  <a:gd name="T41" fmla="*/ 221 h 1033"/>
                  <a:gd name="T42" fmla="*/ 37 w 724"/>
                  <a:gd name="T43" fmla="*/ 223 h 1033"/>
                  <a:gd name="T44" fmla="*/ 31 w 724"/>
                  <a:gd name="T45" fmla="*/ 225 h 1033"/>
                  <a:gd name="T46" fmla="*/ 28 w 724"/>
                  <a:gd name="T47" fmla="*/ 229 h 1033"/>
                  <a:gd name="T48" fmla="*/ 27 w 724"/>
                  <a:gd name="T49" fmla="*/ 233 h 1033"/>
                  <a:gd name="T50" fmla="*/ 29 w 724"/>
                  <a:gd name="T51" fmla="*/ 238 h 1033"/>
                  <a:gd name="T52" fmla="*/ 34 w 724"/>
                  <a:gd name="T53" fmla="*/ 241 h 1033"/>
                  <a:gd name="T54" fmla="*/ 39 w 724"/>
                  <a:gd name="T55" fmla="*/ 243 h 1033"/>
                  <a:gd name="T56" fmla="*/ 47 w 724"/>
                  <a:gd name="T57" fmla="*/ 245 h 1033"/>
                  <a:gd name="T58" fmla="*/ 58 w 724"/>
                  <a:gd name="T59" fmla="*/ 248 h 1033"/>
                  <a:gd name="T60" fmla="*/ 72 w 724"/>
                  <a:gd name="T61" fmla="*/ 251 h 1033"/>
                  <a:gd name="T62" fmla="*/ 84 w 724"/>
                  <a:gd name="T63" fmla="*/ 254 h 1033"/>
                  <a:gd name="T64" fmla="*/ 96 w 724"/>
                  <a:gd name="T65" fmla="*/ 256 h 1033"/>
                  <a:gd name="T66" fmla="*/ 106 w 724"/>
                  <a:gd name="T67" fmla="*/ 258 h 1033"/>
                  <a:gd name="T68" fmla="*/ 113 w 724"/>
                  <a:gd name="T69" fmla="*/ 259 h 1033"/>
                  <a:gd name="T70" fmla="*/ 120 w 724"/>
                  <a:gd name="T71" fmla="*/ 258 h 1033"/>
                  <a:gd name="T72" fmla="*/ 130 w 724"/>
                  <a:gd name="T73" fmla="*/ 255 h 1033"/>
                  <a:gd name="T74" fmla="*/ 139 w 724"/>
                  <a:gd name="T75" fmla="*/ 252 h 1033"/>
                  <a:gd name="T76" fmla="*/ 149 w 724"/>
                  <a:gd name="T77" fmla="*/ 247 h 1033"/>
                  <a:gd name="T78" fmla="*/ 158 w 724"/>
                  <a:gd name="T79" fmla="*/ 243 h 1033"/>
                  <a:gd name="T80" fmla="*/ 166 w 724"/>
                  <a:gd name="T81" fmla="*/ 238 h 1033"/>
                  <a:gd name="T82" fmla="*/ 172 w 724"/>
                  <a:gd name="T83" fmla="*/ 234 h 1033"/>
                  <a:gd name="T84" fmla="*/ 175 w 724"/>
                  <a:gd name="T85" fmla="*/ 232 h 1033"/>
                  <a:gd name="T86" fmla="*/ 175 w 724"/>
                  <a:gd name="T87" fmla="*/ 228 h 1033"/>
                  <a:gd name="T88" fmla="*/ 171 w 724"/>
                  <a:gd name="T89" fmla="*/ 225 h 1033"/>
                  <a:gd name="T90" fmla="*/ 165 w 724"/>
                  <a:gd name="T91" fmla="*/ 223 h 1033"/>
                  <a:gd name="T92" fmla="*/ 159 w 724"/>
                  <a:gd name="T93" fmla="*/ 222 h 1033"/>
                  <a:gd name="T94" fmla="*/ 158 w 724"/>
                  <a:gd name="T95" fmla="*/ 216 h 1033"/>
                  <a:gd name="T96" fmla="*/ 156 w 724"/>
                  <a:gd name="T97" fmla="*/ 200 h 1033"/>
                  <a:gd name="T98" fmla="*/ 153 w 724"/>
                  <a:gd name="T99" fmla="*/ 180 h 1033"/>
                  <a:gd name="T100" fmla="*/ 148 w 724"/>
                  <a:gd name="T101" fmla="*/ 162 h 1033"/>
                  <a:gd name="T102" fmla="*/ 175 w 724"/>
                  <a:gd name="T103" fmla="*/ 22 h 1033"/>
                  <a:gd name="T104" fmla="*/ 161 w 724"/>
                  <a:gd name="T105" fmla="*/ 0 h 1033"/>
                  <a:gd name="T106" fmla="*/ 45 w 724"/>
                  <a:gd name="T107" fmla="*/ 16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4"/>
                  <a:gd name="T163" fmla="*/ 0 h 1033"/>
                  <a:gd name="T164" fmla="*/ 724 w 724"/>
                  <a:gd name="T165" fmla="*/ 1033 h 103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45"/>
              <p:cNvSpPr>
                <a:spLocks/>
              </p:cNvSpPr>
              <p:nvPr/>
            </p:nvSpPr>
            <p:spPr bwMode="auto">
              <a:xfrm>
                <a:off x="2947" y="1120"/>
                <a:ext cx="299" cy="300"/>
              </a:xfrm>
              <a:custGeom>
                <a:avLst/>
                <a:gdLst>
                  <a:gd name="T0" fmla="*/ 0 w 598"/>
                  <a:gd name="T1" fmla="*/ 143 h 602"/>
                  <a:gd name="T2" fmla="*/ 109 w 598"/>
                  <a:gd name="T3" fmla="*/ 150 h 602"/>
                  <a:gd name="T4" fmla="*/ 150 w 598"/>
                  <a:gd name="T5" fmla="*/ 0 h 602"/>
                  <a:gd name="T6" fmla="*/ 145 w 598"/>
                  <a:gd name="T7" fmla="*/ 2 h 602"/>
                  <a:gd name="T8" fmla="*/ 37 w 598"/>
                  <a:gd name="T9" fmla="*/ 13 h 602"/>
                  <a:gd name="T10" fmla="*/ 33 w 598"/>
                  <a:gd name="T11" fmla="*/ 12 h 602"/>
                  <a:gd name="T12" fmla="*/ 0 w 598"/>
                  <a:gd name="T13" fmla="*/ 143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8"/>
                  <a:gd name="T22" fmla="*/ 0 h 602"/>
                  <a:gd name="T23" fmla="*/ 598 w 598"/>
                  <a:gd name="T24" fmla="*/ 602 h 6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46"/>
              <p:cNvSpPr>
                <a:spLocks/>
              </p:cNvSpPr>
              <p:nvPr/>
            </p:nvSpPr>
            <p:spPr bwMode="auto">
              <a:xfrm>
                <a:off x="3172" y="1121"/>
                <a:ext cx="88" cy="308"/>
              </a:xfrm>
              <a:custGeom>
                <a:avLst/>
                <a:gdLst>
                  <a:gd name="T0" fmla="*/ 41 w 177"/>
                  <a:gd name="T1" fmla="*/ 0 h 617"/>
                  <a:gd name="T2" fmla="*/ 44 w 177"/>
                  <a:gd name="T3" fmla="*/ 1 h 617"/>
                  <a:gd name="T4" fmla="*/ 2 w 177"/>
                  <a:gd name="T5" fmla="*/ 154 h 617"/>
                  <a:gd name="T6" fmla="*/ 0 w 177"/>
                  <a:gd name="T7" fmla="*/ 152 h 617"/>
                  <a:gd name="T8" fmla="*/ 41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617"/>
                  <a:gd name="T17" fmla="*/ 177 w 177"/>
                  <a:gd name="T18" fmla="*/ 617 h 6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47"/>
              <p:cNvSpPr>
                <a:spLocks/>
              </p:cNvSpPr>
              <p:nvPr/>
            </p:nvSpPr>
            <p:spPr bwMode="auto">
              <a:xfrm>
                <a:off x="3183" y="1127"/>
                <a:ext cx="88" cy="311"/>
              </a:xfrm>
              <a:custGeom>
                <a:avLst/>
                <a:gdLst>
                  <a:gd name="T0" fmla="*/ 41 w 178"/>
                  <a:gd name="T1" fmla="*/ 0 h 621"/>
                  <a:gd name="T2" fmla="*/ 44 w 178"/>
                  <a:gd name="T3" fmla="*/ 3 h 621"/>
                  <a:gd name="T4" fmla="*/ 2 w 178"/>
                  <a:gd name="T5" fmla="*/ 156 h 621"/>
                  <a:gd name="T6" fmla="*/ 0 w 178"/>
                  <a:gd name="T7" fmla="*/ 153 h 621"/>
                  <a:gd name="T8" fmla="*/ 41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621"/>
                  <a:gd name="T17" fmla="*/ 178 w 178"/>
                  <a:gd name="T18" fmla="*/ 621 h 6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48"/>
              <p:cNvSpPr>
                <a:spLocks/>
              </p:cNvSpPr>
              <p:nvPr/>
            </p:nvSpPr>
            <p:spPr bwMode="auto">
              <a:xfrm>
                <a:off x="3158" y="1429"/>
                <a:ext cx="14" cy="11"/>
              </a:xfrm>
              <a:custGeom>
                <a:avLst/>
                <a:gdLst>
                  <a:gd name="T0" fmla="*/ 5 w 27"/>
                  <a:gd name="T1" fmla="*/ 0 h 22"/>
                  <a:gd name="T2" fmla="*/ 0 w 27"/>
                  <a:gd name="T3" fmla="*/ 3 h 22"/>
                  <a:gd name="T4" fmla="*/ 2 w 27"/>
                  <a:gd name="T5" fmla="*/ 6 h 22"/>
                  <a:gd name="T6" fmla="*/ 7 w 27"/>
                  <a:gd name="T7" fmla="*/ 3 h 22"/>
                  <a:gd name="T8" fmla="*/ 5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2"/>
                  <a:gd name="T17" fmla="*/ 27 w 2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49"/>
              <p:cNvSpPr>
                <a:spLocks/>
              </p:cNvSpPr>
              <p:nvPr/>
            </p:nvSpPr>
            <p:spPr bwMode="auto">
              <a:xfrm>
                <a:off x="3167" y="1437"/>
                <a:ext cx="14" cy="11"/>
              </a:xfrm>
              <a:custGeom>
                <a:avLst/>
                <a:gdLst>
                  <a:gd name="T0" fmla="*/ 5 w 28"/>
                  <a:gd name="T1" fmla="*/ 0 h 22"/>
                  <a:gd name="T2" fmla="*/ 0 w 28"/>
                  <a:gd name="T3" fmla="*/ 3 h 22"/>
                  <a:gd name="T4" fmla="*/ 2 w 28"/>
                  <a:gd name="T5" fmla="*/ 6 h 22"/>
                  <a:gd name="T6" fmla="*/ 7 w 28"/>
                  <a:gd name="T7" fmla="*/ 2 h 22"/>
                  <a:gd name="T8" fmla="*/ 5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2"/>
                  <a:gd name="T17" fmla="*/ 28 w 2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50"/>
              <p:cNvSpPr>
                <a:spLocks/>
              </p:cNvSpPr>
              <p:nvPr/>
            </p:nvSpPr>
            <p:spPr bwMode="auto">
              <a:xfrm>
                <a:off x="2962" y="1424"/>
                <a:ext cx="183" cy="22"/>
              </a:xfrm>
              <a:custGeom>
                <a:avLst/>
                <a:gdLst>
                  <a:gd name="T0" fmla="*/ 92 w 366"/>
                  <a:gd name="T1" fmla="*/ 5 h 45"/>
                  <a:gd name="T2" fmla="*/ 91 w 366"/>
                  <a:gd name="T3" fmla="*/ 11 h 45"/>
                  <a:gd name="T4" fmla="*/ 91 w 366"/>
                  <a:gd name="T5" fmla="*/ 11 h 45"/>
                  <a:gd name="T6" fmla="*/ 89 w 366"/>
                  <a:gd name="T7" fmla="*/ 11 h 45"/>
                  <a:gd name="T8" fmla="*/ 87 w 366"/>
                  <a:gd name="T9" fmla="*/ 10 h 45"/>
                  <a:gd name="T10" fmla="*/ 83 w 366"/>
                  <a:gd name="T11" fmla="*/ 10 h 45"/>
                  <a:gd name="T12" fmla="*/ 79 w 366"/>
                  <a:gd name="T13" fmla="*/ 9 h 45"/>
                  <a:gd name="T14" fmla="*/ 74 w 366"/>
                  <a:gd name="T15" fmla="*/ 9 h 45"/>
                  <a:gd name="T16" fmla="*/ 69 w 366"/>
                  <a:gd name="T17" fmla="*/ 8 h 45"/>
                  <a:gd name="T18" fmla="*/ 62 w 366"/>
                  <a:gd name="T19" fmla="*/ 7 h 45"/>
                  <a:gd name="T20" fmla="*/ 55 w 366"/>
                  <a:gd name="T21" fmla="*/ 7 h 45"/>
                  <a:gd name="T22" fmla="*/ 48 w 366"/>
                  <a:gd name="T23" fmla="*/ 6 h 45"/>
                  <a:gd name="T24" fmla="*/ 41 w 366"/>
                  <a:gd name="T25" fmla="*/ 5 h 45"/>
                  <a:gd name="T26" fmla="*/ 33 w 366"/>
                  <a:gd name="T27" fmla="*/ 5 h 45"/>
                  <a:gd name="T28" fmla="*/ 24 w 366"/>
                  <a:gd name="T29" fmla="*/ 5 h 45"/>
                  <a:gd name="T30" fmla="*/ 17 w 366"/>
                  <a:gd name="T31" fmla="*/ 5 h 45"/>
                  <a:gd name="T32" fmla="*/ 9 w 366"/>
                  <a:gd name="T33" fmla="*/ 5 h 45"/>
                  <a:gd name="T34" fmla="*/ 0 w 366"/>
                  <a:gd name="T35" fmla="*/ 5 h 45"/>
                  <a:gd name="T36" fmla="*/ 1 w 366"/>
                  <a:gd name="T37" fmla="*/ 1 h 45"/>
                  <a:gd name="T38" fmla="*/ 1 w 366"/>
                  <a:gd name="T39" fmla="*/ 1 h 45"/>
                  <a:gd name="T40" fmla="*/ 3 w 366"/>
                  <a:gd name="T41" fmla="*/ 1 h 45"/>
                  <a:gd name="T42" fmla="*/ 3 w 366"/>
                  <a:gd name="T43" fmla="*/ 1 h 45"/>
                  <a:gd name="T44" fmla="*/ 6 w 366"/>
                  <a:gd name="T45" fmla="*/ 0 h 45"/>
                  <a:gd name="T46" fmla="*/ 9 w 366"/>
                  <a:gd name="T47" fmla="*/ 0 h 45"/>
                  <a:gd name="T48" fmla="*/ 12 w 366"/>
                  <a:gd name="T49" fmla="*/ 0 h 45"/>
                  <a:gd name="T50" fmla="*/ 16 w 366"/>
                  <a:gd name="T51" fmla="*/ 0 h 45"/>
                  <a:gd name="T52" fmla="*/ 21 w 366"/>
                  <a:gd name="T53" fmla="*/ 0 h 45"/>
                  <a:gd name="T54" fmla="*/ 26 w 366"/>
                  <a:gd name="T55" fmla="*/ 0 h 45"/>
                  <a:gd name="T56" fmla="*/ 34 w 366"/>
                  <a:gd name="T57" fmla="*/ 0 h 45"/>
                  <a:gd name="T58" fmla="*/ 41 w 366"/>
                  <a:gd name="T59" fmla="*/ 0 h 45"/>
                  <a:gd name="T60" fmla="*/ 49 w 366"/>
                  <a:gd name="T61" fmla="*/ 1 h 45"/>
                  <a:gd name="T62" fmla="*/ 58 w 366"/>
                  <a:gd name="T63" fmla="*/ 2 h 45"/>
                  <a:gd name="T64" fmla="*/ 69 w 366"/>
                  <a:gd name="T65" fmla="*/ 3 h 45"/>
                  <a:gd name="T66" fmla="*/ 80 w 366"/>
                  <a:gd name="T67" fmla="*/ 4 h 45"/>
                  <a:gd name="T68" fmla="*/ 92 w 366"/>
                  <a:gd name="T69" fmla="*/ 5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6"/>
                  <a:gd name="T106" fmla="*/ 0 h 45"/>
                  <a:gd name="T107" fmla="*/ 366 w 366"/>
                  <a:gd name="T108" fmla="*/ 45 h 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51"/>
              <p:cNvSpPr>
                <a:spLocks/>
              </p:cNvSpPr>
              <p:nvPr/>
            </p:nvSpPr>
            <p:spPr bwMode="auto">
              <a:xfrm>
                <a:off x="2976" y="1150"/>
                <a:ext cx="234" cy="229"/>
              </a:xfrm>
              <a:custGeom>
                <a:avLst/>
                <a:gdLst>
                  <a:gd name="T0" fmla="*/ 117 w 466"/>
                  <a:gd name="T1" fmla="*/ 1 h 459"/>
                  <a:gd name="T2" fmla="*/ 118 w 466"/>
                  <a:gd name="T3" fmla="*/ 0 h 459"/>
                  <a:gd name="T4" fmla="*/ 27 w 466"/>
                  <a:gd name="T5" fmla="*/ 7 h 459"/>
                  <a:gd name="T6" fmla="*/ 0 w 466"/>
                  <a:gd name="T7" fmla="*/ 114 h 459"/>
                  <a:gd name="T8" fmla="*/ 4 w 466"/>
                  <a:gd name="T9" fmla="*/ 114 h 459"/>
                  <a:gd name="T10" fmla="*/ 30 w 466"/>
                  <a:gd name="T11" fmla="*/ 9 h 459"/>
                  <a:gd name="T12" fmla="*/ 117 w 466"/>
                  <a:gd name="T13" fmla="*/ 1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6"/>
                  <a:gd name="T22" fmla="*/ 0 h 459"/>
                  <a:gd name="T23" fmla="*/ 466 w 466"/>
                  <a:gd name="T24" fmla="*/ 459 h 4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52"/>
              <p:cNvSpPr>
                <a:spLocks/>
              </p:cNvSpPr>
              <p:nvPr/>
            </p:nvSpPr>
            <p:spPr bwMode="auto">
              <a:xfrm>
                <a:off x="2982" y="1158"/>
                <a:ext cx="225" cy="223"/>
              </a:xfrm>
              <a:custGeom>
                <a:avLst/>
                <a:gdLst>
                  <a:gd name="T0" fmla="*/ 111 w 451"/>
                  <a:gd name="T1" fmla="*/ 6 h 445"/>
                  <a:gd name="T2" fmla="*/ 112 w 451"/>
                  <a:gd name="T3" fmla="*/ 0 h 445"/>
                  <a:gd name="T4" fmla="*/ 109 w 451"/>
                  <a:gd name="T5" fmla="*/ 1 h 445"/>
                  <a:gd name="T6" fmla="*/ 106 w 451"/>
                  <a:gd name="T7" fmla="*/ 1 h 445"/>
                  <a:gd name="T8" fmla="*/ 101 w 451"/>
                  <a:gd name="T9" fmla="*/ 2 h 445"/>
                  <a:gd name="T10" fmla="*/ 96 w 451"/>
                  <a:gd name="T11" fmla="*/ 3 h 445"/>
                  <a:gd name="T12" fmla="*/ 90 w 451"/>
                  <a:gd name="T13" fmla="*/ 4 h 445"/>
                  <a:gd name="T14" fmla="*/ 84 w 451"/>
                  <a:gd name="T15" fmla="*/ 6 h 445"/>
                  <a:gd name="T16" fmla="*/ 77 w 451"/>
                  <a:gd name="T17" fmla="*/ 8 h 445"/>
                  <a:gd name="T18" fmla="*/ 71 w 451"/>
                  <a:gd name="T19" fmla="*/ 11 h 445"/>
                  <a:gd name="T20" fmla="*/ 63 w 451"/>
                  <a:gd name="T21" fmla="*/ 15 h 445"/>
                  <a:gd name="T22" fmla="*/ 56 w 451"/>
                  <a:gd name="T23" fmla="*/ 19 h 445"/>
                  <a:gd name="T24" fmla="*/ 48 w 451"/>
                  <a:gd name="T25" fmla="*/ 23 h 445"/>
                  <a:gd name="T26" fmla="*/ 41 w 451"/>
                  <a:gd name="T27" fmla="*/ 29 h 445"/>
                  <a:gd name="T28" fmla="*/ 33 w 451"/>
                  <a:gd name="T29" fmla="*/ 36 h 445"/>
                  <a:gd name="T30" fmla="*/ 26 w 451"/>
                  <a:gd name="T31" fmla="*/ 43 h 445"/>
                  <a:gd name="T32" fmla="*/ 19 w 451"/>
                  <a:gd name="T33" fmla="*/ 51 h 445"/>
                  <a:gd name="T34" fmla="*/ 12 w 451"/>
                  <a:gd name="T35" fmla="*/ 61 h 445"/>
                  <a:gd name="T36" fmla="*/ 0 w 451"/>
                  <a:gd name="T37" fmla="*/ 111 h 445"/>
                  <a:gd name="T38" fmla="*/ 30 w 451"/>
                  <a:gd name="T39" fmla="*/ 112 h 445"/>
                  <a:gd name="T40" fmla="*/ 31 w 451"/>
                  <a:gd name="T41" fmla="*/ 106 h 445"/>
                  <a:gd name="T42" fmla="*/ 32 w 451"/>
                  <a:gd name="T43" fmla="*/ 100 h 445"/>
                  <a:gd name="T44" fmla="*/ 34 w 451"/>
                  <a:gd name="T45" fmla="*/ 94 h 445"/>
                  <a:gd name="T46" fmla="*/ 35 w 451"/>
                  <a:gd name="T47" fmla="*/ 87 h 445"/>
                  <a:gd name="T48" fmla="*/ 37 w 451"/>
                  <a:gd name="T49" fmla="*/ 79 h 445"/>
                  <a:gd name="T50" fmla="*/ 39 w 451"/>
                  <a:gd name="T51" fmla="*/ 72 h 445"/>
                  <a:gd name="T52" fmla="*/ 42 w 451"/>
                  <a:gd name="T53" fmla="*/ 64 h 445"/>
                  <a:gd name="T54" fmla="*/ 45 w 451"/>
                  <a:gd name="T55" fmla="*/ 56 h 445"/>
                  <a:gd name="T56" fmla="*/ 50 w 451"/>
                  <a:gd name="T57" fmla="*/ 49 h 445"/>
                  <a:gd name="T58" fmla="*/ 55 w 451"/>
                  <a:gd name="T59" fmla="*/ 41 h 445"/>
                  <a:gd name="T60" fmla="*/ 61 w 451"/>
                  <a:gd name="T61" fmla="*/ 34 h 445"/>
                  <a:gd name="T62" fmla="*/ 69 w 451"/>
                  <a:gd name="T63" fmla="*/ 28 h 445"/>
                  <a:gd name="T64" fmla="*/ 77 w 451"/>
                  <a:gd name="T65" fmla="*/ 21 h 445"/>
                  <a:gd name="T66" fmla="*/ 87 w 451"/>
                  <a:gd name="T67" fmla="*/ 15 h 445"/>
                  <a:gd name="T68" fmla="*/ 98 w 451"/>
                  <a:gd name="T69" fmla="*/ 11 h 445"/>
                  <a:gd name="T70" fmla="*/ 111 w 451"/>
                  <a:gd name="T71" fmla="*/ 6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445"/>
                  <a:gd name="T110" fmla="*/ 451 w 451"/>
                  <a:gd name="T111" fmla="*/ 445 h 4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445">
                    <a:moveTo>
                      <a:pt x="445" y="24"/>
                    </a:moveTo>
                    <a:lnTo>
                      <a:pt x="451" y="0"/>
                    </a:lnTo>
                    <a:lnTo>
                      <a:pt x="439" y="1"/>
                    </a:lnTo>
                    <a:lnTo>
                      <a:pt x="424" y="3"/>
                    </a:lnTo>
                    <a:lnTo>
                      <a:pt x="407" y="6"/>
                    </a:lnTo>
                    <a:lnTo>
                      <a:pt x="386" y="10"/>
                    </a:lnTo>
                    <a:lnTo>
                      <a:pt x="363" y="15"/>
                    </a:lnTo>
                    <a:lnTo>
                      <a:pt x="338" y="22"/>
                    </a:lnTo>
                    <a:lnTo>
                      <a:pt x="311" y="31"/>
                    </a:lnTo>
                    <a:lnTo>
                      <a:pt x="284" y="43"/>
                    </a:lnTo>
                    <a:lnTo>
                      <a:pt x="254" y="57"/>
                    </a:lnTo>
                    <a:lnTo>
                      <a:pt x="224" y="73"/>
                    </a:lnTo>
                    <a:lnTo>
                      <a:pt x="194" y="92"/>
                    </a:lnTo>
                    <a:lnTo>
                      <a:pt x="164" y="116"/>
                    </a:lnTo>
                    <a:lnTo>
                      <a:pt x="134" y="141"/>
                    </a:lnTo>
                    <a:lnTo>
                      <a:pt x="105" y="171"/>
                    </a:lnTo>
                    <a:lnTo>
                      <a:pt x="77" y="204"/>
                    </a:lnTo>
                    <a:lnTo>
                      <a:pt x="51" y="242"/>
                    </a:lnTo>
                    <a:lnTo>
                      <a:pt x="0" y="442"/>
                    </a:lnTo>
                    <a:lnTo>
                      <a:pt x="121" y="445"/>
                    </a:lnTo>
                    <a:lnTo>
                      <a:pt x="126" y="423"/>
                    </a:lnTo>
                    <a:lnTo>
                      <a:pt x="130" y="399"/>
                    </a:lnTo>
                    <a:lnTo>
                      <a:pt x="136" y="374"/>
                    </a:lnTo>
                    <a:lnTo>
                      <a:pt x="142" y="345"/>
                    </a:lnTo>
                    <a:lnTo>
                      <a:pt x="149" y="316"/>
                    </a:lnTo>
                    <a:lnTo>
                      <a:pt x="158" y="286"/>
                    </a:lnTo>
                    <a:lnTo>
                      <a:pt x="170" y="255"/>
                    </a:lnTo>
                    <a:lnTo>
                      <a:pt x="183" y="224"/>
                    </a:lnTo>
                    <a:lnTo>
                      <a:pt x="201" y="194"/>
                    </a:lnTo>
                    <a:lnTo>
                      <a:pt x="221" y="164"/>
                    </a:lnTo>
                    <a:lnTo>
                      <a:pt x="246" y="135"/>
                    </a:lnTo>
                    <a:lnTo>
                      <a:pt x="276" y="109"/>
                    </a:lnTo>
                    <a:lnTo>
                      <a:pt x="309" y="83"/>
                    </a:lnTo>
                    <a:lnTo>
                      <a:pt x="348" y="60"/>
                    </a:lnTo>
                    <a:lnTo>
                      <a:pt x="393" y="41"/>
                    </a:lnTo>
                    <a:lnTo>
                      <a:pt x="445" y="24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53"/>
              <p:cNvSpPr>
                <a:spLocks/>
              </p:cNvSpPr>
              <p:nvPr/>
            </p:nvSpPr>
            <p:spPr bwMode="auto">
              <a:xfrm>
                <a:off x="3007" y="1153"/>
                <a:ext cx="202" cy="126"/>
              </a:xfrm>
              <a:custGeom>
                <a:avLst/>
                <a:gdLst>
                  <a:gd name="T0" fmla="*/ 101 w 402"/>
                  <a:gd name="T1" fmla="*/ 3 h 252"/>
                  <a:gd name="T2" fmla="*/ 102 w 402"/>
                  <a:gd name="T3" fmla="*/ 0 h 252"/>
                  <a:gd name="T4" fmla="*/ 14 w 402"/>
                  <a:gd name="T5" fmla="*/ 8 h 252"/>
                  <a:gd name="T6" fmla="*/ 0 w 402"/>
                  <a:gd name="T7" fmla="*/ 63 h 252"/>
                  <a:gd name="T8" fmla="*/ 7 w 402"/>
                  <a:gd name="T9" fmla="*/ 54 h 252"/>
                  <a:gd name="T10" fmla="*/ 14 w 402"/>
                  <a:gd name="T11" fmla="*/ 46 h 252"/>
                  <a:gd name="T12" fmla="*/ 21 w 402"/>
                  <a:gd name="T13" fmla="*/ 38 h 252"/>
                  <a:gd name="T14" fmla="*/ 29 w 402"/>
                  <a:gd name="T15" fmla="*/ 32 h 252"/>
                  <a:gd name="T16" fmla="*/ 36 w 402"/>
                  <a:gd name="T17" fmla="*/ 26 h 252"/>
                  <a:gd name="T18" fmla="*/ 44 w 402"/>
                  <a:gd name="T19" fmla="*/ 21 h 252"/>
                  <a:gd name="T20" fmla="*/ 51 w 402"/>
                  <a:gd name="T21" fmla="*/ 17 h 252"/>
                  <a:gd name="T22" fmla="*/ 59 w 402"/>
                  <a:gd name="T23" fmla="*/ 14 h 252"/>
                  <a:gd name="T24" fmla="*/ 66 w 402"/>
                  <a:gd name="T25" fmla="*/ 11 h 252"/>
                  <a:gd name="T26" fmla="*/ 72 w 402"/>
                  <a:gd name="T27" fmla="*/ 8 h 252"/>
                  <a:gd name="T28" fmla="*/ 79 w 402"/>
                  <a:gd name="T29" fmla="*/ 7 h 252"/>
                  <a:gd name="T30" fmla="*/ 84 w 402"/>
                  <a:gd name="T31" fmla="*/ 5 h 252"/>
                  <a:gd name="T32" fmla="*/ 90 w 402"/>
                  <a:gd name="T33" fmla="*/ 4 h 252"/>
                  <a:gd name="T34" fmla="*/ 94 w 402"/>
                  <a:gd name="T35" fmla="*/ 4 h 252"/>
                  <a:gd name="T36" fmla="*/ 98 w 402"/>
                  <a:gd name="T37" fmla="*/ 3 h 252"/>
                  <a:gd name="T38" fmla="*/ 101 w 402"/>
                  <a:gd name="T39" fmla="*/ 3 h 2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2"/>
                  <a:gd name="T61" fmla="*/ 0 h 252"/>
                  <a:gd name="T62" fmla="*/ 402 w 402"/>
                  <a:gd name="T63" fmla="*/ 252 h 2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2" h="252">
                    <a:moveTo>
                      <a:pt x="400" y="10"/>
                    </a:moveTo>
                    <a:lnTo>
                      <a:pt x="402" y="0"/>
                    </a:lnTo>
                    <a:lnTo>
                      <a:pt x="55" y="32"/>
                    </a:lnTo>
                    <a:lnTo>
                      <a:pt x="0" y="252"/>
                    </a:lnTo>
                    <a:lnTo>
                      <a:pt x="26" y="214"/>
                    </a:lnTo>
                    <a:lnTo>
                      <a:pt x="54" y="181"/>
                    </a:lnTo>
                    <a:lnTo>
                      <a:pt x="83" y="151"/>
                    </a:lnTo>
                    <a:lnTo>
                      <a:pt x="113" y="126"/>
                    </a:lnTo>
                    <a:lnTo>
                      <a:pt x="143" y="102"/>
                    </a:lnTo>
                    <a:lnTo>
                      <a:pt x="173" y="83"/>
                    </a:lnTo>
                    <a:lnTo>
                      <a:pt x="203" y="67"/>
                    </a:lnTo>
                    <a:lnTo>
                      <a:pt x="233" y="53"/>
                    </a:lnTo>
                    <a:lnTo>
                      <a:pt x="260" y="41"/>
                    </a:lnTo>
                    <a:lnTo>
                      <a:pt x="287" y="32"/>
                    </a:lnTo>
                    <a:lnTo>
                      <a:pt x="312" y="25"/>
                    </a:lnTo>
                    <a:lnTo>
                      <a:pt x="335" y="20"/>
                    </a:lnTo>
                    <a:lnTo>
                      <a:pt x="356" y="16"/>
                    </a:lnTo>
                    <a:lnTo>
                      <a:pt x="373" y="13"/>
                    </a:lnTo>
                    <a:lnTo>
                      <a:pt x="388" y="11"/>
                    </a:lnTo>
                    <a:lnTo>
                      <a:pt x="400" y="10"/>
                    </a:lnTo>
                    <a:close/>
                  </a:path>
                </a:pathLst>
              </a:custGeom>
              <a:solidFill>
                <a:srgbClr val="005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54"/>
              <p:cNvSpPr>
                <a:spLocks/>
              </p:cNvSpPr>
              <p:nvPr/>
            </p:nvSpPr>
            <p:spPr bwMode="auto">
              <a:xfrm>
                <a:off x="3077" y="1201"/>
                <a:ext cx="119" cy="183"/>
              </a:xfrm>
              <a:custGeom>
                <a:avLst/>
                <a:gdLst>
                  <a:gd name="T0" fmla="*/ 0 w 239"/>
                  <a:gd name="T1" fmla="*/ 90 h 365"/>
                  <a:gd name="T2" fmla="*/ 36 w 239"/>
                  <a:gd name="T3" fmla="*/ 92 h 365"/>
                  <a:gd name="T4" fmla="*/ 59 w 239"/>
                  <a:gd name="T5" fmla="*/ 0 h 365"/>
                  <a:gd name="T6" fmla="*/ 57 w 239"/>
                  <a:gd name="T7" fmla="*/ 2 h 365"/>
                  <a:gd name="T8" fmla="*/ 54 w 239"/>
                  <a:gd name="T9" fmla="*/ 5 h 365"/>
                  <a:gd name="T10" fmla="*/ 50 w 239"/>
                  <a:gd name="T11" fmla="*/ 8 h 365"/>
                  <a:gd name="T12" fmla="*/ 47 w 239"/>
                  <a:gd name="T13" fmla="*/ 11 h 365"/>
                  <a:gd name="T14" fmla="*/ 43 w 239"/>
                  <a:gd name="T15" fmla="*/ 15 h 365"/>
                  <a:gd name="T16" fmla="*/ 39 w 239"/>
                  <a:gd name="T17" fmla="*/ 19 h 365"/>
                  <a:gd name="T18" fmla="*/ 35 w 239"/>
                  <a:gd name="T19" fmla="*/ 24 h 365"/>
                  <a:gd name="T20" fmla="*/ 31 w 239"/>
                  <a:gd name="T21" fmla="*/ 29 h 365"/>
                  <a:gd name="T22" fmla="*/ 26 w 239"/>
                  <a:gd name="T23" fmla="*/ 35 h 365"/>
                  <a:gd name="T24" fmla="*/ 22 w 239"/>
                  <a:gd name="T25" fmla="*/ 41 h 365"/>
                  <a:gd name="T26" fmla="*/ 18 w 239"/>
                  <a:gd name="T27" fmla="*/ 48 h 365"/>
                  <a:gd name="T28" fmla="*/ 14 w 239"/>
                  <a:gd name="T29" fmla="*/ 56 h 365"/>
                  <a:gd name="T30" fmla="*/ 10 w 239"/>
                  <a:gd name="T31" fmla="*/ 64 h 365"/>
                  <a:gd name="T32" fmla="*/ 6 w 239"/>
                  <a:gd name="T33" fmla="*/ 72 h 365"/>
                  <a:gd name="T34" fmla="*/ 3 w 239"/>
                  <a:gd name="T35" fmla="*/ 81 h 365"/>
                  <a:gd name="T36" fmla="*/ 0 w 239"/>
                  <a:gd name="T37" fmla="*/ 90 h 3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9"/>
                  <a:gd name="T58" fmla="*/ 0 h 365"/>
                  <a:gd name="T59" fmla="*/ 239 w 239"/>
                  <a:gd name="T60" fmla="*/ 365 h 3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9" h="365">
                    <a:moveTo>
                      <a:pt x="0" y="360"/>
                    </a:moveTo>
                    <a:lnTo>
                      <a:pt x="144" y="365"/>
                    </a:lnTo>
                    <a:lnTo>
                      <a:pt x="239" y="0"/>
                    </a:lnTo>
                    <a:lnTo>
                      <a:pt x="229" y="8"/>
                    </a:lnTo>
                    <a:lnTo>
                      <a:pt x="217" y="17"/>
                    </a:lnTo>
                    <a:lnTo>
                      <a:pt x="203" y="30"/>
                    </a:lnTo>
                    <a:lnTo>
                      <a:pt x="188" y="42"/>
                    </a:lnTo>
                    <a:lnTo>
                      <a:pt x="173" y="58"/>
                    </a:lnTo>
                    <a:lnTo>
                      <a:pt x="157" y="76"/>
                    </a:lnTo>
                    <a:lnTo>
                      <a:pt x="140" y="95"/>
                    </a:lnTo>
                    <a:lnTo>
                      <a:pt x="124" y="116"/>
                    </a:lnTo>
                    <a:lnTo>
                      <a:pt x="106" y="139"/>
                    </a:lnTo>
                    <a:lnTo>
                      <a:pt x="89" y="164"/>
                    </a:lnTo>
                    <a:lnTo>
                      <a:pt x="72" y="192"/>
                    </a:lnTo>
                    <a:lnTo>
                      <a:pt x="56" y="221"/>
                    </a:lnTo>
                    <a:lnTo>
                      <a:pt x="41" y="253"/>
                    </a:lnTo>
                    <a:lnTo>
                      <a:pt x="26" y="287"/>
                    </a:lnTo>
                    <a:lnTo>
                      <a:pt x="12" y="322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8ED3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55"/>
              <p:cNvSpPr>
                <a:spLocks/>
              </p:cNvSpPr>
              <p:nvPr/>
            </p:nvSpPr>
            <p:spPr bwMode="auto">
              <a:xfrm>
                <a:off x="3043" y="1170"/>
                <a:ext cx="162" cy="212"/>
              </a:xfrm>
              <a:custGeom>
                <a:avLst/>
                <a:gdLst>
                  <a:gd name="T0" fmla="*/ 0 w 324"/>
                  <a:gd name="T1" fmla="*/ 106 h 423"/>
                  <a:gd name="T2" fmla="*/ 18 w 324"/>
                  <a:gd name="T3" fmla="*/ 106 h 423"/>
                  <a:gd name="T4" fmla="*/ 20 w 324"/>
                  <a:gd name="T5" fmla="*/ 97 h 423"/>
                  <a:gd name="T6" fmla="*/ 23 w 324"/>
                  <a:gd name="T7" fmla="*/ 88 h 423"/>
                  <a:gd name="T8" fmla="*/ 27 w 324"/>
                  <a:gd name="T9" fmla="*/ 79 h 423"/>
                  <a:gd name="T10" fmla="*/ 31 w 324"/>
                  <a:gd name="T11" fmla="*/ 71 h 423"/>
                  <a:gd name="T12" fmla="*/ 36 w 324"/>
                  <a:gd name="T13" fmla="*/ 64 h 423"/>
                  <a:gd name="T14" fmla="*/ 40 w 324"/>
                  <a:gd name="T15" fmla="*/ 57 h 423"/>
                  <a:gd name="T16" fmla="*/ 43 w 324"/>
                  <a:gd name="T17" fmla="*/ 51 h 423"/>
                  <a:gd name="T18" fmla="*/ 48 w 324"/>
                  <a:gd name="T19" fmla="*/ 45 h 423"/>
                  <a:gd name="T20" fmla="*/ 52 w 324"/>
                  <a:gd name="T21" fmla="*/ 40 h 423"/>
                  <a:gd name="T22" fmla="*/ 56 w 324"/>
                  <a:gd name="T23" fmla="*/ 35 h 423"/>
                  <a:gd name="T24" fmla="*/ 60 w 324"/>
                  <a:gd name="T25" fmla="*/ 31 h 423"/>
                  <a:gd name="T26" fmla="*/ 65 w 324"/>
                  <a:gd name="T27" fmla="*/ 27 h 423"/>
                  <a:gd name="T28" fmla="*/ 68 w 324"/>
                  <a:gd name="T29" fmla="*/ 24 h 423"/>
                  <a:gd name="T30" fmla="*/ 72 w 324"/>
                  <a:gd name="T31" fmla="*/ 20 h 423"/>
                  <a:gd name="T32" fmla="*/ 75 w 324"/>
                  <a:gd name="T33" fmla="*/ 18 h 423"/>
                  <a:gd name="T34" fmla="*/ 77 w 324"/>
                  <a:gd name="T35" fmla="*/ 16 h 423"/>
                  <a:gd name="T36" fmla="*/ 81 w 324"/>
                  <a:gd name="T37" fmla="*/ 0 h 423"/>
                  <a:gd name="T38" fmla="*/ 68 w 324"/>
                  <a:gd name="T39" fmla="*/ 5 h 423"/>
                  <a:gd name="T40" fmla="*/ 56 w 324"/>
                  <a:gd name="T41" fmla="*/ 9 h 423"/>
                  <a:gd name="T42" fmla="*/ 47 w 324"/>
                  <a:gd name="T43" fmla="*/ 15 h 423"/>
                  <a:gd name="T44" fmla="*/ 39 w 324"/>
                  <a:gd name="T45" fmla="*/ 22 h 423"/>
                  <a:gd name="T46" fmla="*/ 31 w 324"/>
                  <a:gd name="T47" fmla="*/ 28 h 423"/>
                  <a:gd name="T48" fmla="*/ 25 w 324"/>
                  <a:gd name="T49" fmla="*/ 35 h 423"/>
                  <a:gd name="T50" fmla="*/ 20 w 324"/>
                  <a:gd name="T51" fmla="*/ 43 h 423"/>
                  <a:gd name="T52" fmla="*/ 15 w 324"/>
                  <a:gd name="T53" fmla="*/ 50 h 423"/>
                  <a:gd name="T54" fmla="*/ 12 w 324"/>
                  <a:gd name="T55" fmla="*/ 58 h 423"/>
                  <a:gd name="T56" fmla="*/ 10 w 324"/>
                  <a:gd name="T57" fmla="*/ 66 h 423"/>
                  <a:gd name="T58" fmla="*/ 7 w 324"/>
                  <a:gd name="T59" fmla="*/ 73 h 423"/>
                  <a:gd name="T60" fmla="*/ 5 w 324"/>
                  <a:gd name="T61" fmla="*/ 81 h 423"/>
                  <a:gd name="T62" fmla="*/ 3 w 324"/>
                  <a:gd name="T63" fmla="*/ 88 h 423"/>
                  <a:gd name="T64" fmla="*/ 3 w 324"/>
                  <a:gd name="T65" fmla="*/ 94 h 423"/>
                  <a:gd name="T66" fmla="*/ 1 w 324"/>
                  <a:gd name="T67" fmla="*/ 100 h 423"/>
                  <a:gd name="T68" fmla="*/ 0 w 324"/>
                  <a:gd name="T69" fmla="*/ 106 h 4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4"/>
                  <a:gd name="T106" fmla="*/ 0 h 423"/>
                  <a:gd name="T107" fmla="*/ 324 w 324"/>
                  <a:gd name="T108" fmla="*/ 423 h 4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4" h="423">
                    <a:moveTo>
                      <a:pt x="0" y="421"/>
                    </a:moveTo>
                    <a:lnTo>
                      <a:pt x="69" y="423"/>
                    </a:lnTo>
                    <a:lnTo>
                      <a:pt x="81" y="385"/>
                    </a:lnTo>
                    <a:lnTo>
                      <a:pt x="95" y="350"/>
                    </a:lnTo>
                    <a:lnTo>
                      <a:pt x="110" y="316"/>
                    </a:lnTo>
                    <a:lnTo>
                      <a:pt x="125" y="284"/>
                    </a:lnTo>
                    <a:lnTo>
                      <a:pt x="141" y="255"/>
                    </a:lnTo>
                    <a:lnTo>
                      <a:pt x="158" y="227"/>
                    </a:lnTo>
                    <a:lnTo>
                      <a:pt x="175" y="202"/>
                    </a:lnTo>
                    <a:lnTo>
                      <a:pt x="193" y="179"/>
                    </a:lnTo>
                    <a:lnTo>
                      <a:pt x="209" y="158"/>
                    </a:lnTo>
                    <a:lnTo>
                      <a:pt x="226" y="139"/>
                    </a:lnTo>
                    <a:lnTo>
                      <a:pt x="242" y="121"/>
                    </a:lnTo>
                    <a:lnTo>
                      <a:pt x="257" y="105"/>
                    </a:lnTo>
                    <a:lnTo>
                      <a:pt x="272" y="93"/>
                    </a:lnTo>
                    <a:lnTo>
                      <a:pt x="286" y="80"/>
                    </a:lnTo>
                    <a:lnTo>
                      <a:pt x="298" y="71"/>
                    </a:lnTo>
                    <a:lnTo>
                      <a:pt x="308" y="63"/>
                    </a:lnTo>
                    <a:lnTo>
                      <a:pt x="324" y="0"/>
                    </a:lnTo>
                    <a:lnTo>
                      <a:pt x="272" y="17"/>
                    </a:lnTo>
                    <a:lnTo>
                      <a:pt x="227" y="36"/>
                    </a:lnTo>
                    <a:lnTo>
                      <a:pt x="188" y="59"/>
                    </a:lnTo>
                    <a:lnTo>
                      <a:pt x="155" y="85"/>
                    </a:lnTo>
                    <a:lnTo>
                      <a:pt x="125" y="111"/>
                    </a:lnTo>
                    <a:lnTo>
                      <a:pt x="100" y="140"/>
                    </a:lnTo>
                    <a:lnTo>
                      <a:pt x="80" y="170"/>
                    </a:lnTo>
                    <a:lnTo>
                      <a:pt x="62" y="200"/>
                    </a:lnTo>
                    <a:lnTo>
                      <a:pt x="49" y="231"/>
                    </a:lnTo>
                    <a:lnTo>
                      <a:pt x="37" y="262"/>
                    </a:lnTo>
                    <a:lnTo>
                      <a:pt x="28" y="292"/>
                    </a:lnTo>
                    <a:lnTo>
                      <a:pt x="21" y="321"/>
                    </a:lnTo>
                    <a:lnTo>
                      <a:pt x="15" y="350"/>
                    </a:lnTo>
                    <a:lnTo>
                      <a:pt x="9" y="375"/>
                    </a:lnTo>
                    <a:lnTo>
                      <a:pt x="5" y="399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56"/>
              <p:cNvSpPr>
                <a:spLocks/>
              </p:cNvSpPr>
              <p:nvPr/>
            </p:nvSpPr>
            <p:spPr bwMode="auto">
              <a:xfrm>
                <a:off x="3196" y="1156"/>
                <a:ext cx="79" cy="280"/>
              </a:xfrm>
              <a:custGeom>
                <a:avLst/>
                <a:gdLst>
                  <a:gd name="T0" fmla="*/ 40 w 157"/>
                  <a:gd name="T1" fmla="*/ 3 h 560"/>
                  <a:gd name="T2" fmla="*/ 4 w 157"/>
                  <a:gd name="T3" fmla="*/ 139 h 560"/>
                  <a:gd name="T4" fmla="*/ 0 w 157"/>
                  <a:gd name="T5" fmla="*/ 140 h 560"/>
                  <a:gd name="T6" fmla="*/ 39 w 157"/>
                  <a:gd name="T7" fmla="*/ 0 h 560"/>
                  <a:gd name="T8" fmla="*/ 40 w 157"/>
                  <a:gd name="T9" fmla="*/ 3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560"/>
                  <a:gd name="T17" fmla="*/ 157 w 157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57"/>
              <p:cNvSpPr>
                <a:spLocks/>
              </p:cNvSpPr>
              <p:nvPr/>
            </p:nvSpPr>
            <p:spPr bwMode="auto">
              <a:xfrm>
                <a:off x="2995" y="1441"/>
                <a:ext cx="143" cy="21"/>
              </a:xfrm>
              <a:custGeom>
                <a:avLst/>
                <a:gdLst>
                  <a:gd name="T0" fmla="*/ 4 w 287"/>
                  <a:gd name="T1" fmla="*/ 0 h 43"/>
                  <a:gd name="T2" fmla="*/ 4 w 287"/>
                  <a:gd name="T3" fmla="*/ 0 h 43"/>
                  <a:gd name="T4" fmla="*/ 3 w 287"/>
                  <a:gd name="T5" fmla="*/ 0 h 43"/>
                  <a:gd name="T6" fmla="*/ 2 w 287"/>
                  <a:gd name="T7" fmla="*/ 0 h 43"/>
                  <a:gd name="T8" fmla="*/ 0 w 287"/>
                  <a:gd name="T9" fmla="*/ 1 h 43"/>
                  <a:gd name="T10" fmla="*/ 0 w 287"/>
                  <a:gd name="T11" fmla="*/ 2 h 43"/>
                  <a:gd name="T12" fmla="*/ 0 w 287"/>
                  <a:gd name="T13" fmla="*/ 3 h 43"/>
                  <a:gd name="T14" fmla="*/ 0 w 287"/>
                  <a:gd name="T15" fmla="*/ 4 h 43"/>
                  <a:gd name="T16" fmla="*/ 2 w 287"/>
                  <a:gd name="T17" fmla="*/ 6 h 43"/>
                  <a:gd name="T18" fmla="*/ 4 w 287"/>
                  <a:gd name="T19" fmla="*/ 6 h 43"/>
                  <a:gd name="T20" fmla="*/ 7 w 287"/>
                  <a:gd name="T21" fmla="*/ 7 h 43"/>
                  <a:gd name="T22" fmla="*/ 11 w 287"/>
                  <a:gd name="T23" fmla="*/ 8 h 43"/>
                  <a:gd name="T24" fmla="*/ 15 w 287"/>
                  <a:gd name="T25" fmla="*/ 8 h 43"/>
                  <a:gd name="T26" fmla="*/ 21 w 287"/>
                  <a:gd name="T27" fmla="*/ 9 h 43"/>
                  <a:gd name="T28" fmla="*/ 27 w 287"/>
                  <a:gd name="T29" fmla="*/ 9 h 43"/>
                  <a:gd name="T30" fmla="*/ 33 w 287"/>
                  <a:gd name="T31" fmla="*/ 9 h 43"/>
                  <a:gd name="T32" fmla="*/ 39 w 287"/>
                  <a:gd name="T33" fmla="*/ 9 h 43"/>
                  <a:gd name="T34" fmla="*/ 45 w 287"/>
                  <a:gd name="T35" fmla="*/ 10 h 43"/>
                  <a:gd name="T36" fmla="*/ 51 w 287"/>
                  <a:gd name="T37" fmla="*/ 10 h 43"/>
                  <a:gd name="T38" fmla="*/ 57 w 287"/>
                  <a:gd name="T39" fmla="*/ 10 h 43"/>
                  <a:gd name="T40" fmla="*/ 61 w 287"/>
                  <a:gd name="T41" fmla="*/ 10 h 43"/>
                  <a:gd name="T42" fmla="*/ 65 w 287"/>
                  <a:gd name="T43" fmla="*/ 10 h 43"/>
                  <a:gd name="T44" fmla="*/ 69 w 287"/>
                  <a:gd name="T45" fmla="*/ 10 h 43"/>
                  <a:gd name="T46" fmla="*/ 71 w 287"/>
                  <a:gd name="T47" fmla="*/ 10 h 43"/>
                  <a:gd name="T48" fmla="*/ 71 w 287"/>
                  <a:gd name="T49" fmla="*/ 10 h 43"/>
                  <a:gd name="T50" fmla="*/ 71 w 287"/>
                  <a:gd name="T51" fmla="*/ 10 h 43"/>
                  <a:gd name="T52" fmla="*/ 69 w 287"/>
                  <a:gd name="T53" fmla="*/ 10 h 43"/>
                  <a:gd name="T54" fmla="*/ 66 w 287"/>
                  <a:gd name="T55" fmla="*/ 10 h 43"/>
                  <a:gd name="T56" fmla="*/ 62 w 287"/>
                  <a:gd name="T57" fmla="*/ 9 h 43"/>
                  <a:gd name="T58" fmla="*/ 58 w 287"/>
                  <a:gd name="T59" fmla="*/ 9 h 43"/>
                  <a:gd name="T60" fmla="*/ 53 w 287"/>
                  <a:gd name="T61" fmla="*/ 9 h 43"/>
                  <a:gd name="T62" fmla="*/ 48 w 287"/>
                  <a:gd name="T63" fmla="*/ 8 h 43"/>
                  <a:gd name="T64" fmla="*/ 42 w 287"/>
                  <a:gd name="T65" fmla="*/ 8 h 43"/>
                  <a:gd name="T66" fmla="*/ 36 w 287"/>
                  <a:gd name="T67" fmla="*/ 7 h 43"/>
                  <a:gd name="T68" fmla="*/ 31 w 287"/>
                  <a:gd name="T69" fmla="*/ 7 h 43"/>
                  <a:gd name="T70" fmla="*/ 25 w 287"/>
                  <a:gd name="T71" fmla="*/ 7 h 43"/>
                  <a:gd name="T72" fmla="*/ 21 w 287"/>
                  <a:gd name="T73" fmla="*/ 6 h 43"/>
                  <a:gd name="T74" fmla="*/ 17 w 287"/>
                  <a:gd name="T75" fmla="*/ 6 h 43"/>
                  <a:gd name="T76" fmla="*/ 13 w 287"/>
                  <a:gd name="T77" fmla="*/ 5 h 43"/>
                  <a:gd name="T78" fmla="*/ 10 w 287"/>
                  <a:gd name="T79" fmla="*/ 5 h 43"/>
                  <a:gd name="T80" fmla="*/ 8 w 287"/>
                  <a:gd name="T81" fmla="*/ 5 h 43"/>
                  <a:gd name="T82" fmla="*/ 6 w 287"/>
                  <a:gd name="T83" fmla="*/ 3 h 43"/>
                  <a:gd name="T84" fmla="*/ 4 w 287"/>
                  <a:gd name="T85" fmla="*/ 2 h 43"/>
                  <a:gd name="T86" fmla="*/ 4 w 287"/>
                  <a:gd name="T87" fmla="*/ 0 h 43"/>
                  <a:gd name="T88" fmla="*/ 4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7"/>
                  <a:gd name="T136" fmla="*/ 0 h 43"/>
                  <a:gd name="T137" fmla="*/ 287 w 287"/>
                  <a:gd name="T138" fmla="*/ 43 h 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58"/>
              <p:cNvSpPr>
                <a:spLocks/>
              </p:cNvSpPr>
              <p:nvPr/>
            </p:nvSpPr>
            <p:spPr bwMode="auto">
              <a:xfrm>
                <a:off x="3147" y="1476"/>
                <a:ext cx="52" cy="30"/>
              </a:xfrm>
              <a:custGeom>
                <a:avLst/>
                <a:gdLst>
                  <a:gd name="T0" fmla="*/ 24 w 103"/>
                  <a:gd name="T1" fmla="*/ 2 h 60"/>
                  <a:gd name="T2" fmla="*/ 0 w 103"/>
                  <a:gd name="T3" fmla="*/ 0 h 60"/>
                  <a:gd name="T4" fmla="*/ 1 w 103"/>
                  <a:gd name="T5" fmla="*/ 3 h 60"/>
                  <a:gd name="T6" fmla="*/ 1 w 103"/>
                  <a:gd name="T7" fmla="*/ 5 h 60"/>
                  <a:gd name="T8" fmla="*/ 1 w 103"/>
                  <a:gd name="T9" fmla="*/ 8 h 60"/>
                  <a:gd name="T10" fmla="*/ 1 w 103"/>
                  <a:gd name="T11" fmla="*/ 10 h 60"/>
                  <a:gd name="T12" fmla="*/ 26 w 103"/>
                  <a:gd name="T13" fmla="*/ 15 h 60"/>
                  <a:gd name="T14" fmla="*/ 25 w 103"/>
                  <a:gd name="T15" fmla="*/ 10 h 60"/>
                  <a:gd name="T16" fmla="*/ 25 w 103"/>
                  <a:gd name="T17" fmla="*/ 5 h 60"/>
                  <a:gd name="T18" fmla="*/ 24 w 103"/>
                  <a:gd name="T19" fmla="*/ 2 h 60"/>
                  <a:gd name="T20" fmla="*/ 24 w 103"/>
                  <a:gd name="T21" fmla="*/ 2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60"/>
                  <a:gd name="T35" fmla="*/ 103 w 103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59"/>
              <p:cNvSpPr>
                <a:spLocks/>
              </p:cNvSpPr>
              <p:nvPr/>
            </p:nvSpPr>
            <p:spPr bwMode="auto">
              <a:xfrm>
                <a:off x="3132" y="1495"/>
                <a:ext cx="67" cy="65"/>
              </a:xfrm>
              <a:custGeom>
                <a:avLst/>
                <a:gdLst>
                  <a:gd name="T0" fmla="*/ 7 w 134"/>
                  <a:gd name="T1" fmla="*/ 0 h 129"/>
                  <a:gd name="T2" fmla="*/ 6 w 134"/>
                  <a:gd name="T3" fmla="*/ 11 h 129"/>
                  <a:gd name="T4" fmla="*/ 3 w 134"/>
                  <a:gd name="T5" fmla="*/ 19 h 129"/>
                  <a:gd name="T6" fmla="*/ 1 w 134"/>
                  <a:gd name="T7" fmla="*/ 23 h 129"/>
                  <a:gd name="T8" fmla="*/ 0 w 134"/>
                  <a:gd name="T9" fmla="*/ 25 h 129"/>
                  <a:gd name="T10" fmla="*/ 33 w 134"/>
                  <a:gd name="T11" fmla="*/ 33 h 129"/>
                  <a:gd name="T12" fmla="*/ 33 w 134"/>
                  <a:gd name="T13" fmla="*/ 25 h 129"/>
                  <a:gd name="T14" fmla="*/ 34 w 134"/>
                  <a:gd name="T15" fmla="*/ 18 h 129"/>
                  <a:gd name="T16" fmla="*/ 34 w 134"/>
                  <a:gd name="T17" fmla="*/ 11 h 129"/>
                  <a:gd name="T18" fmla="*/ 33 w 134"/>
                  <a:gd name="T19" fmla="*/ 6 h 129"/>
                  <a:gd name="T20" fmla="*/ 7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129"/>
                  <a:gd name="T35" fmla="*/ 134 w 134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60"/>
              <p:cNvSpPr>
                <a:spLocks/>
              </p:cNvSpPr>
              <p:nvPr/>
            </p:nvSpPr>
            <p:spPr bwMode="auto">
              <a:xfrm>
                <a:off x="3207" y="1480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1 h 159"/>
                  <a:gd name="T4" fmla="*/ 2 w 60"/>
                  <a:gd name="T5" fmla="*/ 3 h 159"/>
                  <a:gd name="T6" fmla="*/ 4 w 60"/>
                  <a:gd name="T7" fmla="*/ 7 h 159"/>
                  <a:gd name="T8" fmla="*/ 6 w 60"/>
                  <a:gd name="T9" fmla="*/ 11 h 159"/>
                  <a:gd name="T10" fmla="*/ 9 w 60"/>
                  <a:gd name="T11" fmla="*/ 17 h 159"/>
                  <a:gd name="T12" fmla="*/ 11 w 60"/>
                  <a:gd name="T13" fmla="*/ 22 h 159"/>
                  <a:gd name="T14" fmla="*/ 14 w 60"/>
                  <a:gd name="T15" fmla="*/ 28 h 159"/>
                  <a:gd name="T16" fmla="*/ 15 w 60"/>
                  <a:gd name="T17" fmla="*/ 33 h 159"/>
                  <a:gd name="T18" fmla="*/ 15 w 60"/>
                  <a:gd name="T19" fmla="*/ 34 h 159"/>
                  <a:gd name="T20" fmla="*/ 14 w 60"/>
                  <a:gd name="T21" fmla="*/ 34 h 159"/>
                  <a:gd name="T22" fmla="*/ 12 w 60"/>
                  <a:gd name="T23" fmla="*/ 35 h 159"/>
                  <a:gd name="T24" fmla="*/ 10 w 60"/>
                  <a:gd name="T25" fmla="*/ 36 h 159"/>
                  <a:gd name="T26" fmla="*/ 8 w 60"/>
                  <a:gd name="T27" fmla="*/ 37 h 159"/>
                  <a:gd name="T28" fmla="*/ 6 w 60"/>
                  <a:gd name="T29" fmla="*/ 38 h 159"/>
                  <a:gd name="T30" fmla="*/ 4 w 60"/>
                  <a:gd name="T31" fmla="*/ 39 h 159"/>
                  <a:gd name="T32" fmla="*/ 2 w 60"/>
                  <a:gd name="T33" fmla="*/ 39 h 159"/>
                  <a:gd name="T34" fmla="*/ 2 w 60"/>
                  <a:gd name="T35" fmla="*/ 36 h 159"/>
                  <a:gd name="T36" fmla="*/ 3 w 60"/>
                  <a:gd name="T37" fmla="*/ 26 h 159"/>
                  <a:gd name="T38" fmla="*/ 3 w 60"/>
                  <a:gd name="T39" fmla="*/ 13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159"/>
                  <a:gd name="T65" fmla="*/ 60 w 60"/>
                  <a:gd name="T66" fmla="*/ 159 h 1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61"/>
              <p:cNvSpPr>
                <a:spLocks/>
              </p:cNvSpPr>
              <p:nvPr/>
            </p:nvSpPr>
            <p:spPr bwMode="auto">
              <a:xfrm>
                <a:off x="3007" y="1547"/>
                <a:ext cx="149" cy="51"/>
              </a:xfrm>
              <a:custGeom>
                <a:avLst/>
                <a:gdLst>
                  <a:gd name="T0" fmla="*/ 50 w 297"/>
                  <a:gd name="T1" fmla="*/ 2 h 101"/>
                  <a:gd name="T2" fmla="*/ 43 w 297"/>
                  <a:gd name="T3" fmla="*/ 0 h 101"/>
                  <a:gd name="T4" fmla="*/ 41 w 297"/>
                  <a:gd name="T5" fmla="*/ 1 h 101"/>
                  <a:gd name="T6" fmla="*/ 36 w 297"/>
                  <a:gd name="T7" fmla="*/ 1 h 101"/>
                  <a:gd name="T8" fmla="*/ 29 w 297"/>
                  <a:gd name="T9" fmla="*/ 2 h 101"/>
                  <a:gd name="T10" fmla="*/ 22 w 297"/>
                  <a:gd name="T11" fmla="*/ 4 h 101"/>
                  <a:gd name="T12" fmla="*/ 14 w 297"/>
                  <a:gd name="T13" fmla="*/ 5 h 101"/>
                  <a:gd name="T14" fmla="*/ 7 w 297"/>
                  <a:gd name="T15" fmla="*/ 6 h 101"/>
                  <a:gd name="T16" fmla="*/ 2 w 297"/>
                  <a:gd name="T17" fmla="*/ 8 h 101"/>
                  <a:gd name="T18" fmla="*/ 0 w 297"/>
                  <a:gd name="T19" fmla="*/ 9 h 101"/>
                  <a:gd name="T20" fmla="*/ 1 w 297"/>
                  <a:gd name="T21" fmla="*/ 10 h 101"/>
                  <a:gd name="T22" fmla="*/ 3 w 297"/>
                  <a:gd name="T23" fmla="*/ 11 h 101"/>
                  <a:gd name="T24" fmla="*/ 6 w 297"/>
                  <a:gd name="T25" fmla="*/ 12 h 101"/>
                  <a:gd name="T26" fmla="*/ 9 w 297"/>
                  <a:gd name="T27" fmla="*/ 13 h 101"/>
                  <a:gd name="T28" fmla="*/ 14 w 297"/>
                  <a:gd name="T29" fmla="*/ 14 h 101"/>
                  <a:gd name="T30" fmla="*/ 19 w 297"/>
                  <a:gd name="T31" fmla="*/ 16 h 101"/>
                  <a:gd name="T32" fmla="*/ 25 w 297"/>
                  <a:gd name="T33" fmla="*/ 17 h 101"/>
                  <a:gd name="T34" fmla="*/ 31 w 297"/>
                  <a:gd name="T35" fmla="*/ 19 h 101"/>
                  <a:gd name="T36" fmla="*/ 37 w 297"/>
                  <a:gd name="T37" fmla="*/ 20 h 101"/>
                  <a:gd name="T38" fmla="*/ 43 w 297"/>
                  <a:gd name="T39" fmla="*/ 21 h 101"/>
                  <a:gd name="T40" fmla="*/ 49 w 297"/>
                  <a:gd name="T41" fmla="*/ 22 h 101"/>
                  <a:gd name="T42" fmla="*/ 55 w 297"/>
                  <a:gd name="T43" fmla="*/ 23 h 101"/>
                  <a:gd name="T44" fmla="*/ 61 w 297"/>
                  <a:gd name="T45" fmla="*/ 24 h 101"/>
                  <a:gd name="T46" fmla="*/ 66 w 297"/>
                  <a:gd name="T47" fmla="*/ 25 h 101"/>
                  <a:gd name="T48" fmla="*/ 71 w 297"/>
                  <a:gd name="T49" fmla="*/ 25 h 101"/>
                  <a:gd name="T50" fmla="*/ 75 w 297"/>
                  <a:gd name="T51" fmla="*/ 26 h 101"/>
                  <a:gd name="T52" fmla="*/ 45 w 297"/>
                  <a:gd name="T53" fmla="*/ 10 h 101"/>
                  <a:gd name="T54" fmla="*/ 50 w 297"/>
                  <a:gd name="T55" fmla="*/ 2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97"/>
                  <a:gd name="T85" fmla="*/ 0 h 101"/>
                  <a:gd name="T86" fmla="*/ 297 w 297"/>
                  <a:gd name="T87" fmla="*/ 101 h 10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62"/>
              <p:cNvSpPr>
                <a:spLocks/>
              </p:cNvSpPr>
              <p:nvPr/>
            </p:nvSpPr>
            <p:spPr bwMode="auto">
              <a:xfrm>
                <a:off x="3096" y="1550"/>
                <a:ext cx="167" cy="48"/>
              </a:xfrm>
              <a:custGeom>
                <a:avLst/>
                <a:gdLst>
                  <a:gd name="T0" fmla="*/ 32 w 335"/>
                  <a:gd name="T1" fmla="*/ 25 h 94"/>
                  <a:gd name="T2" fmla="*/ 35 w 335"/>
                  <a:gd name="T3" fmla="*/ 24 h 94"/>
                  <a:gd name="T4" fmla="*/ 39 w 335"/>
                  <a:gd name="T5" fmla="*/ 23 h 94"/>
                  <a:gd name="T6" fmla="*/ 43 w 335"/>
                  <a:gd name="T7" fmla="*/ 22 h 94"/>
                  <a:gd name="T8" fmla="*/ 47 w 335"/>
                  <a:gd name="T9" fmla="*/ 21 h 94"/>
                  <a:gd name="T10" fmla="*/ 51 w 335"/>
                  <a:gd name="T11" fmla="*/ 20 h 94"/>
                  <a:gd name="T12" fmla="*/ 55 w 335"/>
                  <a:gd name="T13" fmla="*/ 18 h 94"/>
                  <a:gd name="T14" fmla="*/ 60 w 335"/>
                  <a:gd name="T15" fmla="*/ 16 h 94"/>
                  <a:gd name="T16" fmla="*/ 64 w 335"/>
                  <a:gd name="T17" fmla="*/ 15 h 94"/>
                  <a:gd name="T18" fmla="*/ 68 w 335"/>
                  <a:gd name="T19" fmla="*/ 13 h 94"/>
                  <a:gd name="T20" fmla="*/ 71 w 335"/>
                  <a:gd name="T21" fmla="*/ 11 h 94"/>
                  <a:gd name="T22" fmla="*/ 75 w 335"/>
                  <a:gd name="T23" fmla="*/ 10 h 94"/>
                  <a:gd name="T24" fmla="*/ 77 w 335"/>
                  <a:gd name="T25" fmla="*/ 8 h 94"/>
                  <a:gd name="T26" fmla="*/ 80 w 335"/>
                  <a:gd name="T27" fmla="*/ 7 h 94"/>
                  <a:gd name="T28" fmla="*/ 82 w 335"/>
                  <a:gd name="T29" fmla="*/ 6 h 94"/>
                  <a:gd name="T30" fmla="*/ 83 w 335"/>
                  <a:gd name="T31" fmla="*/ 6 h 94"/>
                  <a:gd name="T32" fmla="*/ 83 w 335"/>
                  <a:gd name="T33" fmla="*/ 6 h 94"/>
                  <a:gd name="T34" fmla="*/ 66 w 335"/>
                  <a:gd name="T35" fmla="*/ 7 h 94"/>
                  <a:gd name="T36" fmla="*/ 52 w 335"/>
                  <a:gd name="T37" fmla="*/ 12 h 94"/>
                  <a:gd name="T38" fmla="*/ 5 w 335"/>
                  <a:gd name="T39" fmla="*/ 0 h 94"/>
                  <a:gd name="T40" fmla="*/ 0 w 335"/>
                  <a:gd name="T41" fmla="*/ 8 h 94"/>
                  <a:gd name="T42" fmla="*/ 30 w 335"/>
                  <a:gd name="T43" fmla="*/ 25 h 94"/>
                  <a:gd name="T44" fmla="*/ 30 w 335"/>
                  <a:gd name="T45" fmla="*/ 25 h 94"/>
                  <a:gd name="T46" fmla="*/ 31 w 335"/>
                  <a:gd name="T47" fmla="*/ 25 h 94"/>
                  <a:gd name="T48" fmla="*/ 31 w 335"/>
                  <a:gd name="T49" fmla="*/ 25 h 94"/>
                  <a:gd name="T50" fmla="*/ 32 w 335"/>
                  <a:gd name="T51" fmla="*/ 25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5"/>
                  <a:gd name="T79" fmla="*/ 0 h 94"/>
                  <a:gd name="T80" fmla="*/ 335 w 335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63"/>
              <p:cNvSpPr>
                <a:spLocks/>
              </p:cNvSpPr>
              <p:nvPr/>
            </p:nvSpPr>
            <p:spPr bwMode="auto">
              <a:xfrm>
                <a:off x="2993" y="1567"/>
                <a:ext cx="139" cy="41"/>
              </a:xfrm>
              <a:custGeom>
                <a:avLst/>
                <a:gdLst>
                  <a:gd name="T0" fmla="*/ 0 w 279"/>
                  <a:gd name="T1" fmla="*/ 0 h 83"/>
                  <a:gd name="T2" fmla="*/ 0 w 279"/>
                  <a:gd name="T3" fmla="*/ 0 h 83"/>
                  <a:gd name="T4" fmla="*/ 0 w 279"/>
                  <a:gd name="T5" fmla="*/ 1 h 83"/>
                  <a:gd name="T6" fmla="*/ 0 w 279"/>
                  <a:gd name="T7" fmla="*/ 2 h 83"/>
                  <a:gd name="T8" fmla="*/ 1 w 279"/>
                  <a:gd name="T9" fmla="*/ 3 h 83"/>
                  <a:gd name="T10" fmla="*/ 5 w 279"/>
                  <a:gd name="T11" fmla="*/ 5 h 83"/>
                  <a:gd name="T12" fmla="*/ 9 w 279"/>
                  <a:gd name="T13" fmla="*/ 7 h 83"/>
                  <a:gd name="T14" fmla="*/ 13 w 279"/>
                  <a:gd name="T15" fmla="*/ 9 h 83"/>
                  <a:gd name="T16" fmla="*/ 18 w 279"/>
                  <a:gd name="T17" fmla="*/ 10 h 83"/>
                  <a:gd name="T18" fmla="*/ 23 w 279"/>
                  <a:gd name="T19" fmla="*/ 12 h 83"/>
                  <a:gd name="T20" fmla="*/ 28 w 279"/>
                  <a:gd name="T21" fmla="*/ 13 h 83"/>
                  <a:gd name="T22" fmla="*/ 32 w 279"/>
                  <a:gd name="T23" fmla="*/ 15 h 83"/>
                  <a:gd name="T24" fmla="*/ 37 w 279"/>
                  <a:gd name="T25" fmla="*/ 16 h 83"/>
                  <a:gd name="T26" fmla="*/ 42 w 279"/>
                  <a:gd name="T27" fmla="*/ 18 h 83"/>
                  <a:gd name="T28" fmla="*/ 46 w 279"/>
                  <a:gd name="T29" fmla="*/ 18 h 83"/>
                  <a:gd name="T30" fmla="*/ 51 w 279"/>
                  <a:gd name="T31" fmla="*/ 19 h 83"/>
                  <a:gd name="T32" fmla="*/ 55 w 279"/>
                  <a:gd name="T33" fmla="*/ 20 h 83"/>
                  <a:gd name="T34" fmla="*/ 59 w 279"/>
                  <a:gd name="T35" fmla="*/ 20 h 83"/>
                  <a:gd name="T36" fmla="*/ 63 w 279"/>
                  <a:gd name="T37" fmla="*/ 20 h 83"/>
                  <a:gd name="T38" fmla="*/ 66 w 279"/>
                  <a:gd name="T39" fmla="*/ 20 h 83"/>
                  <a:gd name="T40" fmla="*/ 69 w 279"/>
                  <a:gd name="T41" fmla="*/ 20 h 83"/>
                  <a:gd name="T42" fmla="*/ 69 w 279"/>
                  <a:gd name="T43" fmla="*/ 20 h 83"/>
                  <a:gd name="T44" fmla="*/ 66 w 279"/>
                  <a:gd name="T45" fmla="*/ 20 h 83"/>
                  <a:gd name="T46" fmla="*/ 63 w 279"/>
                  <a:gd name="T47" fmla="*/ 19 h 83"/>
                  <a:gd name="T48" fmla="*/ 59 w 279"/>
                  <a:gd name="T49" fmla="*/ 18 h 83"/>
                  <a:gd name="T50" fmla="*/ 54 w 279"/>
                  <a:gd name="T51" fmla="*/ 17 h 83"/>
                  <a:gd name="T52" fmla="*/ 48 w 279"/>
                  <a:gd name="T53" fmla="*/ 16 h 83"/>
                  <a:gd name="T54" fmla="*/ 43 w 279"/>
                  <a:gd name="T55" fmla="*/ 14 h 83"/>
                  <a:gd name="T56" fmla="*/ 36 w 279"/>
                  <a:gd name="T57" fmla="*/ 13 h 83"/>
                  <a:gd name="T58" fmla="*/ 30 w 279"/>
                  <a:gd name="T59" fmla="*/ 11 h 83"/>
                  <a:gd name="T60" fmla="*/ 24 w 279"/>
                  <a:gd name="T61" fmla="*/ 9 h 83"/>
                  <a:gd name="T62" fmla="*/ 18 w 279"/>
                  <a:gd name="T63" fmla="*/ 8 h 83"/>
                  <a:gd name="T64" fmla="*/ 13 w 279"/>
                  <a:gd name="T65" fmla="*/ 6 h 83"/>
                  <a:gd name="T66" fmla="*/ 8 w 279"/>
                  <a:gd name="T67" fmla="*/ 4 h 83"/>
                  <a:gd name="T68" fmla="*/ 4 w 279"/>
                  <a:gd name="T69" fmla="*/ 3 h 83"/>
                  <a:gd name="T70" fmla="*/ 2 w 279"/>
                  <a:gd name="T71" fmla="*/ 1 h 83"/>
                  <a:gd name="T72" fmla="*/ 0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9"/>
                  <a:gd name="T112" fmla="*/ 0 h 83"/>
                  <a:gd name="T113" fmla="*/ 279 w 279"/>
                  <a:gd name="T114" fmla="*/ 83 h 8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64"/>
              <p:cNvSpPr>
                <a:spLocks/>
              </p:cNvSpPr>
              <p:nvPr/>
            </p:nvSpPr>
            <p:spPr bwMode="auto">
              <a:xfrm>
                <a:off x="3160" y="1177"/>
                <a:ext cx="19" cy="17"/>
              </a:xfrm>
              <a:custGeom>
                <a:avLst/>
                <a:gdLst>
                  <a:gd name="T0" fmla="*/ 5 w 39"/>
                  <a:gd name="T1" fmla="*/ 8 h 36"/>
                  <a:gd name="T2" fmla="*/ 6 w 39"/>
                  <a:gd name="T3" fmla="*/ 8 h 36"/>
                  <a:gd name="T4" fmla="*/ 8 w 39"/>
                  <a:gd name="T5" fmla="*/ 7 h 36"/>
                  <a:gd name="T6" fmla="*/ 9 w 39"/>
                  <a:gd name="T7" fmla="*/ 6 h 36"/>
                  <a:gd name="T8" fmla="*/ 9 w 39"/>
                  <a:gd name="T9" fmla="*/ 4 h 36"/>
                  <a:gd name="T10" fmla="*/ 9 w 39"/>
                  <a:gd name="T11" fmla="*/ 3 h 36"/>
                  <a:gd name="T12" fmla="*/ 8 w 39"/>
                  <a:gd name="T13" fmla="*/ 1 h 36"/>
                  <a:gd name="T14" fmla="*/ 6 w 39"/>
                  <a:gd name="T15" fmla="*/ 0 h 36"/>
                  <a:gd name="T16" fmla="*/ 5 w 39"/>
                  <a:gd name="T17" fmla="*/ 0 h 36"/>
                  <a:gd name="T18" fmla="*/ 3 w 39"/>
                  <a:gd name="T19" fmla="*/ 0 h 36"/>
                  <a:gd name="T20" fmla="*/ 1 w 39"/>
                  <a:gd name="T21" fmla="*/ 1 h 36"/>
                  <a:gd name="T22" fmla="*/ 0 w 39"/>
                  <a:gd name="T23" fmla="*/ 3 h 36"/>
                  <a:gd name="T24" fmla="*/ 0 w 39"/>
                  <a:gd name="T25" fmla="*/ 4 h 36"/>
                  <a:gd name="T26" fmla="*/ 0 w 39"/>
                  <a:gd name="T27" fmla="*/ 6 h 36"/>
                  <a:gd name="T28" fmla="*/ 1 w 39"/>
                  <a:gd name="T29" fmla="*/ 7 h 36"/>
                  <a:gd name="T30" fmla="*/ 3 w 39"/>
                  <a:gd name="T31" fmla="*/ 8 h 36"/>
                  <a:gd name="T32" fmla="*/ 5 w 39"/>
                  <a:gd name="T33" fmla="*/ 8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6"/>
                  <a:gd name="T53" fmla="*/ 39 w 39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9" name="Oval 65"/>
          <p:cNvSpPr>
            <a:spLocks noChangeArrowheads="1"/>
          </p:cNvSpPr>
          <p:nvPr/>
        </p:nvSpPr>
        <p:spPr bwMode="auto">
          <a:xfrm>
            <a:off x="7086600" y="31956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200" b="1">
                <a:latin typeface="Arial" charset="0"/>
              </a:rPr>
              <a:t>DCS</a:t>
            </a:r>
          </a:p>
        </p:txBody>
      </p:sp>
      <p:sp>
        <p:nvSpPr>
          <p:cNvPr id="18440" name="Oval 66"/>
          <p:cNvSpPr>
            <a:spLocks noChangeArrowheads="1"/>
          </p:cNvSpPr>
          <p:nvPr/>
        </p:nvSpPr>
        <p:spPr bwMode="auto">
          <a:xfrm>
            <a:off x="7543800" y="38814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Muon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cxnSp>
        <p:nvCxnSpPr>
          <p:cNvPr id="20489" name="AutoShape 67"/>
          <p:cNvCxnSpPr>
            <a:cxnSpLocks noChangeShapeType="1"/>
            <a:stCxn id="18439" idx="4"/>
            <a:endCxn id="18440" idx="0"/>
          </p:cNvCxnSpPr>
          <p:nvPr/>
        </p:nvCxnSpPr>
        <p:spPr bwMode="auto">
          <a:xfrm>
            <a:off x="7467600" y="3581400"/>
            <a:ext cx="457200" cy="3000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2" name="Oval 68"/>
          <p:cNvSpPr>
            <a:spLocks noChangeArrowheads="1"/>
          </p:cNvSpPr>
          <p:nvPr/>
        </p:nvSpPr>
        <p:spPr bwMode="auto">
          <a:xfrm>
            <a:off x="6629400" y="38814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Tracker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DCS</a:t>
            </a:r>
          </a:p>
        </p:txBody>
      </p:sp>
      <p:cxnSp>
        <p:nvCxnSpPr>
          <p:cNvPr id="18443" name="AutoShape 69"/>
          <p:cNvCxnSpPr>
            <a:cxnSpLocks noChangeShapeType="1"/>
            <a:stCxn id="18439" idx="4"/>
            <a:endCxn id="18442" idx="0"/>
          </p:cNvCxnSpPr>
          <p:nvPr/>
        </p:nvCxnSpPr>
        <p:spPr bwMode="auto">
          <a:xfrm flipH="1">
            <a:off x="7010400" y="3581400"/>
            <a:ext cx="457200" cy="3000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4" name="Text Box 70"/>
          <p:cNvSpPr txBox="1">
            <a:spLocks noChangeArrowheads="1"/>
          </p:cNvSpPr>
          <p:nvPr/>
        </p:nvSpPr>
        <p:spPr bwMode="auto">
          <a:xfrm>
            <a:off x="8372475" y="3729038"/>
            <a:ext cx="3905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8445" name="Oval 71"/>
          <p:cNvSpPr>
            <a:spLocks noChangeArrowheads="1"/>
          </p:cNvSpPr>
          <p:nvPr/>
        </p:nvSpPr>
        <p:spPr bwMode="auto">
          <a:xfrm>
            <a:off x="7086600" y="47196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Muon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LV</a:t>
            </a:r>
          </a:p>
        </p:txBody>
      </p:sp>
      <p:sp>
        <p:nvSpPr>
          <p:cNvPr id="18446" name="Oval 72"/>
          <p:cNvSpPr>
            <a:spLocks noChangeArrowheads="1"/>
          </p:cNvSpPr>
          <p:nvPr/>
        </p:nvSpPr>
        <p:spPr bwMode="auto">
          <a:xfrm>
            <a:off x="8001000" y="4719638"/>
            <a:ext cx="762000" cy="385762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Muon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GAS</a:t>
            </a:r>
          </a:p>
        </p:txBody>
      </p:sp>
      <p:cxnSp>
        <p:nvCxnSpPr>
          <p:cNvPr id="18447" name="AutoShape 73"/>
          <p:cNvCxnSpPr>
            <a:cxnSpLocks noChangeShapeType="1"/>
            <a:stCxn id="18440" idx="4"/>
            <a:endCxn id="18445" idx="0"/>
          </p:cNvCxnSpPr>
          <p:nvPr/>
        </p:nvCxnSpPr>
        <p:spPr bwMode="auto">
          <a:xfrm flipH="1">
            <a:off x="7467600" y="4267200"/>
            <a:ext cx="457200" cy="452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8" name="AutoShape 74"/>
          <p:cNvCxnSpPr>
            <a:cxnSpLocks noChangeShapeType="1"/>
            <a:stCxn id="18440" idx="4"/>
            <a:endCxn id="18446" idx="0"/>
          </p:cNvCxnSpPr>
          <p:nvPr/>
        </p:nvCxnSpPr>
        <p:spPr bwMode="auto">
          <a:xfrm>
            <a:off x="7924800" y="4267200"/>
            <a:ext cx="457200" cy="452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9" name="Oval 75"/>
          <p:cNvSpPr>
            <a:spLocks noChangeArrowheads="1"/>
          </p:cNvSpPr>
          <p:nvPr/>
        </p:nvSpPr>
        <p:spPr bwMode="auto">
          <a:xfrm>
            <a:off x="6705600" y="457200"/>
            <a:ext cx="762000" cy="385763"/>
          </a:xfrm>
          <a:prstGeom prst="ellipse">
            <a:avLst/>
          </a:prstGeom>
          <a:solidFill>
            <a:srgbClr val="00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000" b="1">
                <a:latin typeface="Arial" charset="0"/>
              </a:rPr>
              <a:t>Control</a:t>
            </a:r>
            <a:br>
              <a:rPr lang="en-US" sz="1000" b="1">
                <a:latin typeface="Arial" charset="0"/>
              </a:rPr>
            </a:br>
            <a:r>
              <a:rPr lang="en-US" sz="1000" b="1">
                <a:latin typeface="Arial" charset="0"/>
              </a:rPr>
              <a:t>Unit</a:t>
            </a:r>
          </a:p>
        </p:txBody>
      </p:sp>
      <p:sp>
        <p:nvSpPr>
          <p:cNvPr id="444493" name="Arc 77"/>
          <p:cNvSpPr>
            <a:spLocks/>
          </p:cNvSpPr>
          <p:nvPr/>
        </p:nvSpPr>
        <p:spPr bwMode="auto">
          <a:xfrm rot="20045582" flipH="1">
            <a:off x="7467600" y="3665538"/>
            <a:ext cx="930275" cy="690562"/>
          </a:xfrm>
          <a:custGeom>
            <a:avLst/>
            <a:gdLst>
              <a:gd name="T0" fmla="*/ 0 w 32339"/>
              <a:gd name="T1" fmla="*/ 304226084 h 21600"/>
              <a:gd name="T2" fmla="*/ 769805066 w 32339"/>
              <a:gd name="T3" fmla="*/ 184953857 h 21600"/>
              <a:gd name="T4" fmla="*/ 422834754 w 32339"/>
              <a:gd name="T5" fmla="*/ 705830582 h 21600"/>
              <a:gd name="T6" fmla="*/ 0 60000 65536"/>
              <a:gd name="T7" fmla="*/ 0 60000 65536"/>
              <a:gd name="T8" fmla="*/ 0 60000 65536"/>
              <a:gd name="T9" fmla="*/ 0 w 32339"/>
              <a:gd name="T10" fmla="*/ 0 h 21600"/>
              <a:gd name="T11" fmla="*/ 32339 w 323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39" h="21600" fill="none" extrusionOk="0">
                <a:moveTo>
                  <a:pt x="0" y="9310"/>
                </a:moveTo>
                <a:cubicBezTo>
                  <a:pt x="4034" y="3479"/>
                  <a:pt x="10672" y="-1"/>
                  <a:pt x="17763" y="0"/>
                </a:cubicBezTo>
                <a:cubicBezTo>
                  <a:pt x="23158" y="0"/>
                  <a:pt x="28357" y="2018"/>
                  <a:pt x="32339" y="5659"/>
                </a:cubicBezTo>
              </a:path>
              <a:path w="32339" h="21600" stroke="0" extrusionOk="0">
                <a:moveTo>
                  <a:pt x="0" y="9310"/>
                </a:moveTo>
                <a:cubicBezTo>
                  <a:pt x="4034" y="3479"/>
                  <a:pt x="10672" y="-1"/>
                  <a:pt x="17763" y="0"/>
                </a:cubicBezTo>
                <a:cubicBezTo>
                  <a:pt x="23158" y="0"/>
                  <a:pt x="28357" y="2018"/>
                  <a:pt x="32339" y="5659"/>
                </a:cubicBezTo>
                <a:lnTo>
                  <a:pt x="17763" y="21600"/>
                </a:lnTo>
                <a:close/>
              </a:path>
            </a:pathLst>
          </a:custGeom>
          <a:noFill/>
          <a:ln w="2857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444493" grpId="0" animBg="1"/>
    </p:bldLst>
  </p:timing>
</p:sld>
</file>

<file path=ppt/theme/theme1.xml><?xml version="1.0" encoding="utf-8"?>
<a:theme xmlns:a="http://schemas.openxmlformats.org/drawingml/2006/main" name="Contport">
  <a:themeElements>
    <a:clrScheme name="Contpor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por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por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por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por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Z:\P32\MSO97PRO\Template\Designs\CONTPORT.POT</Template>
  <TotalTime>79501</TotalTime>
  <Words>2180</Words>
  <Application>Microsoft Office PowerPoint</Application>
  <PresentationFormat>On-screen Show (4:3)</PresentationFormat>
  <Paragraphs>568</Paragraphs>
  <Slides>45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Comic Sans MS</vt:lpstr>
      <vt:lpstr>Monotype Sorts</vt:lpstr>
      <vt:lpstr>Arial</vt:lpstr>
      <vt:lpstr>Arial Unicode MS</vt:lpstr>
      <vt:lpstr>Times New Roman</vt:lpstr>
      <vt:lpstr>Brush Script MT</vt:lpstr>
      <vt:lpstr>Contport</vt:lpstr>
      <vt:lpstr>Microsoft Clip Gallery</vt:lpstr>
      <vt:lpstr>Microsoft Word Document</vt:lpstr>
      <vt:lpstr>The LHCb  Experiment Control System:</vt:lpstr>
      <vt:lpstr>LHCb Experiment</vt:lpstr>
      <vt:lpstr>The Experiment Control System</vt:lpstr>
      <vt:lpstr>Some Requirements</vt:lpstr>
      <vt:lpstr>Design Steps</vt:lpstr>
      <vt:lpstr>Generic SW Architecture</vt:lpstr>
      <vt:lpstr>The Control Framework</vt:lpstr>
      <vt:lpstr>Device Units</vt:lpstr>
      <vt:lpstr>Hierarchical control</vt:lpstr>
      <vt:lpstr>FW – Graphical Editor</vt:lpstr>
      <vt:lpstr>FW - Run-Time</vt:lpstr>
      <vt:lpstr>Operation Domains</vt:lpstr>
      <vt:lpstr>ECS - Automation</vt:lpstr>
      <vt:lpstr>Run Control</vt:lpstr>
      <vt:lpstr>LHCb Operations</vt:lpstr>
      <vt:lpstr>ECS: Some numbers</vt:lpstr>
      <vt:lpstr>ECS Summary</vt:lpstr>
      <vt:lpstr>SMI++</vt:lpstr>
      <vt:lpstr>SMI++</vt:lpstr>
      <vt:lpstr>SMI++</vt:lpstr>
      <vt:lpstr>SMI++ Run-time Environment</vt:lpstr>
      <vt:lpstr>SMI++ - The Language</vt:lpstr>
      <vt:lpstr>SML example</vt:lpstr>
      <vt:lpstr>SML example (many objs)</vt:lpstr>
      <vt:lpstr>SML example (automation)</vt:lpstr>
      <vt:lpstr>SMI++ Run-time Tools</vt:lpstr>
      <vt:lpstr>SMI++ History</vt:lpstr>
      <vt:lpstr>Features of SMI++</vt:lpstr>
      <vt:lpstr>Features of SMI++</vt:lpstr>
      <vt:lpstr>Features of SMI++</vt:lpstr>
      <vt:lpstr>Features of SMI++</vt:lpstr>
      <vt:lpstr>Conclusions</vt:lpstr>
      <vt:lpstr>Spare slides</vt:lpstr>
      <vt:lpstr>SMI++ Declarations</vt:lpstr>
      <vt:lpstr>SMI++ Parameters</vt:lpstr>
      <vt:lpstr>SMI++ States</vt:lpstr>
      <vt:lpstr>SMI++ Whens</vt:lpstr>
      <vt:lpstr>SMI++ Conditions</vt:lpstr>
      <vt:lpstr>SMI++ Actions</vt:lpstr>
      <vt:lpstr>SMI++ Instructions</vt:lpstr>
      <vt:lpstr>SMI++ Instructions</vt:lpstr>
      <vt:lpstr>SMI++ Instructions</vt:lpstr>
      <vt:lpstr>SMI++ Instructions</vt:lpstr>
      <vt:lpstr>Future Developments</vt:lpstr>
      <vt:lpstr>SML – The Language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SMI++ A Finite State Machine Toolkit</dc:title>
  <dc:creator>clara</dc:creator>
  <cp:lastModifiedBy>clara</cp:lastModifiedBy>
  <cp:revision>1596</cp:revision>
  <cp:lastPrinted>2000-11-30T10:44:50Z</cp:lastPrinted>
  <dcterms:created xsi:type="dcterms:W3CDTF">1999-06-22T13:00:13Z</dcterms:created>
  <dcterms:modified xsi:type="dcterms:W3CDTF">2012-04-13T15:47:33Z</dcterms:modified>
</cp:coreProperties>
</file>