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256" r:id="rId2"/>
    <p:sldId id="357" r:id="rId3"/>
    <p:sldId id="365" r:id="rId4"/>
    <p:sldId id="386" r:id="rId5"/>
    <p:sldId id="358" r:id="rId6"/>
    <p:sldId id="385" r:id="rId7"/>
    <p:sldId id="428" r:id="rId8"/>
    <p:sldId id="390" r:id="rId9"/>
    <p:sldId id="389" r:id="rId10"/>
    <p:sldId id="391" r:id="rId11"/>
    <p:sldId id="361" r:id="rId12"/>
    <p:sldId id="394" r:id="rId13"/>
    <p:sldId id="431" r:id="rId14"/>
    <p:sldId id="429" r:id="rId15"/>
    <p:sldId id="418" r:id="rId16"/>
    <p:sldId id="415" r:id="rId17"/>
    <p:sldId id="395" r:id="rId18"/>
  </p:sldIdLst>
  <p:sldSz cx="9144000" cy="6858000" type="screen4x3"/>
  <p:notesSz cx="6797675" cy="9928225"/>
  <p:embeddedFontLst>
    <p:embeddedFont>
      <p:font typeface="Arial Unicode MS" panose="020B0604020202020204" pitchFamily="34" charset="-128"/>
      <p:regular r:id="rId21"/>
    </p:embeddedFont>
    <p:embeddedFont>
      <p:font typeface="Arial Narrow" panose="020B0606020202030204" pitchFamily="34" charset="0"/>
      <p:regular r:id="rId22"/>
      <p:bold r:id="rId23"/>
      <p:italic r:id="rId24"/>
      <p:boldItalic r:id="rId25"/>
    </p:embeddedFont>
    <p:embeddedFont>
      <p:font typeface="Comic Sans MS" panose="030F0702030302020204" pitchFamily="66" charset="0"/>
      <p:regular r:id="rId26"/>
      <p:bold r:id="rId27"/>
    </p:embeddedFont>
  </p:embeddedFontLst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buFont typeface="Monotype Sorts" pitchFamily="2" charset="2"/>
      <a:defRPr kumimoji="1"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buFont typeface="Monotype Sorts" pitchFamily="2" charset="2"/>
      <a:defRPr kumimoji="1"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buFont typeface="Monotype Sorts" pitchFamily="2" charset="2"/>
      <a:defRPr kumimoji="1"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buFont typeface="Monotype Sorts" pitchFamily="2" charset="2"/>
      <a:defRPr kumimoji="1"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buFont typeface="Monotype Sorts" pitchFamily="2" charset="2"/>
      <a:defRPr kumimoji="1"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B9FFE8"/>
    <a:srgbClr val="99FFCC"/>
    <a:srgbClr val="66FFCC"/>
    <a:srgbClr val="33CCCC"/>
    <a:srgbClr val="0066FF"/>
    <a:srgbClr val="0099FF"/>
    <a:srgbClr val="00EAAD"/>
    <a:srgbClr val="FFFF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64" y="-534"/>
      </p:cViewPr>
      <p:guideLst>
        <p:guide orient="horz" pos="1872"/>
        <p:guide pos="1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228" y="128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 descr="Paper bag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2993" cy="53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3972" dir="14049741" sx="125000" sy="125000" algn="tl" rotWithShape="0">
              <a:srgbClr val="C7DFD3"/>
            </a:outerShdw>
          </a:effectLst>
        </p:spPr>
        <p:txBody>
          <a:bodyPr vert="horz" wrap="square" lIns="92021" tIns="46010" rIns="92021" bIns="4601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 descr="Paper bag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2276" y="0"/>
            <a:ext cx="2941393" cy="53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3972" dir="14049741" sx="125000" sy="125000" algn="tl" rotWithShape="0">
              <a:srgbClr val="C7DFD3"/>
            </a:outerShdw>
          </a:effectLst>
        </p:spPr>
        <p:txBody>
          <a:bodyPr vert="horz" wrap="square" lIns="92021" tIns="46010" rIns="92021" bIns="460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 descr="Paper bag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2329"/>
            <a:ext cx="2942993" cy="53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3972" dir="14049741" sx="125000" sy="125000" algn="tl" rotWithShape="0">
              <a:srgbClr val="C7DFD3"/>
            </a:outerShdw>
          </a:effectLst>
        </p:spPr>
        <p:txBody>
          <a:bodyPr vert="horz" wrap="square" lIns="92021" tIns="46010" rIns="92021" bIns="4601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 descr="Paper bag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2276" y="9412329"/>
            <a:ext cx="2941393" cy="53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3972" dir="14049741" sx="125000" sy="125000" algn="tl" rotWithShape="0">
              <a:srgbClr val="C7DFD3"/>
            </a:outerShdw>
          </a:effectLst>
        </p:spPr>
        <p:txBody>
          <a:bodyPr vert="horz" wrap="square" lIns="92021" tIns="46010" rIns="92021" bIns="460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fld id="{8EF0B535-A0E7-4F8F-9E0F-B6B83C3D6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47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 descr="Paper bag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402" cy="45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3972" dir="14049741" sx="125000" sy="125000" algn="tl" rotWithShape="0">
              <a:srgbClr val="C7DFD3"/>
            </a:outerShdw>
          </a:effectLst>
        </p:spPr>
        <p:txBody>
          <a:bodyPr vert="horz" wrap="square" lIns="92021" tIns="46010" rIns="92021" bIns="4601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 descr="Paper bag"/>
          <p:cNvSpPr>
            <a:spLocks noGrp="1" noChangeArrowheads="1"/>
          </p:cNvSpPr>
          <p:nvPr>
            <p:ph type="dt" idx="1"/>
          </p:nvPr>
        </p:nvSpPr>
        <p:spPr bwMode="auto">
          <a:xfrm>
            <a:off x="3838687" y="0"/>
            <a:ext cx="2994176" cy="45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3972" dir="14049741" sx="125000" sy="125000" algn="tl" rotWithShape="0">
              <a:srgbClr val="C7DFD3"/>
            </a:outerShdw>
          </a:effectLst>
        </p:spPr>
        <p:txBody>
          <a:bodyPr vert="horz" wrap="square" lIns="92021" tIns="46010" rIns="92021" bIns="460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3613" y="766763"/>
            <a:ext cx="4906962" cy="3679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 descr="Paper bag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1285" y="4753282"/>
            <a:ext cx="4990293" cy="444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3972" dir="14049741" sx="125000" sy="125000" algn="tl" rotWithShape="0">
              <a:srgbClr val="C7DFD3"/>
            </a:outerShdw>
          </a:effectLst>
        </p:spPr>
        <p:txBody>
          <a:bodyPr vert="horz" wrap="square" lIns="92021" tIns="46010" rIns="92021" bIns="460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8854" name="Rectangle 6" descr="Paper bag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897"/>
            <a:ext cx="2917402" cy="45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3972" dir="14049741" sx="125000" sy="125000" algn="tl" rotWithShape="0">
              <a:srgbClr val="C7DFD3"/>
            </a:outerShdw>
          </a:effectLst>
        </p:spPr>
        <p:txBody>
          <a:bodyPr vert="horz" wrap="square" lIns="92021" tIns="46010" rIns="92021" bIns="4601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 descr="Paper bag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8687" y="9429897"/>
            <a:ext cx="2994176" cy="45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3972" dir="14049741" sx="125000" sy="125000" algn="tl" rotWithShape="0">
              <a:srgbClr val="C7DFD3"/>
            </a:outerShdw>
          </a:effectLst>
        </p:spPr>
        <p:txBody>
          <a:bodyPr vert="horz" wrap="square" lIns="92021" tIns="46010" rIns="92021" bIns="460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fld id="{3D4770E1-9F2F-4041-B6CC-48F25841C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5701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0"/>
          <p:cNvSpPr>
            <a:spLocks noChangeArrowheads="1"/>
          </p:cNvSpPr>
          <p:nvPr/>
        </p:nvSpPr>
        <p:spPr bwMode="auto">
          <a:xfrm>
            <a:off x="0" y="914400"/>
            <a:ext cx="89154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99CCFF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5" name="Picture 41" descr="LHC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888"/>
            <a:ext cx="11430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42"/>
          <p:cNvSpPr>
            <a:spLocks noChangeShapeType="1"/>
          </p:cNvSpPr>
          <p:nvPr/>
        </p:nvSpPr>
        <p:spPr bwMode="auto">
          <a:xfrm>
            <a:off x="0" y="990600"/>
            <a:ext cx="8915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" name="Rectangle 43"/>
          <p:cNvSpPr>
            <a:spLocks noChangeArrowheads="1"/>
          </p:cNvSpPr>
          <p:nvPr/>
        </p:nvSpPr>
        <p:spPr bwMode="auto">
          <a:xfrm>
            <a:off x="2971800" y="5715000"/>
            <a:ext cx="568325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Clara </a:t>
            </a:r>
            <a:r>
              <a:rPr lang="en-US" sz="16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Gaspar on behalf</a:t>
            </a:r>
            <a:r>
              <a:rPr lang="en-US" sz="1600" i="1" baseline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LHCb Collaboration</a:t>
            </a:r>
            <a:r>
              <a:rPr lang="en-US" sz="16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US" sz="16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“Physics</a:t>
            </a:r>
            <a:r>
              <a:rPr lang="en-US" sz="1600" i="1" baseline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the LHC and Beyond”,</a:t>
            </a:r>
            <a:br>
              <a:rPr lang="en-US" sz="1600" i="1" baseline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i="1" baseline="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1600" i="1" baseline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baseline="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Nhon</a:t>
            </a:r>
            <a:r>
              <a:rPr lang="en-US" sz="1600" i="1" baseline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Vietnam, </a:t>
            </a:r>
            <a:r>
              <a:rPr lang="en-US" sz="16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2014</a:t>
            </a:r>
            <a:r>
              <a:rPr lang="en-US" sz="16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34" name="Rectangle 36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219200"/>
            <a:ext cx="7772400" cy="3429000"/>
          </a:xfrm>
        </p:spPr>
        <p:txBody>
          <a:bodyPr anchor="ctr"/>
          <a:lstStyle>
            <a:lvl1pPr algn="ctr">
              <a:defRPr>
                <a:solidFill>
                  <a:srgbClr val="FF33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1660" name="Rectangle 4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584775"/>
          </a:xfrm>
          <a:ln w="12700"/>
        </p:spPr>
        <p:txBody>
          <a:bodyPr>
            <a:spAutoFit/>
          </a:bodyPr>
          <a:lstStyle>
            <a:lvl1pPr marL="0" indent="0" algn="ctr">
              <a:buFont typeface="Arial Unicode MS" pitchFamily="34" charset="-128"/>
              <a:buNone/>
              <a:defRPr b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D8865-0720-4316-AF58-540C77104744}" type="slidenum">
              <a:rPr lang="en-US"/>
              <a:pPr>
                <a:defRPr/>
              </a:pPr>
              <a:t>‹#›</a:t>
            </a:fld>
            <a:endParaRPr lang="en-US" sz="2400" b="1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28600"/>
            <a:ext cx="21336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2484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66864-5BC3-4965-9AEA-6D149A94120C}" type="slidenum">
              <a:rPr lang="en-US"/>
              <a:pPr>
                <a:defRPr/>
              </a:pPr>
              <a:t>‹#›</a:t>
            </a:fld>
            <a:endParaRPr lang="en-US" sz="2400" b="1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E23BB-1CA6-49B2-BE3C-96FEA4166F8F}" type="slidenum">
              <a:rPr lang="en-US"/>
              <a:pPr>
                <a:defRPr/>
              </a:pPr>
              <a:t>‹#›</a:t>
            </a:fld>
            <a:endParaRPr lang="en-US" sz="2400" b="1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CE2B5-7965-462A-AC52-134C75BDF02A}" type="slidenum">
              <a:rPr lang="en-US"/>
              <a:pPr>
                <a:defRPr/>
              </a:pPr>
              <a:t>‹#›</a:t>
            </a:fld>
            <a:endParaRPr lang="en-US" sz="2400" b="1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191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4191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50E53-A08F-40E4-A723-B1398D09DF8B}" type="slidenum">
              <a:rPr lang="en-US"/>
              <a:pPr>
                <a:defRPr/>
              </a:pPr>
              <a:t>‹#›</a:t>
            </a:fld>
            <a:endParaRPr lang="en-US" sz="2400" b="1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BC85B-DD9C-4896-BE2D-355206E0D0D3}" type="slidenum">
              <a:rPr lang="en-US"/>
              <a:pPr>
                <a:defRPr/>
              </a:pPr>
              <a:t>‹#›</a:t>
            </a:fld>
            <a:endParaRPr lang="en-US" sz="2400" b="1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B3A27-7B24-4338-B879-E685D8B6A32D}" type="slidenum">
              <a:rPr lang="en-US"/>
              <a:pPr>
                <a:defRPr/>
              </a:pPr>
              <a:t>‹#›</a:t>
            </a:fld>
            <a:endParaRPr lang="en-US" sz="2400" b="1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F8E78-5077-4F2C-87C3-D94B7E1EF946}" type="slidenum">
              <a:rPr lang="en-US"/>
              <a:pPr>
                <a:defRPr/>
              </a:pPr>
              <a:t>‹#›</a:t>
            </a:fld>
            <a:endParaRPr lang="en-US" sz="2400" b="1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9C0FE-AC25-4D53-9F34-1CF1EC4E9E16}" type="slidenum">
              <a:rPr lang="en-US"/>
              <a:pPr>
                <a:defRPr/>
              </a:pPr>
              <a:t>‹#›</a:t>
            </a:fld>
            <a:endParaRPr lang="en-US" sz="2400" b="1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8D192-93DB-4900-8B22-78A37076E6A7}" type="slidenum">
              <a:rPr lang="en-US"/>
              <a:pPr>
                <a:defRPr/>
              </a:pPr>
              <a:t>‹#›</a:t>
            </a:fld>
            <a:endParaRPr lang="en-US" sz="2400" b="1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69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</a:t>
            </a:r>
            <a:r>
              <a:rPr lang="en-US" dirty="0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534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2575" name="Freeform 2335"/>
          <p:cNvSpPr>
            <a:spLocks/>
          </p:cNvSpPr>
          <p:nvPr/>
        </p:nvSpPr>
        <p:spPr bwMode="auto">
          <a:xfrm>
            <a:off x="3225800" y="3841750"/>
            <a:ext cx="9525" cy="4763"/>
          </a:xfrm>
          <a:custGeom>
            <a:avLst/>
            <a:gdLst/>
            <a:ahLst/>
            <a:cxnLst>
              <a:cxn ang="0">
                <a:pos x="12" y="5"/>
              </a:cxn>
              <a:cxn ang="0">
                <a:pos x="0" y="0"/>
              </a:cxn>
              <a:cxn ang="0">
                <a:pos x="12" y="3"/>
              </a:cxn>
              <a:cxn ang="0">
                <a:pos x="12" y="5"/>
              </a:cxn>
            </a:cxnLst>
            <a:rect l="0" t="0" r="r" b="b"/>
            <a:pathLst>
              <a:path w="12" h="5">
                <a:moveTo>
                  <a:pt x="12" y="5"/>
                </a:moveTo>
                <a:lnTo>
                  <a:pt x="0" y="0"/>
                </a:lnTo>
                <a:lnTo>
                  <a:pt x="12" y="3"/>
                </a:lnTo>
                <a:lnTo>
                  <a:pt x="12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668" name="Rectangle 3428" descr="Paper bag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77000"/>
            <a:ext cx="83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3972" dir="14049741" sx="125000" sy="125000" algn="tl" rotWithShape="0">
              <a:srgbClr val="4D4D4D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kumimoji="0" sz="1800" i="1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20F9385A-8ED5-4D6C-A063-F85D7CFDB26D}" type="slidenum">
              <a:rPr lang="en-US"/>
              <a:pPr>
                <a:defRPr/>
              </a:pPr>
              <a:t>‹#›</a:t>
            </a:fld>
            <a:endParaRPr lang="en-US" b="1"/>
          </a:p>
        </p:txBody>
      </p:sp>
      <p:sp>
        <p:nvSpPr>
          <p:cNvPr id="13700" name="Text Box 3460"/>
          <p:cNvSpPr txBox="1">
            <a:spLocks noChangeArrowheads="1"/>
          </p:cNvSpPr>
          <p:nvPr/>
        </p:nvSpPr>
        <p:spPr bwMode="auto">
          <a:xfrm>
            <a:off x="1676400" y="6400800"/>
            <a:ext cx="556260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Clara </a:t>
            </a:r>
            <a:r>
              <a:rPr lang="en-US" sz="14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Gaspar on behalf of the LHCb Collaboration, August</a:t>
            </a:r>
            <a:r>
              <a:rPr lang="en-US" sz="1400" i="1" baseline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</a:t>
            </a:r>
            <a:endParaRPr lang="en-US" sz="14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50" name="Rectangle 3810"/>
          <p:cNvSpPr>
            <a:spLocks noChangeArrowheads="1"/>
          </p:cNvSpPr>
          <p:nvPr/>
        </p:nvSpPr>
        <p:spPr bwMode="auto">
          <a:xfrm>
            <a:off x="0" y="914400"/>
            <a:ext cx="89154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99CCFF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2056" name="Picture 3811" descr="LHC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15888"/>
            <a:ext cx="11430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52" name="Line 3812"/>
          <p:cNvSpPr>
            <a:spLocks noChangeShapeType="1"/>
          </p:cNvSpPr>
          <p:nvPr/>
        </p:nvSpPr>
        <p:spPr bwMode="auto">
          <a:xfrm>
            <a:off x="0" y="990600"/>
            <a:ext cx="8915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>
    <p:strips dir="rd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F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FF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FF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FF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FF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FF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FF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FF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FF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 Unicode MS" pitchFamily="34" charset="-128"/>
        <a:buChar char="❚"/>
        <a:defRPr kumimoji="1" sz="3200" b="1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 Unicode MS" pitchFamily="34" charset="-128"/>
        <a:buChar char="❙"/>
        <a:defRPr kumimoji="1" sz="2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 Unicode MS" pitchFamily="34" charset="-128"/>
        <a:buChar char="❘"/>
        <a:defRPr kumimoji="1" sz="2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 Unicode MS" pitchFamily="34" charset="-128"/>
        <a:buChar char="〡"/>
        <a:defRPr kumimoji="1"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 Unicode MS" pitchFamily="34" charset="-128"/>
        <a:buChar char="❘"/>
        <a:defRPr kumimoji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 Unicode MS" pitchFamily="34" charset="-128"/>
        <a:buChar char="❘"/>
        <a:defRPr kumimoji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 Unicode MS" pitchFamily="34" charset="-128"/>
        <a:buChar char="❘"/>
        <a:defRPr kumimoji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 Unicode MS" pitchFamily="34" charset="-128"/>
        <a:buChar char="❘"/>
        <a:defRPr kumimoji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 Unicode MS" pitchFamily="34" charset="-128"/>
        <a:buChar char="❘"/>
        <a:defRPr kumimoj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tiff"/><Relationship Id="rId5" Type="http://schemas.openxmlformats.org/officeDocument/2006/relationships/image" Target="../media/image30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8.jpe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4"/>
          <a:stretch/>
        </p:blipFill>
        <p:spPr>
          <a:xfrm>
            <a:off x="80418" y="3164006"/>
            <a:ext cx="2129382" cy="2169994"/>
          </a:xfrm>
          <a:prstGeom prst="rect">
            <a:avLst/>
          </a:prstGeom>
        </p:spPr>
      </p:pic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1600200" y="4016514"/>
            <a:ext cx="777240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None/>
            </a:pPr>
            <a:r>
              <a:rPr lang="en-US" sz="4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and lessons learnt</a:t>
            </a:r>
            <a:endParaRPr lang="en-US" sz="4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457200" y="762000"/>
            <a:ext cx="8610600" cy="3429000"/>
          </a:xfrm>
        </p:spPr>
        <p:txBody>
          <a:bodyPr/>
          <a:lstStyle/>
          <a:p>
            <a:r>
              <a:rPr lang="en-US" sz="4000" dirty="0" smtClean="0"/>
              <a:t>LHCb Operations in Run I: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Luminosity Levelling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In operation since 2011</a:t>
            </a:r>
          </a:p>
          <a:p>
            <a:r>
              <a:rPr lang="en-GB" sz="2800" dirty="0" smtClean="0"/>
              <a:t>95 % of integrated luminosity recorded within 3% of desired luminosity</a:t>
            </a:r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r>
              <a:rPr lang="en-GB" sz="2800" dirty="0" smtClean="0"/>
              <a:t>Thanks </a:t>
            </a:r>
            <a:r>
              <a:rPr lang="en-GB" sz="2800" dirty="0"/>
              <a:t>to the LHC experts and </a:t>
            </a:r>
            <a:r>
              <a:rPr lang="en-GB" sz="2800" dirty="0" smtClean="0"/>
              <a:t>operators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3E23BB-1CA6-49B2-BE3C-96FEA4166F8F}" type="slidenum">
              <a:rPr lang="en-US" smtClean="0"/>
              <a:pPr>
                <a:defRPr/>
              </a:pPr>
              <a:t>10</a:t>
            </a:fld>
            <a:endParaRPr lang="en-US" sz="2400" b="1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368135" y="2971800"/>
            <a:ext cx="8166265" cy="1865243"/>
            <a:chOff x="368134" y="3891147"/>
            <a:chExt cx="8318667" cy="1900053"/>
          </a:xfrm>
        </p:grpSpPr>
        <p:pic>
          <p:nvPicPr>
            <p:cNvPr id="22" name="Content Placeholder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9" t="9274" r="1507" b="3864"/>
            <a:stretch/>
          </p:blipFill>
          <p:spPr bwMode="auto">
            <a:xfrm>
              <a:off x="838200" y="3891147"/>
              <a:ext cx="7848601" cy="1900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Content Placeholder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3" t="3710" r="93530" b="24629"/>
            <a:stretch/>
          </p:blipFill>
          <p:spPr bwMode="auto">
            <a:xfrm>
              <a:off x="368134" y="3891147"/>
              <a:ext cx="463139" cy="1567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14069913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523724" y="3228201"/>
            <a:ext cx="1788872" cy="3401199"/>
            <a:chOff x="371324" y="3152001"/>
            <a:chExt cx="1788872" cy="3401199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221" y="3209925"/>
              <a:ext cx="1704975" cy="3171825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 bwMode="auto">
            <a:xfrm>
              <a:off x="371324" y="3152001"/>
              <a:ext cx="987771" cy="2769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2" charset="2"/>
                <a:buNone/>
                <a:tabLst/>
              </a:pPr>
              <a:r>
                <a:rPr lang="en-GB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Farm Node</a:t>
              </a:r>
              <a:endParaRPr kumimoji="1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 bwMode="auto">
            <a:xfrm>
              <a:off x="1307707" y="6248400"/>
              <a:ext cx="0" cy="30480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2" name="Rectangle 41"/>
            <p:cNvSpPr/>
            <p:nvPr/>
          </p:nvSpPr>
          <p:spPr bwMode="auto">
            <a:xfrm>
              <a:off x="455221" y="3209925"/>
              <a:ext cx="1704975" cy="317182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2" charset="2"/>
                <a:buNone/>
                <a:tabLst/>
              </a:pPr>
              <a:endParaRPr kumimoji="1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71324" y="3124200"/>
            <a:ext cx="1788872" cy="3401199"/>
            <a:chOff x="371324" y="3152001"/>
            <a:chExt cx="1788872" cy="3401199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221" y="3209925"/>
              <a:ext cx="1704975" cy="3171825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 bwMode="auto">
            <a:xfrm>
              <a:off x="371324" y="3152001"/>
              <a:ext cx="987771" cy="2769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2" charset="2"/>
                <a:buNone/>
                <a:tabLst/>
              </a:pPr>
              <a:r>
                <a:rPr lang="en-GB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Farm Node</a:t>
              </a:r>
              <a:endParaRPr kumimoji="1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>
              <a:off x="1307707" y="6248400"/>
              <a:ext cx="0" cy="30480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5" name="Rectangle 34"/>
            <p:cNvSpPr/>
            <p:nvPr/>
          </p:nvSpPr>
          <p:spPr bwMode="auto">
            <a:xfrm>
              <a:off x="455221" y="3209925"/>
              <a:ext cx="1704975" cy="317182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2" charset="2"/>
                <a:buNone/>
                <a:tabLst/>
              </a:pPr>
              <a:endParaRPr kumimoji="1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HLT Farm Usage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Resource Optimization -&gt; Deferred HLT</a:t>
            </a:r>
          </a:p>
          <a:p>
            <a:pPr lvl="1"/>
            <a:r>
              <a:rPr lang="en-GB" sz="2000" dirty="0" smtClean="0"/>
              <a:t>Idea: Buffer data to disk when HLT busy / Process in inter-fill gap</a:t>
            </a:r>
          </a:p>
          <a:p>
            <a:pPr lvl="1"/>
            <a:r>
              <a:rPr lang="en-GB" sz="2000" dirty="0" smtClean="0"/>
              <a:t>Change of “paradigm”: A run can “last” days…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3E23BB-1CA6-49B2-BE3C-96FEA4166F8F}" type="slidenum">
              <a:rPr lang="en-US" smtClean="0"/>
              <a:pPr>
                <a:defRPr/>
              </a:pPr>
              <a:t>11</a:t>
            </a:fld>
            <a:endParaRPr lang="en-US" sz="2400" b="1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21" y="3057525"/>
            <a:ext cx="1704975" cy="3171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175" y="3048000"/>
            <a:ext cx="2962275" cy="3181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75" y="3048000"/>
            <a:ext cx="1724025" cy="3200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115792" y="2362200"/>
            <a:ext cx="2079031" cy="461665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r>
              <a:rPr kumimoji="1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Standard HLT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844007" y="2357735"/>
            <a:ext cx="2027736" cy="461665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Deferred</a:t>
            </a:r>
            <a:r>
              <a:rPr kumimoji="1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HLT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18924" y="2999601"/>
            <a:ext cx="987771" cy="276999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Farm Node</a:t>
            </a:r>
            <a:endParaRPr kumimoji="1" lang="en-GB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1155307" y="6096000"/>
            <a:ext cx="0" cy="3048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3228975" y="2999601"/>
            <a:ext cx="2135521" cy="276999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Farm Node during Physics</a:t>
            </a:r>
            <a:endParaRPr kumimoji="1" lang="en-GB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886575" y="2971800"/>
            <a:ext cx="1588898" cy="276999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Farm Node Inter-fill</a:t>
            </a:r>
            <a:endParaRPr kumimoji="1" lang="en-GB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4143375" y="6096000"/>
            <a:ext cx="0" cy="3048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7877175" y="6096000"/>
            <a:ext cx="0" cy="3048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Can 16"/>
          <p:cNvSpPr/>
          <p:nvPr/>
        </p:nvSpPr>
        <p:spPr bwMode="auto">
          <a:xfrm>
            <a:off x="5438775" y="5181600"/>
            <a:ext cx="457200" cy="304800"/>
          </a:xfrm>
          <a:prstGeom prst="can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endParaRPr kumimoji="1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5667375" y="4953000"/>
            <a:ext cx="0" cy="3048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Connector 19"/>
          <p:cNvCxnSpPr>
            <a:stCxn id="17" idx="4"/>
          </p:cNvCxnSpPr>
          <p:nvPr/>
        </p:nvCxnSpPr>
        <p:spPr bwMode="auto">
          <a:xfrm>
            <a:off x="5895975" y="5334000"/>
            <a:ext cx="7620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6657975" y="3200400"/>
            <a:ext cx="0" cy="21336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6657975" y="3200400"/>
            <a:ext cx="1166812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302821" y="3057525"/>
            <a:ext cx="1704975" cy="317182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endParaRPr kumimoji="1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90600" y="2745432"/>
            <a:ext cx="628698" cy="276999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MHz</a:t>
            </a:r>
            <a:endParaRPr kumimoji="1" lang="en-GB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912934" y="6457950"/>
            <a:ext cx="611066" cy="276999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KHz</a:t>
            </a:r>
            <a:endParaRPr kumimoji="1" lang="en-GB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152400" y="4724400"/>
            <a:ext cx="270360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Rectangle 52"/>
          <p:cNvSpPr/>
          <p:nvPr/>
        </p:nvSpPr>
        <p:spPr bwMode="auto">
          <a:xfrm>
            <a:off x="2275776" y="4676001"/>
            <a:ext cx="696024" cy="276999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70 KHz</a:t>
            </a:r>
            <a:endParaRPr kumimoji="1" lang="en-GB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3305175" y="3048000"/>
            <a:ext cx="2962275" cy="317182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endParaRPr kumimoji="1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6962775" y="3048000"/>
            <a:ext cx="1724025" cy="317182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endParaRPr kumimoji="1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810000" y="4676400"/>
            <a:ext cx="838200" cy="130805"/>
          </a:xfrm>
          <a:prstGeom prst="rect">
            <a:avLst/>
          </a:prstGeom>
          <a:solidFill>
            <a:srgbClr val="0099FF"/>
          </a:solidFill>
        </p:spPr>
        <p:txBody>
          <a:bodyPr wrap="none" lIns="0" tIns="0" rIns="0" bIns="0" rtlCol="0">
            <a:noAutofit/>
          </a:bodyPr>
          <a:lstStyle/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HLT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38200" y="4669795"/>
            <a:ext cx="838200" cy="130805"/>
          </a:xfrm>
          <a:prstGeom prst="rect">
            <a:avLst/>
          </a:prstGeom>
          <a:solidFill>
            <a:srgbClr val="0099FF"/>
          </a:solidFill>
        </p:spPr>
        <p:txBody>
          <a:bodyPr wrap="none" lIns="0" tIns="0" rIns="0" bIns="0" rtlCol="0">
            <a:noAutofit/>
          </a:bodyPr>
          <a:lstStyle/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HLT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467600" y="4698000"/>
            <a:ext cx="838200" cy="130805"/>
          </a:xfrm>
          <a:prstGeom prst="rect">
            <a:avLst/>
          </a:prstGeom>
          <a:solidFill>
            <a:srgbClr val="0099FF"/>
          </a:solidFill>
        </p:spPr>
        <p:txBody>
          <a:bodyPr wrap="none" lIns="0" tIns="0" rIns="0" bIns="0" rtlCol="0">
            <a:noAutofit/>
          </a:bodyPr>
          <a:lstStyle/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HLT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62000" y="3526795"/>
            <a:ext cx="838200" cy="130805"/>
          </a:xfrm>
          <a:prstGeom prst="rect">
            <a:avLst/>
          </a:prstGeom>
          <a:solidFill>
            <a:srgbClr val="0099FF"/>
          </a:solidFill>
        </p:spPr>
        <p:txBody>
          <a:bodyPr wrap="none" lIns="0" tIns="0" rIns="0" bIns="0" rtlCol="0">
            <a:noAutofit/>
          </a:bodyPr>
          <a:lstStyle/>
          <a:p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EvtBuilder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733800" y="3526795"/>
            <a:ext cx="838200" cy="130805"/>
          </a:xfrm>
          <a:prstGeom prst="rect">
            <a:avLst/>
          </a:prstGeom>
          <a:solidFill>
            <a:srgbClr val="0099FF"/>
          </a:solidFill>
        </p:spPr>
        <p:txBody>
          <a:bodyPr wrap="none" lIns="0" tIns="0" rIns="0" bIns="0" rtlCol="0">
            <a:noAutofit/>
          </a:bodyPr>
          <a:lstStyle/>
          <a:p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EvtBuilder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50" y="1832421"/>
            <a:ext cx="538150" cy="52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6399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Deferred HLT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3124200"/>
            <a:ext cx="4800600" cy="2743200"/>
          </a:xfrm>
        </p:spPr>
        <p:txBody>
          <a:bodyPr/>
          <a:lstStyle/>
          <a:p>
            <a:r>
              <a:rPr lang="en-GB" sz="2800" dirty="0" smtClean="0"/>
              <a:t>Major Success</a:t>
            </a:r>
          </a:p>
          <a:p>
            <a:pPr lvl="1"/>
            <a:r>
              <a:rPr lang="en-GB" sz="2400" dirty="0" smtClean="0"/>
              <a:t>In place since 2012</a:t>
            </a:r>
          </a:p>
          <a:p>
            <a:pPr lvl="1"/>
            <a:r>
              <a:rPr lang="en-GB" sz="2400" dirty="0" smtClean="0"/>
              <a:t>~20% resource gain for HLT</a:t>
            </a:r>
          </a:p>
          <a:p>
            <a:pPr lvl="2">
              <a:buFont typeface="Arial Unicode MS" panose="020B0604020202020204" pitchFamily="34" charset="-128"/>
              <a:buChar char="➨"/>
            </a:pPr>
            <a:r>
              <a:rPr lang="en-GB" sz="2000" dirty="0" smtClean="0"/>
              <a:t> </a:t>
            </a:r>
            <a:r>
              <a:rPr lang="en-GB" dirty="0" smtClean="0"/>
              <a:t>Better Trigger</a:t>
            </a:r>
            <a:endParaRPr lang="en-GB" sz="2000" dirty="0" smtClean="0"/>
          </a:p>
          <a:p>
            <a:pPr lvl="1"/>
            <a:r>
              <a:rPr lang="en-GB" sz="2400" dirty="0" smtClean="0"/>
              <a:t>Cushion for central DAQ/Storage hiccups</a:t>
            </a:r>
          </a:p>
          <a:p>
            <a:pPr lvl="1"/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3E23BB-1CA6-49B2-BE3C-96FEA4166F8F}" type="slidenum">
              <a:rPr lang="en-US" smtClean="0"/>
              <a:pPr>
                <a:defRPr/>
              </a:pPr>
              <a:t>12</a:t>
            </a:fld>
            <a:endParaRPr lang="en-US" sz="2400" b="1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52400" y="1088365"/>
            <a:ext cx="3962400" cy="5312435"/>
            <a:chOff x="152400" y="1650670"/>
            <a:chExt cx="3542992" cy="4750130"/>
          </a:xfrm>
        </p:grpSpPr>
        <p:pic>
          <p:nvPicPr>
            <p:cNvPr id="7" name="Content Placeholder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7" r="50905" b="6552"/>
            <a:stretch/>
          </p:blipFill>
          <p:spPr bwMode="auto">
            <a:xfrm>
              <a:off x="152400" y="1650670"/>
              <a:ext cx="3542992" cy="4750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Content Placeholder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1576" r="1278" b="37720"/>
            <a:stretch/>
          </p:blipFill>
          <p:spPr bwMode="auto">
            <a:xfrm>
              <a:off x="179305" y="3241963"/>
              <a:ext cx="3516087" cy="1567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19200"/>
            <a:ext cx="353377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2179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4800600" y="3429000"/>
            <a:ext cx="4191000" cy="3026391"/>
            <a:chOff x="762000" y="533400"/>
            <a:chExt cx="6934201" cy="5168996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533400"/>
              <a:ext cx="6934200" cy="4275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629"/>
            <a:stretch/>
          </p:blipFill>
          <p:spPr bwMode="auto">
            <a:xfrm>
              <a:off x="762002" y="4800601"/>
              <a:ext cx="6934199" cy="90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1832421"/>
            <a:ext cx="538150" cy="5297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HLT Farm Usage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Resource Optimization -&gt; Offline Processing</a:t>
            </a:r>
          </a:p>
          <a:p>
            <a:pPr lvl="1"/>
            <a:r>
              <a:rPr lang="en-GB" sz="2000" dirty="0" smtClean="0"/>
              <a:t>Idea: Run standard Offline Simulation outside data taking periods</a:t>
            </a:r>
          </a:p>
          <a:p>
            <a:pPr lvl="1"/>
            <a:r>
              <a:rPr lang="en-GB" sz="2000" dirty="0" smtClean="0"/>
              <a:t>Online Control System turns HLT Farm into Offline site</a:t>
            </a:r>
          </a:p>
          <a:p>
            <a:pPr lvl="1"/>
            <a:r>
              <a:rPr lang="en-GB" sz="2000" dirty="0" smtClean="0"/>
              <a:t>In Operations since end 2012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3E23BB-1CA6-49B2-BE3C-96FEA4166F8F}" type="slidenum">
              <a:rPr lang="en-US" smtClean="0"/>
              <a:pPr>
                <a:defRPr/>
              </a:pPr>
              <a:t>13</a:t>
            </a:fld>
            <a:endParaRPr lang="en-US" sz="2400" b="1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228600" y="2762667"/>
            <a:ext cx="4572000" cy="3561933"/>
            <a:chOff x="1134576" y="750987"/>
            <a:chExt cx="6874849" cy="5356026"/>
          </a:xfrm>
        </p:grpSpPr>
        <p:pic>
          <p:nvPicPr>
            <p:cNvPr id="26" name="Picture 25" descr="D:\share\Screenshot-HLTE- TOP (ONLDIRAC - ONLDIRAC; #1)-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576" y="750987"/>
              <a:ext cx="6763713" cy="5043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6" descr="\\cern.ch\dfs\Users\l\lgranado\Desktop\dirac_online.tif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2936" y="3703315"/>
              <a:ext cx="6516489" cy="2403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5029200" y="2286000"/>
            <a:ext cx="396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 Unicode MS" pitchFamily="34" charset="-128"/>
              <a:buChar char="❚"/>
              <a:defRPr kumimoji="1" sz="3200" b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 Unicode MS" pitchFamily="34" charset="-128"/>
              <a:buChar char="❙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 Unicode MS" pitchFamily="34" charset="-128"/>
              <a:buChar char="❘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 Unicode MS" pitchFamily="34" charset="-128"/>
              <a:buChar char="〡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 Unicode MS" pitchFamily="34" charset="-128"/>
              <a:buChar char="❘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 Unicode MS" pitchFamily="34" charset="-128"/>
              <a:buChar char="❘"/>
              <a:defRPr kumimoji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 Unicode MS" pitchFamily="34" charset="-128"/>
              <a:buChar char="❘"/>
              <a:defRPr kumimoji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 Unicode MS" pitchFamily="34" charset="-128"/>
              <a:buChar char="❘"/>
              <a:defRPr kumimoji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 Unicode MS" pitchFamily="34" charset="-128"/>
              <a:buChar char="❘"/>
              <a:defRPr kumimoji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kern="0" dirty="0" smtClean="0"/>
              <a:t>Also a big Success:</a:t>
            </a:r>
          </a:p>
          <a:p>
            <a:pPr lvl="1"/>
            <a:r>
              <a:rPr lang="en-GB" sz="2000" kern="0" dirty="0" smtClean="0"/>
              <a:t>~25K jobs simultaneously</a:t>
            </a:r>
          </a:p>
          <a:p>
            <a:pPr lvl="1"/>
            <a:r>
              <a:rPr lang="en-GB" sz="2000" kern="0" dirty="0" smtClean="0"/>
              <a:t>Largest LHCb producer</a:t>
            </a:r>
            <a:endParaRPr lang="en-GB" sz="2000" kern="0" dirty="0"/>
          </a:p>
        </p:txBody>
      </p:sp>
    </p:spTree>
    <p:extLst>
      <p:ext uri="{BB962C8B-B14F-4D97-AF65-F5344CB8AC3E}">
        <p14:creationId xmlns:p14="http://schemas.microsoft.com/office/powerpoint/2010/main" val="418425418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50" y="5185221"/>
            <a:ext cx="538150" cy="5297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9" b="2763"/>
          <a:stretch/>
        </p:blipFill>
        <p:spPr>
          <a:xfrm>
            <a:off x="4506284" y="1066801"/>
            <a:ext cx="4561524" cy="2971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5" b="4432"/>
          <a:stretch/>
        </p:blipFill>
        <p:spPr>
          <a:xfrm>
            <a:off x="5064816" y="4038600"/>
            <a:ext cx="3698184" cy="2403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Distributed Computing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3E23BB-1CA6-49B2-BE3C-96FEA4166F8F}" type="slidenum">
              <a:rPr lang="en-US" smtClean="0"/>
              <a:pPr>
                <a:defRPr/>
              </a:pPr>
              <a:t>14</a:t>
            </a:fld>
            <a:endParaRPr lang="en-US" sz="2400" b="1"/>
          </a:p>
        </p:txBody>
      </p:sp>
      <p:sp>
        <p:nvSpPr>
          <p:cNvPr id="6" name="Rectangle 5"/>
          <p:cNvSpPr/>
          <p:nvPr/>
        </p:nvSpPr>
        <p:spPr bwMode="auto">
          <a:xfrm>
            <a:off x="582050" y="2800860"/>
            <a:ext cx="1219769" cy="251306"/>
          </a:xfrm>
          <a:prstGeom prst="rect">
            <a:avLst/>
          </a:prstGeom>
          <a:solidFill>
            <a:srgbClr val="00EAAD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Reconstruction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195440" y="1778360"/>
            <a:ext cx="875561" cy="44627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b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(CASTOR)</a:t>
            </a:r>
          </a:p>
        </p:txBody>
      </p:sp>
      <p:sp>
        <p:nvSpPr>
          <p:cNvPr id="14" name="Can 13"/>
          <p:cNvSpPr/>
          <p:nvPr/>
        </p:nvSpPr>
        <p:spPr bwMode="auto">
          <a:xfrm>
            <a:off x="1247564" y="1676230"/>
            <a:ext cx="773433" cy="533522"/>
          </a:xfrm>
          <a:prstGeom prst="can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endParaRPr kumimoji="1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1435489" y="1263490"/>
            <a:ext cx="366960" cy="489109"/>
          </a:xfrm>
          <a:prstGeom prst="down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endParaRPr kumimoji="1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82050" y="3240645"/>
            <a:ext cx="1219769" cy="251306"/>
          </a:xfrm>
          <a:prstGeom prst="rect">
            <a:avLst/>
          </a:prstGeom>
          <a:solidFill>
            <a:srgbClr val="33CC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Stripping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586285" y="3692317"/>
            <a:ext cx="1219769" cy="251306"/>
          </a:xfrm>
          <a:prstGeom prst="rect">
            <a:avLst/>
          </a:prstGeom>
          <a:solidFill>
            <a:srgbClr val="0099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Analyses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1649631" y="1066800"/>
            <a:ext cx="1093569" cy="646331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From Online</a:t>
            </a:r>
            <a:b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Full Stream</a:t>
            </a:r>
            <a:b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KHz</a:t>
            </a:r>
            <a:endParaRPr 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Down Arrow 25"/>
          <p:cNvSpPr/>
          <p:nvPr/>
        </p:nvSpPr>
        <p:spPr bwMode="auto">
          <a:xfrm>
            <a:off x="1094096" y="3064240"/>
            <a:ext cx="125104" cy="176405"/>
          </a:xfrm>
          <a:prstGeom prst="down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endParaRPr kumimoji="1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7" name="Down Arrow 26"/>
          <p:cNvSpPr/>
          <p:nvPr/>
        </p:nvSpPr>
        <p:spPr bwMode="auto">
          <a:xfrm>
            <a:off x="1094096" y="3503837"/>
            <a:ext cx="125104" cy="176405"/>
          </a:xfrm>
          <a:prstGeom prst="down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endParaRPr kumimoji="1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525405" y="2800860"/>
            <a:ext cx="1219769" cy="251306"/>
          </a:xfrm>
          <a:prstGeom prst="rect">
            <a:avLst/>
          </a:prstGeom>
          <a:solidFill>
            <a:srgbClr val="00EAAD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Reconstruction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667000" y="1778360"/>
            <a:ext cx="875561" cy="44627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b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(CASTOR)</a:t>
            </a:r>
          </a:p>
        </p:txBody>
      </p:sp>
      <p:sp>
        <p:nvSpPr>
          <p:cNvPr id="30" name="Can 29"/>
          <p:cNvSpPr/>
          <p:nvPr/>
        </p:nvSpPr>
        <p:spPr bwMode="auto">
          <a:xfrm>
            <a:off x="2719125" y="1676230"/>
            <a:ext cx="773433" cy="533522"/>
          </a:xfrm>
          <a:prstGeom prst="can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endParaRPr kumimoji="1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3031887" y="1318106"/>
            <a:ext cx="106386" cy="423327"/>
          </a:xfrm>
          <a:prstGeom prst="down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endParaRPr kumimoji="1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2525405" y="3240644"/>
            <a:ext cx="1219769" cy="702978"/>
          </a:xfrm>
          <a:prstGeom prst="rect">
            <a:avLst/>
          </a:prstGeom>
          <a:solidFill>
            <a:srgbClr val="00EAAD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Calibration</a:t>
            </a:r>
            <a:b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b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Alignment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3072358" y="1066800"/>
            <a:ext cx="1343638" cy="646331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From Online</a:t>
            </a:r>
            <a:b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Express Stream</a:t>
            </a:r>
            <a:b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Hz</a:t>
            </a:r>
            <a:endParaRPr 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3075296" y="3064240"/>
            <a:ext cx="125104" cy="176405"/>
          </a:xfrm>
          <a:prstGeom prst="down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endParaRPr kumimoji="1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399465" y="3240645"/>
            <a:ext cx="1157215" cy="251306"/>
          </a:xfrm>
          <a:prstGeom prst="rect">
            <a:avLst/>
          </a:prstGeom>
          <a:solidFill>
            <a:srgbClr val="00EAAD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Quality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3338585" y="3240645"/>
            <a:ext cx="1157215" cy="251306"/>
          </a:xfrm>
          <a:prstGeom prst="rect">
            <a:avLst/>
          </a:prstGeom>
          <a:solidFill>
            <a:srgbClr val="00EAAD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Quality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1839762" y="4277379"/>
            <a:ext cx="954108" cy="52322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 smtClean="0">
                <a:latin typeface="Arial Narrow" pitchFamily="34" charset="0"/>
              </a:rPr>
              <a:t>Conditions</a:t>
            </a:r>
            <a:br>
              <a:rPr lang="en-US" sz="1400" b="1" dirty="0" smtClean="0">
                <a:latin typeface="Arial Narrow" pitchFamily="34" charset="0"/>
              </a:rPr>
            </a:br>
            <a:r>
              <a:rPr lang="en-US" sz="1400" b="1" dirty="0" smtClean="0">
                <a:latin typeface="Arial Narrow" pitchFamily="34" charset="0"/>
              </a:rPr>
              <a:t>DB</a:t>
            </a:r>
            <a:endParaRPr lang="en-US" sz="1100" b="1" dirty="0">
              <a:latin typeface="Arial Narrow" pitchFamily="34" charset="0"/>
            </a:endParaRPr>
          </a:p>
        </p:txBody>
      </p:sp>
      <p:sp>
        <p:nvSpPr>
          <p:cNvPr id="41" name="Can 40"/>
          <p:cNvSpPr/>
          <p:nvPr/>
        </p:nvSpPr>
        <p:spPr bwMode="auto">
          <a:xfrm>
            <a:off x="1931158" y="4251327"/>
            <a:ext cx="773433" cy="457322"/>
          </a:xfrm>
          <a:prstGeom prst="can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endParaRPr kumimoji="1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42" name="Elbow Connector 41"/>
          <p:cNvCxnSpPr>
            <a:endCxn id="41" idx="4"/>
          </p:cNvCxnSpPr>
          <p:nvPr/>
        </p:nvCxnSpPr>
        <p:spPr bwMode="auto">
          <a:xfrm rot="10800000" flipV="1">
            <a:off x="2704592" y="3943622"/>
            <a:ext cx="1224879" cy="536366"/>
          </a:xfrm>
          <a:prstGeom prst="bentConnector3">
            <a:avLst>
              <a:gd name="adj1" fmla="val -14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Elbow Connector 47"/>
          <p:cNvCxnSpPr>
            <a:stCxn id="41" idx="2"/>
            <a:endCxn id="6" idx="1"/>
          </p:cNvCxnSpPr>
          <p:nvPr/>
        </p:nvCxnSpPr>
        <p:spPr bwMode="auto">
          <a:xfrm rot="10800000">
            <a:off x="582050" y="2926514"/>
            <a:ext cx="1349108" cy="1553475"/>
          </a:xfrm>
          <a:prstGeom prst="bentConnector3">
            <a:avLst>
              <a:gd name="adj1" fmla="val 116945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Rectangle 51"/>
          <p:cNvSpPr/>
          <p:nvPr/>
        </p:nvSpPr>
        <p:spPr bwMode="auto">
          <a:xfrm>
            <a:off x="457200" y="2272578"/>
            <a:ext cx="1786720" cy="187301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endParaRPr kumimoji="1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1785542" y="2237600"/>
            <a:ext cx="500458" cy="276999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latin typeface="Arial Narrow" pitchFamily="34" charset="0"/>
              </a:rPr>
              <a:t>GRID</a:t>
            </a:r>
            <a:endParaRPr lang="en-US" sz="1050" b="1" dirty="0">
              <a:latin typeface="Arial Narrow" pitchFamily="34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2431576" y="2272578"/>
            <a:ext cx="1723166" cy="187301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endParaRPr kumimoji="1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3657600" y="2237600"/>
            <a:ext cx="543740" cy="276999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latin typeface="Arial Narrow" pitchFamily="34" charset="0"/>
              </a:rPr>
              <a:t>CERN</a:t>
            </a:r>
            <a:endParaRPr lang="en-US" sz="1050" b="1" dirty="0">
              <a:latin typeface="Arial Narrow" pitchFamily="34" charset="0"/>
            </a:endParaRPr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381000" y="4766487"/>
            <a:ext cx="4800600" cy="1634313"/>
          </a:xfrm>
        </p:spPr>
        <p:txBody>
          <a:bodyPr/>
          <a:lstStyle/>
          <a:p>
            <a:r>
              <a:rPr lang="en-GB" sz="2800" dirty="0" smtClean="0"/>
              <a:t>Running Fine</a:t>
            </a:r>
          </a:p>
          <a:p>
            <a:pPr lvl="1"/>
            <a:r>
              <a:rPr lang="en-GB" sz="2400" dirty="0" smtClean="0"/>
              <a:t>126 sites in 20 countries</a:t>
            </a:r>
          </a:p>
          <a:p>
            <a:pPr lvl="1"/>
            <a:r>
              <a:rPr lang="en-GB" sz="2000" dirty="0"/>
              <a:t>2</a:t>
            </a:r>
            <a:r>
              <a:rPr lang="en-GB" sz="2000" dirty="0" smtClean="0"/>
              <a:t> Shifters (daytime only)</a:t>
            </a:r>
            <a:endParaRPr lang="en-GB" sz="1600" dirty="0" smtClean="0"/>
          </a:p>
          <a:p>
            <a:pPr lvl="1"/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826663" y="1012196"/>
            <a:ext cx="17171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Running Jobs since 2012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40000" y="3996000"/>
            <a:ext cx="15520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CPU Usage since 2012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590341" y="2362199"/>
            <a:ext cx="857459" cy="251306"/>
          </a:xfrm>
          <a:prstGeom prst="rect">
            <a:avLst/>
          </a:prstGeom>
          <a:solidFill>
            <a:srgbClr val="B9FFE8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Generation</a:t>
            </a:r>
          </a:p>
        </p:txBody>
      </p:sp>
      <p:sp>
        <p:nvSpPr>
          <p:cNvPr id="45" name="Down Arrow 44"/>
          <p:cNvSpPr/>
          <p:nvPr/>
        </p:nvSpPr>
        <p:spPr bwMode="auto">
          <a:xfrm>
            <a:off x="865496" y="2623799"/>
            <a:ext cx="125104" cy="176405"/>
          </a:xfrm>
          <a:prstGeom prst="down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endParaRPr kumimoji="1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6" name="Down Arrow 45"/>
          <p:cNvSpPr/>
          <p:nvPr/>
        </p:nvSpPr>
        <p:spPr bwMode="auto">
          <a:xfrm>
            <a:off x="3090529" y="2209799"/>
            <a:ext cx="109871" cy="591108"/>
          </a:xfrm>
          <a:prstGeom prst="down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endParaRPr kumimoji="1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9" name="Down Arrow 48"/>
          <p:cNvSpPr/>
          <p:nvPr/>
        </p:nvSpPr>
        <p:spPr bwMode="auto">
          <a:xfrm>
            <a:off x="1600200" y="2209799"/>
            <a:ext cx="109871" cy="591108"/>
          </a:xfrm>
          <a:prstGeom prst="down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endParaRPr kumimoji="1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77735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819400"/>
            <a:ext cx="7543800" cy="3429000"/>
          </a:xfrm>
        </p:spPr>
        <p:txBody>
          <a:bodyPr/>
          <a:lstStyle/>
          <a:p>
            <a:pPr marL="0" indent="0">
              <a:buNone/>
            </a:pPr>
            <a:r>
              <a:rPr lang="en-GB" sz="4000" b="0" dirty="0" smtClean="0">
                <a:solidFill>
                  <a:srgbClr val="0000FF"/>
                </a:solidFill>
              </a:rPr>
              <a:t>Lessons Learnt…</a:t>
            </a:r>
            <a:endParaRPr lang="en-GB" sz="4000" b="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3E23BB-1CA6-49B2-BE3C-96FEA4166F8F}" type="slidenum">
              <a:rPr lang="en-US" smtClean="0"/>
              <a:pPr>
                <a:defRPr/>
              </a:pPr>
              <a:t>15</a:t>
            </a:fld>
            <a:endParaRPr lang="en-US" sz="2400" b="1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8"/>
          <a:stretch/>
        </p:blipFill>
        <p:spPr>
          <a:xfrm>
            <a:off x="5334000" y="3581400"/>
            <a:ext cx="2517844" cy="209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9061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8"/>
          <a:stretch/>
        </p:blipFill>
        <p:spPr>
          <a:xfrm>
            <a:off x="0" y="1143000"/>
            <a:ext cx="570621" cy="475245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 bwMode="auto">
          <a:xfrm>
            <a:off x="1453846" y="2514600"/>
            <a:ext cx="6337537" cy="3276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endParaRPr kumimoji="1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301446" y="2623066"/>
            <a:ext cx="6337537" cy="3276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endParaRPr kumimoji="1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HLT Farm Usage in RUN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Even better Resource Optimization </a:t>
            </a:r>
            <a:r>
              <a:rPr lang="en-GB" sz="2400" dirty="0"/>
              <a:t>-&gt; Split HLT</a:t>
            </a:r>
          </a:p>
          <a:p>
            <a:pPr lvl="1"/>
            <a:r>
              <a:rPr lang="en-GB" sz="2000" dirty="0"/>
              <a:t>Idea: Buffer ALL data to disk after HLT1 / Perform Calibration &amp; Alignment / Run HLT2 permanently in background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3E23BB-1CA6-49B2-BE3C-96FEA4166F8F}" type="slidenum">
              <a:rPr lang="en-US" smtClean="0"/>
              <a:pPr>
                <a:defRPr/>
              </a:pPr>
              <a:t>16</a:t>
            </a:fld>
            <a:endParaRPr lang="en-US" sz="2400" b="1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61" t="10350" r="5035" b="5304"/>
          <a:stretch/>
        </p:blipFill>
        <p:spPr>
          <a:xfrm>
            <a:off x="4190933" y="2667000"/>
            <a:ext cx="1790700" cy="32048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858" y="2671465"/>
            <a:ext cx="2962275" cy="32099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1241012" y="2590800"/>
            <a:ext cx="987771" cy="276999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Farm Node</a:t>
            </a:r>
            <a:endParaRPr kumimoji="1" lang="en-GB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145840" y="5719465"/>
            <a:ext cx="0" cy="3048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2868225" y="4953000"/>
            <a:ext cx="545341" cy="26161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r>
              <a:rPr kumimoji="1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1611879" y="5971401"/>
            <a:ext cx="1067920" cy="276999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DQ only</a:t>
            </a:r>
            <a:endParaRPr kumimoji="1" lang="en-GB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3733733" y="4486275"/>
            <a:ext cx="457200" cy="847725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3" name="Group 12"/>
          <p:cNvGrpSpPr/>
          <p:nvPr/>
        </p:nvGrpSpPr>
        <p:grpSpPr>
          <a:xfrm>
            <a:off x="5562533" y="5953124"/>
            <a:ext cx="838200" cy="523876"/>
            <a:chOff x="4933950" y="4930258"/>
            <a:chExt cx="838200" cy="523876"/>
          </a:xfrm>
        </p:grpSpPr>
        <p:sp>
          <p:nvSpPr>
            <p:cNvPr id="14" name="TextBox 13"/>
            <p:cNvSpPr txBox="1"/>
            <p:nvPr/>
          </p:nvSpPr>
          <p:spPr>
            <a:xfrm>
              <a:off x="4933950" y="5088612"/>
              <a:ext cx="838200" cy="29884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GB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Conditions</a:t>
              </a:r>
              <a:br>
                <a:rPr lang="en-GB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DB</a:t>
              </a:r>
              <a:endParaRPr lang="en-GB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Can 14"/>
            <p:cNvSpPr/>
            <p:nvPr/>
          </p:nvSpPr>
          <p:spPr bwMode="auto">
            <a:xfrm>
              <a:off x="5010150" y="4930258"/>
              <a:ext cx="685800" cy="523876"/>
            </a:xfrm>
            <a:prstGeom prst="can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2" charset="2"/>
                <a:buNone/>
                <a:tabLst/>
              </a:pPr>
              <a:endParaRPr kumimoji="1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250986" y="2667000"/>
            <a:ext cx="1711597" cy="3357265"/>
            <a:chOff x="4155803" y="2438400"/>
            <a:chExt cx="1711597" cy="3357265"/>
          </a:xfrm>
        </p:grpSpPr>
        <p:grpSp>
          <p:nvGrpSpPr>
            <p:cNvPr id="17" name="Group 16"/>
            <p:cNvGrpSpPr/>
            <p:nvPr/>
          </p:nvGrpSpPr>
          <p:grpSpPr>
            <a:xfrm>
              <a:off x="4171950" y="2438400"/>
              <a:ext cx="1695450" cy="3357265"/>
              <a:chOff x="3638550" y="1644134"/>
              <a:chExt cx="1695450" cy="3357265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38550" y="1644134"/>
                <a:ext cx="1695450" cy="3214390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4114800" y="2122929"/>
                <a:ext cx="838200" cy="130805"/>
              </a:xfrm>
              <a:prstGeom prst="rect">
                <a:avLst/>
              </a:prstGeom>
              <a:solidFill>
                <a:srgbClr val="0099FF"/>
              </a:solidFill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en-GB" sz="1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Calib&amp;Align</a:t>
                </a:r>
                <a:endParaRPr lang="en-GB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261" t="10350" r="5035" b="5304"/>
              <a:stretch/>
            </p:blipFill>
            <p:spPr>
              <a:xfrm>
                <a:off x="4019550" y="1648599"/>
                <a:ext cx="1209675" cy="339800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261" t="10350" r="5035" b="5304"/>
              <a:stretch/>
            </p:blipFill>
            <p:spPr>
              <a:xfrm>
                <a:off x="3714750" y="2406133"/>
                <a:ext cx="1362075" cy="2428876"/>
              </a:xfrm>
              <a:prstGeom prst="rect">
                <a:avLst/>
              </a:prstGeom>
            </p:spPr>
          </p:pic>
          <p:cxnSp>
            <p:nvCxnSpPr>
              <p:cNvPr id="23" name="Straight Arrow Connector 22"/>
              <p:cNvCxnSpPr/>
              <p:nvPr/>
            </p:nvCxnSpPr>
            <p:spPr bwMode="auto">
              <a:xfrm flipV="1">
                <a:off x="3790950" y="2406133"/>
                <a:ext cx="457200" cy="542928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4" name="Straight Arrow Connector 23"/>
              <p:cNvCxnSpPr/>
              <p:nvPr/>
            </p:nvCxnSpPr>
            <p:spPr bwMode="auto">
              <a:xfrm>
                <a:off x="4624388" y="2406133"/>
                <a:ext cx="604837" cy="2595266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18" name="TextBox 17"/>
            <p:cNvSpPr txBox="1"/>
            <p:nvPr/>
          </p:nvSpPr>
          <p:spPr>
            <a:xfrm>
              <a:off x="4155803" y="3048000"/>
              <a:ext cx="6799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Selected</a:t>
              </a:r>
              <a:br>
                <a:rPr lang="en-GB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Events</a:t>
              </a:r>
              <a:endParaRPr lang="en-GB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 bwMode="auto">
          <a:xfrm>
            <a:off x="4267133" y="2708790"/>
            <a:ext cx="0" cy="3190876"/>
          </a:xfrm>
          <a:prstGeom prst="line">
            <a:avLst/>
          </a:prstGeom>
          <a:noFill/>
          <a:ln w="31750" cap="flat" cmpd="sng" algn="ctr">
            <a:solidFill>
              <a:srgbClr val="0099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Can 25"/>
          <p:cNvSpPr/>
          <p:nvPr/>
        </p:nvSpPr>
        <p:spPr bwMode="auto">
          <a:xfrm>
            <a:off x="3905183" y="3962399"/>
            <a:ext cx="685800" cy="523876"/>
          </a:xfrm>
          <a:prstGeom prst="can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endParaRPr kumimoji="1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28983" y="4120753"/>
            <a:ext cx="838200" cy="29884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Local disk</a:t>
            </a:r>
            <a:b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Buffer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571933" y="2667000"/>
            <a:ext cx="3067050" cy="3357265"/>
            <a:chOff x="3943350" y="1644134"/>
            <a:chExt cx="3067050" cy="335726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4950" y="1644134"/>
              <a:ext cx="1695450" cy="3214390"/>
            </a:xfrm>
            <a:prstGeom prst="rect">
              <a:avLst/>
            </a:prstGeom>
          </p:spPr>
        </p:pic>
        <p:cxnSp>
          <p:nvCxnSpPr>
            <p:cNvPr id="30" name="Straight Arrow Connector 29"/>
            <p:cNvCxnSpPr/>
            <p:nvPr/>
          </p:nvCxnSpPr>
          <p:spPr bwMode="auto">
            <a:xfrm>
              <a:off x="6229350" y="4696599"/>
              <a:ext cx="0" cy="30480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61" t="10350" r="5035" b="5304"/>
            <a:stretch/>
          </p:blipFill>
          <p:spPr>
            <a:xfrm>
              <a:off x="5553075" y="1644134"/>
              <a:ext cx="1209675" cy="339800"/>
            </a:xfrm>
            <a:prstGeom prst="rect">
              <a:avLst/>
            </a:prstGeom>
          </p:spPr>
        </p:pic>
        <p:cxnSp>
          <p:nvCxnSpPr>
            <p:cNvPr id="32" name="Straight Arrow Connector 31"/>
            <p:cNvCxnSpPr/>
            <p:nvPr/>
          </p:nvCxnSpPr>
          <p:spPr bwMode="auto">
            <a:xfrm flipV="1">
              <a:off x="5467350" y="3477400"/>
              <a:ext cx="304800" cy="145285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 flipV="1">
              <a:off x="3943350" y="2253734"/>
              <a:ext cx="1752600" cy="695327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cxnSp>
        <p:nvCxnSpPr>
          <p:cNvPr id="34" name="Straight Connector 33"/>
          <p:cNvCxnSpPr/>
          <p:nvPr/>
        </p:nvCxnSpPr>
        <p:spPr bwMode="auto">
          <a:xfrm>
            <a:off x="5962583" y="2708790"/>
            <a:ext cx="0" cy="3190876"/>
          </a:xfrm>
          <a:prstGeom prst="line">
            <a:avLst/>
          </a:prstGeom>
          <a:noFill/>
          <a:ln w="31750" cap="flat" cmpd="sng" algn="ctr">
            <a:solidFill>
              <a:srgbClr val="0099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Rectangle 34"/>
          <p:cNvSpPr/>
          <p:nvPr/>
        </p:nvSpPr>
        <p:spPr bwMode="auto">
          <a:xfrm>
            <a:off x="1828685" y="2286000"/>
            <a:ext cx="628698" cy="276999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MHz</a:t>
            </a:r>
            <a:endParaRPr kumimoji="1" lang="en-GB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6509918" y="6019800"/>
            <a:ext cx="824265" cy="276999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12.5 KHz</a:t>
            </a:r>
            <a:endParaRPr kumimoji="1" lang="en-GB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 flipV="1">
            <a:off x="704783" y="4643437"/>
            <a:ext cx="2123850" cy="4763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Rectangle 37"/>
          <p:cNvSpPr/>
          <p:nvPr/>
        </p:nvSpPr>
        <p:spPr bwMode="auto">
          <a:xfrm>
            <a:off x="609600" y="4599801"/>
            <a:ext cx="780983" cy="276999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 KHz</a:t>
            </a:r>
            <a:endParaRPr kumimoji="1" lang="en-GB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828800" y="4288795"/>
            <a:ext cx="838200" cy="130805"/>
          </a:xfrm>
          <a:prstGeom prst="rect">
            <a:avLst/>
          </a:prstGeom>
          <a:solidFill>
            <a:srgbClr val="0099FF"/>
          </a:solidFill>
        </p:spPr>
        <p:txBody>
          <a:bodyPr wrap="none" lIns="0" tIns="0" rIns="0" bIns="0" rtlCol="0">
            <a:noAutofit/>
          </a:bodyPr>
          <a:lstStyle/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HLT1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77000" y="4302000"/>
            <a:ext cx="838200" cy="130805"/>
          </a:xfrm>
          <a:prstGeom prst="rect">
            <a:avLst/>
          </a:prstGeom>
          <a:solidFill>
            <a:srgbClr val="0099FF"/>
          </a:solidFill>
        </p:spPr>
        <p:txBody>
          <a:bodyPr wrap="none" lIns="0" tIns="0" rIns="0" bIns="0" rtlCol="0">
            <a:noAutofit/>
          </a:bodyPr>
          <a:lstStyle/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HLT2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752600" y="3145795"/>
            <a:ext cx="838200" cy="130805"/>
          </a:xfrm>
          <a:prstGeom prst="rect">
            <a:avLst/>
          </a:prstGeom>
          <a:solidFill>
            <a:srgbClr val="0099FF"/>
          </a:solidFill>
        </p:spPr>
        <p:txBody>
          <a:bodyPr wrap="none" lIns="0" tIns="0" rIns="0" bIns="0" rtlCol="0">
            <a:noAutofit/>
          </a:bodyPr>
          <a:lstStyle/>
          <a:p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EvtBuilder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82439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8"/>
          <a:stretch/>
        </p:blipFill>
        <p:spPr>
          <a:xfrm>
            <a:off x="0" y="1676400"/>
            <a:ext cx="570621" cy="475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7" r="16257"/>
          <a:stretch/>
        </p:blipFill>
        <p:spPr>
          <a:xfrm>
            <a:off x="5334001" y="1651337"/>
            <a:ext cx="381000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GB" dirty="0" smtClean="0"/>
              <a:t>LHCb Operations very successful</a:t>
            </a:r>
          </a:p>
          <a:p>
            <a:r>
              <a:rPr lang="en-GB" sz="2400" b="1" dirty="0" smtClean="0"/>
              <a:t>The strategy was good</a:t>
            </a:r>
          </a:p>
          <a:p>
            <a:pPr lvl="1"/>
            <a:r>
              <a:rPr lang="en-GB" sz="2000" dirty="0" smtClean="0"/>
              <a:t>One operator is enough</a:t>
            </a:r>
            <a:endParaRPr lang="en-GB" sz="1800" dirty="0" smtClean="0"/>
          </a:p>
          <a:p>
            <a:pPr lvl="1"/>
            <a:r>
              <a:rPr lang="en-GB" sz="2000" dirty="0" smtClean="0"/>
              <a:t>Integration &amp; Homogeneity</a:t>
            </a:r>
          </a:p>
          <a:p>
            <a:pPr lvl="2"/>
            <a:r>
              <a:rPr lang="en-GB" sz="1800" dirty="0" smtClean="0"/>
              <a:t>Allows complex feedback mechanisms</a:t>
            </a:r>
          </a:p>
          <a:p>
            <a:pPr lvl="3"/>
            <a:r>
              <a:rPr lang="en-GB" sz="1600" dirty="0" smtClean="0"/>
              <a:t>Ex.: Re-synch or Reset a Sub-detector </a:t>
            </a:r>
            <a:br>
              <a:rPr lang="en-GB" sz="1600" dirty="0" smtClean="0"/>
            </a:br>
            <a:r>
              <a:rPr lang="en-GB" sz="1600" dirty="0" smtClean="0"/>
              <a:t>       from Data Monitoring information</a:t>
            </a:r>
          </a:p>
          <a:p>
            <a:pPr lvl="1"/>
            <a:r>
              <a:rPr lang="en-GB" sz="2000" dirty="0" smtClean="0"/>
              <a:t> Automated Operations</a:t>
            </a:r>
          </a:p>
          <a:p>
            <a:pPr lvl="2"/>
            <a:r>
              <a:rPr lang="en-GB" sz="1800" dirty="0" smtClean="0"/>
              <a:t>Saves time and avoids mistakes</a:t>
            </a:r>
          </a:p>
          <a:p>
            <a:pPr lvl="2"/>
            <a:r>
              <a:rPr lang="en-GB" sz="1800" dirty="0" smtClean="0"/>
              <a:t>But requires experience and learning…</a:t>
            </a:r>
          </a:p>
          <a:p>
            <a:pPr lvl="1"/>
            <a:r>
              <a:rPr lang="en-GB" sz="2000" dirty="0" smtClean="0"/>
              <a:t>Further improve HLT Farm usage</a:t>
            </a:r>
          </a:p>
          <a:p>
            <a:pPr lvl="2"/>
            <a:r>
              <a:rPr lang="en-GB" sz="1800" dirty="0" smtClean="0"/>
              <a:t>Better Trigger</a:t>
            </a:r>
            <a:r>
              <a:rPr lang="en-GB" sz="1800" dirty="0"/>
              <a:t> </a:t>
            </a:r>
            <a:r>
              <a:rPr lang="en-GB" sz="1800" dirty="0" smtClean="0"/>
              <a:t>and Online processing closer to Offline</a:t>
            </a:r>
          </a:p>
          <a:p>
            <a:r>
              <a:rPr lang="en-GB" sz="1600" dirty="0" smtClean="0"/>
              <a:t>Related talks: </a:t>
            </a:r>
            <a:endParaRPr lang="en-GB" sz="1600" dirty="0"/>
          </a:p>
          <a:p>
            <a:pPr lvl="1"/>
            <a:r>
              <a:rPr lang="en-GB" sz="1100" b="1" u="sng" dirty="0" smtClean="0"/>
              <a:t>LHCb Run I Performance: Giacomo Graziani, Monday morning</a:t>
            </a:r>
          </a:p>
          <a:p>
            <a:pPr lvl="1"/>
            <a:r>
              <a:rPr lang="en-GB" sz="1100" b="1" u="sng" dirty="0" smtClean="0"/>
              <a:t>LHCb </a:t>
            </a:r>
            <a:r>
              <a:rPr lang="en-GB" sz="1100" b="1" u="sng" dirty="0"/>
              <a:t>Run II </a:t>
            </a:r>
            <a:r>
              <a:rPr lang="en-GB" sz="1100" b="1" u="sng" dirty="0" smtClean="0"/>
              <a:t>Challenges: Karol </a:t>
            </a:r>
            <a:r>
              <a:rPr lang="en-GB" sz="1100" b="1" u="sng" dirty="0"/>
              <a:t>Hennessy, Friday </a:t>
            </a:r>
            <a:r>
              <a:rPr lang="en-GB" sz="1100" b="1" u="sng" dirty="0" smtClean="0"/>
              <a:t>afternoon</a:t>
            </a:r>
          </a:p>
          <a:p>
            <a:pPr lvl="1"/>
            <a:r>
              <a:rPr lang="en-GB" sz="1100" b="1" u="sng" dirty="0" smtClean="0"/>
              <a:t>LHCb Upgrades: Olaf </a:t>
            </a:r>
            <a:r>
              <a:rPr lang="en-GB" sz="1100" b="1" u="sng" dirty="0" err="1"/>
              <a:t>Steinkamp</a:t>
            </a:r>
            <a:r>
              <a:rPr lang="en-GB" sz="1100" b="1" u="sng" dirty="0"/>
              <a:t>, Friday </a:t>
            </a:r>
            <a:r>
              <a:rPr lang="en-GB" sz="1100" b="1" u="sng" dirty="0" smtClean="0"/>
              <a:t>afternoon</a:t>
            </a:r>
            <a:endParaRPr lang="en-GB" sz="1100" b="1" u="sng" dirty="0"/>
          </a:p>
          <a:p>
            <a:pPr marL="0" indent="0">
              <a:buNone/>
            </a:pPr>
            <a:endParaRPr lang="en-GB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3E23BB-1CA6-49B2-BE3C-96FEA4166F8F}" type="slidenum">
              <a:rPr lang="en-US" smtClean="0"/>
              <a:pPr>
                <a:defRPr/>
              </a:pPr>
              <a:t>17</a:t>
            </a:fld>
            <a:endParaRPr lang="en-US" sz="2400" b="1"/>
          </a:p>
        </p:txBody>
      </p:sp>
      <p:sp>
        <p:nvSpPr>
          <p:cNvPr id="6" name="Rectangle 5"/>
          <p:cNvSpPr/>
          <p:nvPr/>
        </p:nvSpPr>
        <p:spPr bwMode="auto">
          <a:xfrm>
            <a:off x="6196931" y="3327737"/>
            <a:ext cx="2600392" cy="1015663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r>
              <a:rPr kumimoji="1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LHCb Efficiency breakdown</a:t>
            </a:r>
            <a:r>
              <a:rPr kumimoji="1" lang="en-GB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kumimoji="1" lang="en-GB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GB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pp collisions 2010-2012</a:t>
            </a:r>
            <a:br>
              <a:rPr kumimoji="1" lang="en-GB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99% channels working</a:t>
            </a:r>
            <a:br>
              <a:rPr lang="en-GB" sz="1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99%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good data for analysis</a:t>
            </a:r>
            <a:endParaRPr kumimoji="1" lang="en-GB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715000" y="1727537"/>
            <a:ext cx="3352800" cy="261586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endParaRPr kumimoji="1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94595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257800" y="18631"/>
            <a:ext cx="3886200" cy="1962569"/>
            <a:chOff x="3691489" y="195334"/>
            <a:chExt cx="5280057" cy="2666481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21" t="5455" r="12126" b="18181"/>
            <a:stretch/>
          </p:blipFill>
          <p:spPr bwMode="auto">
            <a:xfrm>
              <a:off x="3721117" y="195335"/>
              <a:ext cx="5238407" cy="2488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 bwMode="auto">
            <a:xfrm>
              <a:off x="3691489" y="195334"/>
              <a:ext cx="207393" cy="189616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2" charset="2"/>
                <a:buNone/>
                <a:tabLst/>
              </a:pPr>
              <a:endParaRPr kumimoji="1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795185" y="1913733"/>
              <a:ext cx="933269" cy="77031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2" charset="2"/>
                <a:buNone/>
                <a:tabLst/>
              </a:pPr>
              <a:endParaRPr kumimoji="1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691489" y="1595347"/>
              <a:ext cx="503669" cy="77031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2" charset="2"/>
                <a:buNone/>
                <a:tabLst/>
              </a:pPr>
              <a:endParaRPr kumimoji="1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224786" y="2447029"/>
              <a:ext cx="3347914" cy="32590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2" charset="2"/>
                <a:buNone/>
                <a:tabLst/>
              </a:pPr>
              <a:endParaRPr kumimoji="1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002439" y="2624795"/>
              <a:ext cx="2969107" cy="23702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2" charset="2"/>
                <a:buNone/>
                <a:tabLst/>
              </a:pPr>
              <a:endParaRPr kumimoji="1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617281" y="195335"/>
              <a:ext cx="1422123" cy="35553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2" charset="2"/>
                <a:buNone/>
                <a:tabLst/>
              </a:pPr>
              <a:endParaRPr kumimoji="1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195158" y="314508"/>
              <a:ext cx="562924" cy="68143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2" charset="2"/>
                <a:buNone/>
                <a:tabLst/>
              </a:pPr>
              <a:endParaRPr kumimoji="1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721117" y="639748"/>
              <a:ext cx="562924" cy="68143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2" charset="2"/>
                <a:buNone/>
                <a:tabLst/>
              </a:pPr>
              <a:endParaRPr kumimoji="1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4732476" y="491610"/>
              <a:ext cx="55233" cy="77031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2" charset="2"/>
                <a:buNone/>
                <a:tabLst/>
              </a:pPr>
              <a:endParaRPr kumimoji="1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8592634" y="2091498"/>
              <a:ext cx="378912" cy="77031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2" charset="2"/>
                <a:buNone/>
                <a:tabLst/>
              </a:pPr>
              <a:endParaRPr kumimoji="1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6950521" y="195335"/>
              <a:ext cx="148138" cy="41478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2" charset="2"/>
                <a:buNone/>
                <a:tabLst/>
              </a:pPr>
              <a:endParaRPr kumimoji="1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Operations Strategy</a:t>
            </a:r>
          </a:p>
          <a:p>
            <a:pPr lvl="1"/>
            <a:r>
              <a:rPr lang="en-GB" dirty="0" smtClean="0"/>
              <a:t>2 people on shift (from day one)</a:t>
            </a:r>
          </a:p>
          <a:p>
            <a:pPr lvl="2"/>
            <a:r>
              <a:rPr lang="en-GB" dirty="0" smtClean="0"/>
              <a:t>1 Shift Leader (and main operator)</a:t>
            </a:r>
          </a:p>
          <a:p>
            <a:pPr lvl="2"/>
            <a:r>
              <a:rPr lang="en-GB" dirty="0" smtClean="0"/>
              <a:t>1 Data Quality Manager</a:t>
            </a:r>
            <a:endParaRPr lang="en-GB" dirty="0"/>
          </a:p>
          <a:p>
            <a:pPr lvl="2"/>
            <a:r>
              <a:rPr lang="en-GB" dirty="0" smtClean="0"/>
              <a:t>and small on-call team: ~10 people</a:t>
            </a:r>
          </a:p>
          <a:p>
            <a:pPr lvl="1">
              <a:buFont typeface="Arial Unicode MS" panose="020B0604020202020204" pitchFamily="34" charset="-128"/>
              <a:buChar char="➨"/>
            </a:pPr>
            <a:r>
              <a:rPr lang="en-GB" dirty="0" smtClean="0"/>
              <a:t> Integrated Control System</a:t>
            </a:r>
          </a:p>
          <a:p>
            <a:pPr lvl="2"/>
            <a:r>
              <a:rPr lang="en-GB" dirty="0" smtClean="0"/>
              <a:t>Homogeneous User Interfaces to all areas:</a:t>
            </a:r>
          </a:p>
          <a:p>
            <a:pPr lvl="3"/>
            <a:r>
              <a:rPr lang="en-GB" dirty="0" smtClean="0"/>
              <a:t>Data Acquisition (DAQ), Detector Control System (DCS), Trigger, High Level Trigger (HLT), etc.</a:t>
            </a:r>
            <a:endParaRPr lang="en-GB" dirty="0"/>
          </a:p>
          <a:p>
            <a:pPr lvl="1">
              <a:buFont typeface="Arial Unicode MS" panose="020B0604020202020204" pitchFamily="34" charset="-128"/>
              <a:buChar char="➨"/>
            </a:pPr>
            <a:r>
              <a:rPr lang="en-GB" dirty="0" smtClean="0"/>
              <a:t> Full Automation</a:t>
            </a:r>
          </a:p>
          <a:p>
            <a:pPr lvl="2"/>
            <a:r>
              <a:rPr lang="en-GB" dirty="0" smtClean="0"/>
              <a:t>For standard procedures and (known) error recovery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3E23BB-1CA6-49B2-BE3C-96FEA4166F8F}" type="slidenum">
              <a:rPr lang="en-US" smtClean="0"/>
              <a:pPr>
                <a:defRPr/>
              </a:pPr>
              <a:t>2</a:t>
            </a:fld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310352339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Operations Scope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3E23BB-1CA6-49B2-BE3C-96FEA4166F8F}" type="slidenum">
              <a:rPr lang="en-US" smtClean="0"/>
              <a:pPr>
                <a:defRPr/>
              </a:pPr>
              <a:t>3</a:t>
            </a:fld>
            <a:endParaRPr lang="en-US" sz="2400" b="1"/>
          </a:p>
        </p:txBody>
      </p:sp>
      <p:grpSp>
        <p:nvGrpSpPr>
          <p:cNvPr id="5" name="Group 63"/>
          <p:cNvGrpSpPr>
            <a:grpSpLocks/>
          </p:cNvGrpSpPr>
          <p:nvPr/>
        </p:nvGrpSpPr>
        <p:grpSpPr bwMode="auto">
          <a:xfrm>
            <a:off x="2321535" y="2438401"/>
            <a:ext cx="409575" cy="242888"/>
            <a:chOff x="1680" y="1488"/>
            <a:chExt cx="302" cy="192"/>
          </a:xfrm>
        </p:grpSpPr>
        <p:sp>
          <p:nvSpPr>
            <p:cNvPr id="6" name="Line 64"/>
            <p:cNvSpPr>
              <a:spLocks noChangeShapeType="1"/>
            </p:cNvSpPr>
            <p:nvPr/>
          </p:nvSpPr>
          <p:spPr bwMode="auto">
            <a:xfrm>
              <a:off x="1755" y="148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Line 65"/>
            <p:cNvSpPr>
              <a:spLocks noChangeShapeType="1"/>
            </p:cNvSpPr>
            <p:nvPr/>
          </p:nvSpPr>
          <p:spPr bwMode="auto">
            <a:xfrm>
              <a:off x="1831" y="148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Line 66"/>
            <p:cNvSpPr>
              <a:spLocks noChangeShapeType="1"/>
            </p:cNvSpPr>
            <p:nvPr/>
          </p:nvSpPr>
          <p:spPr bwMode="auto">
            <a:xfrm>
              <a:off x="1906" y="148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67"/>
            <p:cNvSpPr>
              <a:spLocks noChangeShapeType="1"/>
            </p:cNvSpPr>
            <p:nvPr/>
          </p:nvSpPr>
          <p:spPr bwMode="auto">
            <a:xfrm>
              <a:off x="1982" y="148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68"/>
            <p:cNvSpPr>
              <a:spLocks noChangeShapeType="1"/>
            </p:cNvSpPr>
            <p:nvPr/>
          </p:nvSpPr>
          <p:spPr bwMode="auto">
            <a:xfrm>
              <a:off x="1680" y="148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Line 4"/>
          <p:cNvSpPr>
            <a:spLocks noChangeShapeType="1"/>
          </p:cNvSpPr>
          <p:nvPr/>
        </p:nvSpPr>
        <p:spPr bwMode="auto">
          <a:xfrm flipH="1">
            <a:off x="2657475" y="2936876"/>
            <a:ext cx="3905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685198" y="2744789"/>
            <a:ext cx="3869894" cy="2828925"/>
          </a:xfrm>
          <a:prstGeom prst="rect">
            <a:avLst/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6" descr="Light upward diagonal"/>
          <p:cNvSpPr txBox="1">
            <a:spLocks noChangeArrowheads="1"/>
          </p:cNvSpPr>
          <p:nvPr/>
        </p:nvSpPr>
        <p:spPr bwMode="auto">
          <a:xfrm>
            <a:off x="2243748" y="2212976"/>
            <a:ext cx="5311343" cy="307777"/>
          </a:xfrm>
          <a:prstGeom prst="rect">
            <a:avLst/>
          </a:prstGeom>
          <a:pattFill prst="ltUpDiag">
            <a:fgClr>
              <a:srgbClr val="B2B2B2"/>
            </a:fgClr>
            <a:bgClr>
              <a:srgbClr val="FFFFFF"/>
            </a:bgClr>
          </a:patt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Detector Channels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815373" y="2941639"/>
            <a:ext cx="3651250" cy="307777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Front End Electronics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815373" y="3516314"/>
            <a:ext cx="3651250" cy="307777"/>
          </a:xfrm>
          <a:prstGeom prst="rect">
            <a:avLst/>
          </a:prstGeom>
          <a:solidFill>
            <a:srgbClr val="FBB39D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Readout </a:t>
            </a:r>
            <a:r>
              <a:rPr kumimoji="0"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Boards</a:t>
            </a:r>
            <a:endParaRPr kumimoji="0"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3815373" y="4095751"/>
            <a:ext cx="3651250" cy="307777"/>
          </a:xfrm>
          <a:prstGeom prst="rect">
            <a:avLst/>
          </a:prstGeom>
          <a:solidFill>
            <a:srgbClr val="FF7C8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 Level Trigger (Farm)</a:t>
            </a:r>
            <a:endParaRPr kumimoji="0"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815373" y="4673601"/>
            <a:ext cx="3638550" cy="307777"/>
          </a:xfrm>
          <a:prstGeom prst="rect">
            <a:avLst/>
          </a:prstGeom>
          <a:solidFill>
            <a:srgbClr val="FF505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2243748" y="2681289"/>
            <a:ext cx="648000" cy="307777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rIns="0">
            <a:no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Trigger</a:t>
            </a:r>
            <a:endParaRPr kumimoji="0"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H="1">
            <a:off x="3424848" y="3001964"/>
            <a:ext cx="3905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 rot="-5400000">
            <a:off x="-543902" y="3556278"/>
            <a:ext cx="4433888" cy="369332"/>
          </a:xfrm>
          <a:prstGeom prst="rect">
            <a:avLst/>
          </a:prstGeom>
          <a:solidFill>
            <a:srgbClr val="00CC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 Control </a:t>
            </a:r>
            <a:r>
              <a:rPr kumimoji="0"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>
            <a:off x="1865923" y="1716089"/>
            <a:ext cx="390525" cy="0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>
            <a:off x="1865923" y="2873376"/>
            <a:ext cx="390525" cy="0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865923" y="3708401"/>
            <a:ext cx="1949450" cy="0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Line 17"/>
          <p:cNvSpPr>
            <a:spLocks noChangeShapeType="1"/>
          </p:cNvSpPr>
          <p:nvPr/>
        </p:nvSpPr>
        <p:spPr bwMode="auto">
          <a:xfrm flipV="1">
            <a:off x="1865923" y="4286251"/>
            <a:ext cx="1949450" cy="3175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Line 18"/>
          <p:cNvSpPr>
            <a:spLocks noChangeShapeType="1"/>
          </p:cNvSpPr>
          <p:nvPr/>
        </p:nvSpPr>
        <p:spPr bwMode="auto">
          <a:xfrm>
            <a:off x="1865923" y="4865689"/>
            <a:ext cx="1949450" cy="0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19"/>
          <p:cNvGrpSpPr>
            <a:grpSpLocks/>
          </p:cNvGrpSpPr>
          <p:nvPr/>
        </p:nvGrpSpPr>
        <p:grpSpPr bwMode="auto">
          <a:xfrm>
            <a:off x="3945548" y="3259139"/>
            <a:ext cx="3376612" cy="257175"/>
            <a:chOff x="2880" y="2052"/>
            <a:chExt cx="2496" cy="302"/>
          </a:xfrm>
        </p:grpSpPr>
        <p:sp>
          <p:nvSpPr>
            <p:cNvPr id="27" name="Line 20"/>
            <p:cNvSpPr>
              <a:spLocks noChangeShapeType="1"/>
            </p:cNvSpPr>
            <p:nvPr/>
          </p:nvSpPr>
          <p:spPr bwMode="auto">
            <a:xfrm>
              <a:off x="2880" y="2052"/>
              <a:ext cx="0" cy="3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Line 21"/>
            <p:cNvSpPr>
              <a:spLocks noChangeShapeType="1"/>
            </p:cNvSpPr>
            <p:nvPr/>
          </p:nvSpPr>
          <p:spPr bwMode="auto">
            <a:xfrm>
              <a:off x="3072" y="2052"/>
              <a:ext cx="0" cy="3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Line 22"/>
            <p:cNvSpPr>
              <a:spLocks noChangeShapeType="1"/>
            </p:cNvSpPr>
            <p:nvPr/>
          </p:nvSpPr>
          <p:spPr bwMode="auto">
            <a:xfrm>
              <a:off x="3264" y="2052"/>
              <a:ext cx="0" cy="3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Line 23"/>
            <p:cNvSpPr>
              <a:spLocks noChangeShapeType="1"/>
            </p:cNvSpPr>
            <p:nvPr/>
          </p:nvSpPr>
          <p:spPr bwMode="auto">
            <a:xfrm>
              <a:off x="3456" y="2052"/>
              <a:ext cx="0" cy="3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Line 24"/>
            <p:cNvSpPr>
              <a:spLocks noChangeShapeType="1"/>
            </p:cNvSpPr>
            <p:nvPr/>
          </p:nvSpPr>
          <p:spPr bwMode="auto">
            <a:xfrm>
              <a:off x="3648" y="2052"/>
              <a:ext cx="0" cy="3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Line 25"/>
            <p:cNvSpPr>
              <a:spLocks noChangeShapeType="1"/>
            </p:cNvSpPr>
            <p:nvPr/>
          </p:nvSpPr>
          <p:spPr bwMode="auto">
            <a:xfrm>
              <a:off x="3840" y="2052"/>
              <a:ext cx="0" cy="3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Line 26"/>
            <p:cNvSpPr>
              <a:spLocks noChangeShapeType="1"/>
            </p:cNvSpPr>
            <p:nvPr/>
          </p:nvSpPr>
          <p:spPr bwMode="auto">
            <a:xfrm>
              <a:off x="4032" y="2052"/>
              <a:ext cx="0" cy="3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Line 27"/>
            <p:cNvSpPr>
              <a:spLocks noChangeShapeType="1"/>
            </p:cNvSpPr>
            <p:nvPr/>
          </p:nvSpPr>
          <p:spPr bwMode="auto">
            <a:xfrm>
              <a:off x="4224" y="2052"/>
              <a:ext cx="0" cy="3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>
              <a:off x="4416" y="2052"/>
              <a:ext cx="0" cy="3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Line 29"/>
            <p:cNvSpPr>
              <a:spLocks noChangeShapeType="1"/>
            </p:cNvSpPr>
            <p:nvPr/>
          </p:nvSpPr>
          <p:spPr bwMode="auto">
            <a:xfrm>
              <a:off x="4608" y="2052"/>
              <a:ext cx="0" cy="3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Line 30"/>
            <p:cNvSpPr>
              <a:spLocks noChangeShapeType="1"/>
            </p:cNvSpPr>
            <p:nvPr/>
          </p:nvSpPr>
          <p:spPr bwMode="auto">
            <a:xfrm>
              <a:off x="4800" y="2052"/>
              <a:ext cx="0" cy="3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Line 31"/>
            <p:cNvSpPr>
              <a:spLocks noChangeShapeType="1"/>
            </p:cNvSpPr>
            <p:nvPr/>
          </p:nvSpPr>
          <p:spPr bwMode="auto">
            <a:xfrm>
              <a:off x="4992" y="2052"/>
              <a:ext cx="0" cy="3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Line 32"/>
            <p:cNvSpPr>
              <a:spLocks noChangeShapeType="1"/>
            </p:cNvSpPr>
            <p:nvPr/>
          </p:nvSpPr>
          <p:spPr bwMode="auto">
            <a:xfrm>
              <a:off x="5184" y="2052"/>
              <a:ext cx="0" cy="3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Line 33"/>
            <p:cNvSpPr>
              <a:spLocks noChangeShapeType="1"/>
            </p:cNvSpPr>
            <p:nvPr/>
          </p:nvSpPr>
          <p:spPr bwMode="auto">
            <a:xfrm>
              <a:off x="5376" y="2052"/>
              <a:ext cx="0" cy="3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Line 34"/>
          <p:cNvSpPr>
            <a:spLocks noChangeShapeType="1"/>
          </p:cNvSpPr>
          <p:nvPr/>
        </p:nvSpPr>
        <p:spPr bwMode="auto">
          <a:xfrm>
            <a:off x="5633060" y="3836989"/>
            <a:ext cx="0" cy="25876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oup 35"/>
          <p:cNvGrpSpPr>
            <a:grpSpLocks/>
          </p:cNvGrpSpPr>
          <p:nvPr/>
        </p:nvGrpSpPr>
        <p:grpSpPr bwMode="auto">
          <a:xfrm>
            <a:off x="3945548" y="2533651"/>
            <a:ext cx="3376612" cy="403225"/>
            <a:chOff x="2400" y="1281"/>
            <a:chExt cx="2496" cy="305"/>
          </a:xfrm>
        </p:grpSpPr>
        <p:sp>
          <p:nvSpPr>
            <p:cNvPr id="43" name="Line 36"/>
            <p:cNvSpPr>
              <a:spLocks noChangeShapeType="1"/>
            </p:cNvSpPr>
            <p:nvPr/>
          </p:nvSpPr>
          <p:spPr bwMode="auto">
            <a:xfrm>
              <a:off x="2400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Line 37"/>
            <p:cNvSpPr>
              <a:spLocks noChangeShapeType="1"/>
            </p:cNvSpPr>
            <p:nvPr/>
          </p:nvSpPr>
          <p:spPr bwMode="auto">
            <a:xfrm>
              <a:off x="2496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Line 38"/>
            <p:cNvSpPr>
              <a:spLocks noChangeShapeType="1"/>
            </p:cNvSpPr>
            <p:nvPr/>
          </p:nvSpPr>
          <p:spPr bwMode="auto">
            <a:xfrm>
              <a:off x="2592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Line 39"/>
            <p:cNvSpPr>
              <a:spLocks noChangeShapeType="1"/>
            </p:cNvSpPr>
            <p:nvPr/>
          </p:nvSpPr>
          <p:spPr bwMode="auto">
            <a:xfrm>
              <a:off x="2688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Line 40"/>
            <p:cNvSpPr>
              <a:spLocks noChangeShapeType="1"/>
            </p:cNvSpPr>
            <p:nvPr/>
          </p:nvSpPr>
          <p:spPr bwMode="auto">
            <a:xfrm>
              <a:off x="2784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Line 41"/>
            <p:cNvSpPr>
              <a:spLocks noChangeShapeType="1"/>
            </p:cNvSpPr>
            <p:nvPr/>
          </p:nvSpPr>
          <p:spPr bwMode="auto">
            <a:xfrm>
              <a:off x="2880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Line 42"/>
            <p:cNvSpPr>
              <a:spLocks noChangeShapeType="1"/>
            </p:cNvSpPr>
            <p:nvPr/>
          </p:nvSpPr>
          <p:spPr bwMode="auto">
            <a:xfrm>
              <a:off x="2976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Line 43"/>
            <p:cNvSpPr>
              <a:spLocks noChangeShapeType="1"/>
            </p:cNvSpPr>
            <p:nvPr/>
          </p:nvSpPr>
          <p:spPr bwMode="auto">
            <a:xfrm>
              <a:off x="3072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Line 44"/>
            <p:cNvSpPr>
              <a:spLocks noChangeShapeType="1"/>
            </p:cNvSpPr>
            <p:nvPr/>
          </p:nvSpPr>
          <p:spPr bwMode="auto">
            <a:xfrm>
              <a:off x="3168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Line 45"/>
            <p:cNvSpPr>
              <a:spLocks noChangeShapeType="1"/>
            </p:cNvSpPr>
            <p:nvPr/>
          </p:nvSpPr>
          <p:spPr bwMode="auto">
            <a:xfrm>
              <a:off x="3264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Line 46"/>
            <p:cNvSpPr>
              <a:spLocks noChangeShapeType="1"/>
            </p:cNvSpPr>
            <p:nvPr/>
          </p:nvSpPr>
          <p:spPr bwMode="auto">
            <a:xfrm>
              <a:off x="3360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Line 47"/>
            <p:cNvSpPr>
              <a:spLocks noChangeShapeType="1"/>
            </p:cNvSpPr>
            <p:nvPr/>
          </p:nvSpPr>
          <p:spPr bwMode="auto">
            <a:xfrm>
              <a:off x="3456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Line 48"/>
            <p:cNvSpPr>
              <a:spLocks noChangeShapeType="1"/>
            </p:cNvSpPr>
            <p:nvPr/>
          </p:nvSpPr>
          <p:spPr bwMode="auto">
            <a:xfrm>
              <a:off x="3552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Line 49"/>
            <p:cNvSpPr>
              <a:spLocks noChangeShapeType="1"/>
            </p:cNvSpPr>
            <p:nvPr/>
          </p:nvSpPr>
          <p:spPr bwMode="auto">
            <a:xfrm>
              <a:off x="3648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Line 50"/>
            <p:cNvSpPr>
              <a:spLocks noChangeShapeType="1"/>
            </p:cNvSpPr>
            <p:nvPr/>
          </p:nvSpPr>
          <p:spPr bwMode="auto">
            <a:xfrm>
              <a:off x="3744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Line 51"/>
            <p:cNvSpPr>
              <a:spLocks noChangeShapeType="1"/>
            </p:cNvSpPr>
            <p:nvPr/>
          </p:nvSpPr>
          <p:spPr bwMode="auto">
            <a:xfrm>
              <a:off x="3840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Line 52"/>
            <p:cNvSpPr>
              <a:spLocks noChangeShapeType="1"/>
            </p:cNvSpPr>
            <p:nvPr/>
          </p:nvSpPr>
          <p:spPr bwMode="auto">
            <a:xfrm>
              <a:off x="3936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Line 53"/>
            <p:cNvSpPr>
              <a:spLocks noChangeShapeType="1"/>
            </p:cNvSpPr>
            <p:nvPr/>
          </p:nvSpPr>
          <p:spPr bwMode="auto">
            <a:xfrm>
              <a:off x="4032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Line 54"/>
            <p:cNvSpPr>
              <a:spLocks noChangeShapeType="1"/>
            </p:cNvSpPr>
            <p:nvPr/>
          </p:nvSpPr>
          <p:spPr bwMode="auto">
            <a:xfrm>
              <a:off x="4128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Line 55"/>
            <p:cNvSpPr>
              <a:spLocks noChangeShapeType="1"/>
            </p:cNvSpPr>
            <p:nvPr/>
          </p:nvSpPr>
          <p:spPr bwMode="auto">
            <a:xfrm>
              <a:off x="4224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Line 56"/>
            <p:cNvSpPr>
              <a:spLocks noChangeShapeType="1"/>
            </p:cNvSpPr>
            <p:nvPr/>
          </p:nvSpPr>
          <p:spPr bwMode="auto">
            <a:xfrm>
              <a:off x="4320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Line 57"/>
            <p:cNvSpPr>
              <a:spLocks noChangeShapeType="1"/>
            </p:cNvSpPr>
            <p:nvPr/>
          </p:nvSpPr>
          <p:spPr bwMode="auto">
            <a:xfrm>
              <a:off x="4416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Line 58"/>
            <p:cNvSpPr>
              <a:spLocks noChangeShapeType="1"/>
            </p:cNvSpPr>
            <p:nvPr/>
          </p:nvSpPr>
          <p:spPr bwMode="auto">
            <a:xfrm>
              <a:off x="4512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Line 59"/>
            <p:cNvSpPr>
              <a:spLocks noChangeShapeType="1"/>
            </p:cNvSpPr>
            <p:nvPr/>
          </p:nvSpPr>
          <p:spPr bwMode="auto">
            <a:xfrm>
              <a:off x="4608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Line 60"/>
            <p:cNvSpPr>
              <a:spLocks noChangeShapeType="1"/>
            </p:cNvSpPr>
            <p:nvPr/>
          </p:nvSpPr>
          <p:spPr bwMode="auto">
            <a:xfrm>
              <a:off x="4704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Line 61"/>
            <p:cNvSpPr>
              <a:spLocks noChangeShapeType="1"/>
            </p:cNvSpPr>
            <p:nvPr/>
          </p:nvSpPr>
          <p:spPr bwMode="auto">
            <a:xfrm>
              <a:off x="4800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Line 62"/>
            <p:cNvSpPr>
              <a:spLocks noChangeShapeType="1"/>
            </p:cNvSpPr>
            <p:nvPr/>
          </p:nvSpPr>
          <p:spPr bwMode="auto">
            <a:xfrm>
              <a:off x="4896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0" name="Line 69"/>
          <p:cNvSpPr>
            <a:spLocks noChangeShapeType="1"/>
          </p:cNvSpPr>
          <p:nvPr/>
        </p:nvSpPr>
        <p:spPr bwMode="auto">
          <a:xfrm>
            <a:off x="1865923" y="3198814"/>
            <a:ext cx="1949450" cy="0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 Box 70"/>
          <p:cNvSpPr txBox="1">
            <a:spLocks noChangeArrowheads="1"/>
          </p:cNvSpPr>
          <p:nvPr/>
        </p:nvSpPr>
        <p:spPr bwMode="auto">
          <a:xfrm>
            <a:off x="7048209" y="5300246"/>
            <a:ext cx="5838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DAQ</a:t>
            </a:r>
          </a:p>
        </p:txBody>
      </p:sp>
      <p:sp>
        <p:nvSpPr>
          <p:cNvPr id="72" name="Text Box 73"/>
          <p:cNvSpPr txBox="1">
            <a:spLocks noChangeArrowheads="1"/>
          </p:cNvSpPr>
          <p:nvPr/>
        </p:nvSpPr>
        <p:spPr bwMode="auto">
          <a:xfrm>
            <a:off x="2256448" y="1524001"/>
            <a:ext cx="5298643" cy="307777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Detector &amp; General Infrastructure (Power, Gas, </a:t>
            </a:r>
            <a:r>
              <a:rPr kumimoji="0"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Cooling, etc.)</a:t>
            </a:r>
          </a:p>
        </p:txBody>
      </p:sp>
      <p:sp>
        <p:nvSpPr>
          <p:cNvPr id="73" name="Line 74"/>
          <p:cNvSpPr>
            <a:spLocks noChangeShapeType="1"/>
          </p:cNvSpPr>
          <p:nvPr/>
        </p:nvSpPr>
        <p:spPr bwMode="auto">
          <a:xfrm>
            <a:off x="2450123" y="1846264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Line 75"/>
          <p:cNvSpPr>
            <a:spLocks noChangeShapeType="1"/>
          </p:cNvSpPr>
          <p:nvPr/>
        </p:nvSpPr>
        <p:spPr bwMode="auto">
          <a:xfrm>
            <a:off x="2637448" y="1846264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Line 76"/>
          <p:cNvSpPr>
            <a:spLocks noChangeShapeType="1"/>
          </p:cNvSpPr>
          <p:nvPr/>
        </p:nvSpPr>
        <p:spPr bwMode="auto">
          <a:xfrm>
            <a:off x="2824773" y="1846264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Line 77"/>
          <p:cNvSpPr>
            <a:spLocks noChangeShapeType="1"/>
          </p:cNvSpPr>
          <p:nvPr/>
        </p:nvSpPr>
        <p:spPr bwMode="auto">
          <a:xfrm>
            <a:off x="3012098" y="1846264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Line 78"/>
          <p:cNvSpPr>
            <a:spLocks noChangeShapeType="1"/>
          </p:cNvSpPr>
          <p:nvPr/>
        </p:nvSpPr>
        <p:spPr bwMode="auto">
          <a:xfrm>
            <a:off x="3201010" y="1846264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Line 79"/>
          <p:cNvSpPr>
            <a:spLocks noChangeShapeType="1"/>
          </p:cNvSpPr>
          <p:nvPr/>
        </p:nvSpPr>
        <p:spPr bwMode="auto">
          <a:xfrm>
            <a:off x="3386748" y="1846264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Line 80"/>
          <p:cNvSpPr>
            <a:spLocks noChangeShapeType="1"/>
          </p:cNvSpPr>
          <p:nvPr/>
        </p:nvSpPr>
        <p:spPr bwMode="auto">
          <a:xfrm>
            <a:off x="3575660" y="1846264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Line 81"/>
          <p:cNvSpPr>
            <a:spLocks noChangeShapeType="1"/>
          </p:cNvSpPr>
          <p:nvPr/>
        </p:nvSpPr>
        <p:spPr bwMode="auto">
          <a:xfrm>
            <a:off x="3761398" y="1846264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Line 82"/>
          <p:cNvSpPr>
            <a:spLocks noChangeShapeType="1"/>
          </p:cNvSpPr>
          <p:nvPr/>
        </p:nvSpPr>
        <p:spPr bwMode="auto">
          <a:xfrm>
            <a:off x="3950310" y="1846264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Line 83"/>
          <p:cNvSpPr>
            <a:spLocks noChangeShapeType="1"/>
          </p:cNvSpPr>
          <p:nvPr/>
        </p:nvSpPr>
        <p:spPr bwMode="auto">
          <a:xfrm>
            <a:off x="4137635" y="1846264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Line 84"/>
          <p:cNvSpPr>
            <a:spLocks noChangeShapeType="1"/>
          </p:cNvSpPr>
          <p:nvPr/>
        </p:nvSpPr>
        <p:spPr bwMode="auto">
          <a:xfrm>
            <a:off x="4324960" y="1846264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Line 85"/>
          <p:cNvSpPr>
            <a:spLocks noChangeShapeType="1"/>
          </p:cNvSpPr>
          <p:nvPr/>
        </p:nvSpPr>
        <p:spPr bwMode="auto">
          <a:xfrm>
            <a:off x="4512285" y="1846264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Line 86"/>
          <p:cNvSpPr>
            <a:spLocks noChangeShapeType="1"/>
          </p:cNvSpPr>
          <p:nvPr/>
        </p:nvSpPr>
        <p:spPr bwMode="auto">
          <a:xfrm>
            <a:off x="4699610" y="1846264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Line 87"/>
          <p:cNvSpPr>
            <a:spLocks noChangeShapeType="1"/>
          </p:cNvSpPr>
          <p:nvPr/>
        </p:nvSpPr>
        <p:spPr bwMode="auto">
          <a:xfrm>
            <a:off x="4886935" y="1846264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Line 88"/>
          <p:cNvSpPr>
            <a:spLocks noChangeShapeType="1"/>
          </p:cNvSpPr>
          <p:nvPr/>
        </p:nvSpPr>
        <p:spPr bwMode="auto">
          <a:xfrm>
            <a:off x="5072673" y="1846264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Line 89"/>
          <p:cNvSpPr>
            <a:spLocks noChangeShapeType="1"/>
          </p:cNvSpPr>
          <p:nvPr/>
        </p:nvSpPr>
        <p:spPr bwMode="auto">
          <a:xfrm>
            <a:off x="5261585" y="1846264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Line 90"/>
          <p:cNvSpPr>
            <a:spLocks noChangeShapeType="1"/>
          </p:cNvSpPr>
          <p:nvPr/>
        </p:nvSpPr>
        <p:spPr bwMode="auto">
          <a:xfrm>
            <a:off x="5448910" y="1846264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Line 91"/>
          <p:cNvSpPr>
            <a:spLocks noChangeShapeType="1"/>
          </p:cNvSpPr>
          <p:nvPr/>
        </p:nvSpPr>
        <p:spPr bwMode="auto">
          <a:xfrm>
            <a:off x="5636235" y="1846264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Line 92"/>
          <p:cNvSpPr>
            <a:spLocks noChangeShapeType="1"/>
          </p:cNvSpPr>
          <p:nvPr/>
        </p:nvSpPr>
        <p:spPr bwMode="auto">
          <a:xfrm>
            <a:off x="5823560" y="1846264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Line 93"/>
          <p:cNvSpPr>
            <a:spLocks noChangeShapeType="1"/>
          </p:cNvSpPr>
          <p:nvPr/>
        </p:nvSpPr>
        <p:spPr bwMode="auto">
          <a:xfrm>
            <a:off x="6010885" y="1846264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Line 94"/>
          <p:cNvSpPr>
            <a:spLocks noChangeShapeType="1"/>
          </p:cNvSpPr>
          <p:nvPr/>
        </p:nvSpPr>
        <p:spPr bwMode="auto">
          <a:xfrm>
            <a:off x="6198210" y="1846264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Line 95"/>
          <p:cNvSpPr>
            <a:spLocks noChangeShapeType="1"/>
          </p:cNvSpPr>
          <p:nvPr/>
        </p:nvSpPr>
        <p:spPr bwMode="auto">
          <a:xfrm>
            <a:off x="6387123" y="1846264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Line 96"/>
          <p:cNvSpPr>
            <a:spLocks noChangeShapeType="1"/>
          </p:cNvSpPr>
          <p:nvPr/>
        </p:nvSpPr>
        <p:spPr bwMode="auto">
          <a:xfrm>
            <a:off x="6572860" y="1846264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Line 97"/>
          <p:cNvSpPr>
            <a:spLocks noChangeShapeType="1"/>
          </p:cNvSpPr>
          <p:nvPr/>
        </p:nvSpPr>
        <p:spPr bwMode="auto">
          <a:xfrm>
            <a:off x="6761773" y="1846264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Line 98"/>
          <p:cNvSpPr>
            <a:spLocks noChangeShapeType="1"/>
          </p:cNvSpPr>
          <p:nvPr/>
        </p:nvSpPr>
        <p:spPr bwMode="auto">
          <a:xfrm>
            <a:off x="6947510" y="1846264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Line 99"/>
          <p:cNvSpPr>
            <a:spLocks noChangeShapeType="1"/>
          </p:cNvSpPr>
          <p:nvPr/>
        </p:nvSpPr>
        <p:spPr bwMode="auto">
          <a:xfrm>
            <a:off x="7136423" y="1846264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Line 100"/>
          <p:cNvSpPr>
            <a:spLocks noChangeShapeType="1"/>
          </p:cNvSpPr>
          <p:nvPr/>
        </p:nvSpPr>
        <p:spPr bwMode="auto">
          <a:xfrm>
            <a:off x="7322160" y="1846264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 Box 101"/>
          <p:cNvSpPr txBox="1">
            <a:spLocks noChangeArrowheads="1"/>
          </p:cNvSpPr>
          <p:nvPr/>
        </p:nvSpPr>
        <p:spPr bwMode="auto">
          <a:xfrm>
            <a:off x="2321534" y="5637214"/>
            <a:ext cx="5233557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External Systems (LHC, Technical Services, Safety, </a:t>
            </a:r>
            <a:r>
              <a:rPr kumimoji="0"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etc.)</a:t>
            </a:r>
            <a:endParaRPr kumimoji="0"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Line 102"/>
          <p:cNvSpPr>
            <a:spLocks noChangeShapeType="1"/>
          </p:cNvSpPr>
          <p:nvPr/>
        </p:nvSpPr>
        <p:spPr bwMode="auto">
          <a:xfrm>
            <a:off x="1865923" y="5829301"/>
            <a:ext cx="455612" cy="0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 Box 103"/>
          <p:cNvSpPr txBox="1">
            <a:spLocks noChangeArrowheads="1"/>
          </p:cNvSpPr>
          <p:nvPr/>
        </p:nvSpPr>
        <p:spPr bwMode="auto">
          <a:xfrm>
            <a:off x="3048000" y="2808289"/>
            <a:ext cx="585787" cy="307777"/>
          </a:xfrm>
          <a:prstGeom prst="rect">
            <a:avLst/>
          </a:prstGeom>
          <a:solidFill>
            <a:srgbClr val="0099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Timing</a:t>
            </a:r>
            <a:endParaRPr kumimoji="0"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Line 104"/>
          <p:cNvSpPr>
            <a:spLocks noChangeShapeType="1"/>
          </p:cNvSpPr>
          <p:nvPr/>
        </p:nvSpPr>
        <p:spPr bwMode="auto">
          <a:xfrm>
            <a:off x="1865922" y="3067051"/>
            <a:ext cx="1182077" cy="0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Line 105"/>
          <p:cNvSpPr>
            <a:spLocks noChangeShapeType="1"/>
          </p:cNvSpPr>
          <p:nvPr/>
        </p:nvSpPr>
        <p:spPr bwMode="auto">
          <a:xfrm>
            <a:off x="3294673" y="4159251"/>
            <a:ext cx="520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Line 106"/>
          <p:cNvSpPr>
            <a:spLocks noChangeShapeType="1"/>
          </p:cNvSpPr>
          <p:nvPr/>
        </p:nvSpPr>
        <p:spPr bwMode="auto">
          <a:xfrm flipH="1">
            <a:off x="3294673" y="3130551"/>
            <a:ext cx="0" cy="1028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 Box 107"/>
          <p:cNvSpPr txBox="1">
            <a:spLocks noChangeArrowheads="1"/>
          </p:cNvSpPr>
          <p:nvPr/>
        </p:nvSpPr>
        <p:spPr bwMode="auto">
          <a:xfrm>
            <a:off x="3815373" y="5186364"/>
            <a:ext cx="1752600" cy="307777"/>
          </a:xfrm>
          <a:prstGeom prst="rect">
            <a:avLst/>
          </a:prstGeom>
          <a:solidFill>
            <a:srgbClr val="FF99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endParaRPr kumimoji="0"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Line 108"/>
          <p:cNvSpPr>
            <a:spLocks noChangeShapeType="1"/>
          </p:cNvSpPr>
          <p:nvPr/>
        </p:nvSpPr>
        <p:spPr bwMode="auto">
          <a:xfrm>
            <a:off x="4724400" y="4994276"/>
            <a:ext cx="0" cy="192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Line 109"/>
          <p:cNvSpPr>
            <a:spLocks noChangeShapeType="1"/>
          </p:cNvSpPr>
          <p:nvPr/>
        </p:nvSpPr>
        <p:spPr bwMode="auto">
          <a:xfrm>
            <a:off x="1865923" y="5380039"/>
            <a:ext cx="1949450" cy="0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Line 110"/>
          <p:cNvSpPr>
            <a:spLocks noChangeShapeType="1"/>
          </p:cNvSpPr>
          <p:nvPr/>
        </p:nvSpPr>
        <p:spPr bwMode="auto">
          <a:xfrm>
            <a:off x="5633060" y="4414839"/>
            <a:ext cx="0" cy="2587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0" name="Group 111"/>
          <p:cNvGrpSpPr>
            <a:grpSpLocks/>
          </p:cNvGrpSpPr>
          <p:nvPr/>
        </p:nvGrpSpPr>
        <p:grpSpPr bwMode="auto">
          <a:xfrm>
            <a:off x="6023585" y="5186364"/>
            <a:ext cx="779463" cy="322262"/>
            <a:chOff x="2589" y="793"/>
            <a:chExt cx="365" cy="507"/>
          </a:xfrm>
        </p:grpSpPr>
        <p:sp>
          <p:nvSpPr>
            <p:cNvPr id="111" name="Freeform 112"/>
            <p:cNvSpPr>
              <a:spLocks/>
            </p:cNvSpPr>
            <p:nvPr/>
          </p:nvSpPr>
          <p:spPr bwMode="auto">
            <a:xfrm>
              <a:off x="2589" y="793"/>
              <a:ext cx="365" cy="117"/>
            </a:xfrm>
            <a:custGeom>
              <a:avLst/>
              <a:gdLst>
                <a:gd name="T0" fmla="*/ 361 w 365"/>
                <a:gd name="T1" fmla="*/ 112 h 117"/>
                <a:gd name="T2" fmla="*/ 359 w 365"/>
                <a:gd name="T3" fmla="*/ 101 h 117"/>
                <a:gd name="T4" fmla="*/ 353 w 365"/>
                <a:gd name="T5" fmla="*/ 85 h 117"/>
                <a:gd name="T6" fmla="*/ 342 w 365"/>
                <a:gd name="T7" fmla="*/ 69 h 117"/>
                <a:gd name="T8" fmla="*/ 328 w 365"/>
                <a:gd name="T9" fmla="*/ 54 h 117"/>
                <a:gd name="T10" fmla="*/ 311 w 365"/>
                <a:gd name="T11" fmla="*/ 41 h 117"/>
                <a:gd name="T12" fmla="*/ 291 w 365"/>
                <a:gd name="T13" fmla="*/ 29 h 117"/>
                <a:gd name="T14" fmla="*/ 268 w 365"/>
                <a:gd name="T15" fmla="*/ 20 h 117"/>
                <a:gd name="T16" fmla="*/ 243 w 365"/>
                <a:gd name="T17" fmla="*/ 13 h 117"/>
                <a:gd name="T18" fmla="*/ 217 w 365"/>
                <a:gd name="T19" fmla="*/ 8 h 117"/>
                <a:gd name="T20" fmla="*/ 190 w 365"/>
                <a:gd name="T21" fmla="*/ 6 h 117"/>
                <a:gd name="T22" fmla="*/ 163 w 365"/>
                <a:gd name="T23" fmla="*/ 7 h 117"/>
                <a:gd name="T24" fmla="*/ 137 w 365"/>
                <a:gd name="T25" fmla="*/ 10 h 117"/>
                <a:gd name="T26" fmla="*/ 111 w 365"/>
                <a:gd name="T27" fmla="*/ 15 h 117"/>
                <a:gd name="T28" fmla="*/ 87 w 365"/>
                <a:gd name="T29" fmla="*/ 23 h 117"/>
                <a:gd name="T30" fmla="*/ 65 w 365"/>
                <a:gd name="T31" fmla="*/ 34 h 117"/>
                <a:gd name="T32" fmla="*/ 46 w 365"/>
                <a:gd name="T33" fmla="*/ 46 h 117"/>
                <a:gd name="T34" fmla="*/ 30 w 365"/>
                <a:gd name="T35" fmla="*/ 60 h 117"/>
                <a:gd name="T36" fmla="*/ 18 w 365"/>
                <a:gd name="T37" fmla="*/ 75 h 117"/>
                <a:gd name="T38" fmla="*/ 9 w 365"/>
                <a:gd name="T39" fmla="*/ 91 h 117"/>
                <a:gd name="T40" fmla="*/ 4 w 365"/>
                <a:gd name="T41" fmla="*/ 107 h 117"/>
                <a:gd name="T42" fmla="*/ 3 w 365"/>
                <a:gd name="T43" fmla="*/ 117 h 117"/>
                <a:gd name="T44" fmla="*/ 0 w 365"/>
                <a:gd name="T45" fmla="*/ 109 h 117"/>
                <a:gd name="T46" fmla="*/ 4 w 365"/>
                <a:gd name="T47" fmla="*/ 92 h 117"/>
                <a:gd name="T48" fmla="*/ 12 w 365"/>
                <a:gd name="T49" fmla="*/ 75 h 117"/>
                <a:gd name="T50" fmla="*/ 24 w 365"/>
                <a:gd name="T51" fmla="*/ 59 h 117"/>
                <a:gd name="T52" fmla="*/ 39 w 365"/>
                <a:gd name="T53" fmla="*/ 45 h 117"/>
                <a:gd name="T54" fmla="*/ 58 w 365"/>
                <a:gd name="T55" fmla="*/ 32 h 117"/>
                <a:gd name="T56" fmla="*/ 79 w 365"/>
                <a:gd name="T57" fmla="*/ 21 h 117"/>
                <a:gd name="T58" fmla="*/ 102 w 365"/>
                <a:gd name="T59" fmla="*/ 12 h 117"/>
                <a:gd name="T60" fmla="*/ 128 w 365"/>
                <a:gd name="T61" fmla="*/ 6 h 117"/>
                <a:gd name="T62" fmla="*/ 154 w 365"/>
                <a:gd name="T63" fmla="*/ 2 h 117"/>
                <a:gd name="T64" fmla="*/ 181 w 365"/>
                <a:gd name="T65" fmla="*/ 0 h 117"/>
                <a:gd name="T66" fmla="*/ 208 w 365"/>
                <a:gd name="T67" fmla="*/ 1 h 117"/>
                <a:gd name="T68" fmla="*/ 235 w 365"/>
                <a:gd name="T69" fmla="*/ 5 h 117"/>
                <a:gd name="T70" fmla="*/ 260 w 365"/>
                <a:gd name="T71" fmla="*/ 12 h 117"/>
                <a:gd name="T72" fmla="*/ 284 w 365"/>
                <a:gd name="T73" fmla="*/ 20 h 117"/>
                <a:gd name="T74" fmla="*/ 305 w 365"/>
                <a:gd name="T75" fmla="*/ 31 h 117"/>
                <a:gd name="T76" fmla="*/ 324 w 365"/>
                <a:gd name="T77" fmla="*/ 44 h 117"/>
                <a:gd name="T78" fmla="*/ 340 w 365"/>
                <a:gd name="T79" fmla="*/ 58 h 117"/>
                <a:gd name="T80" fmla="*/ 352 w 365"/>
                <a:gd name="T81" fmla="*/ 74 h 117"/>
                <a:gd name="T82" fmla="*/ 360 w 365"/>
                <a:gd name="T83" fmla="*/ 91 h 117"/>
                <a:gd name="T84" fmla="*/ 364 w 365"/>
                <a:gd name="T85" fmla="*/ 106 h 117"/>
                <a:gd name="T86" fmla="*/ 365 w 365"/>
                <a:gd name="T87" fmla="*/ 116 h 1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65"/>
                <a:gd name="T133" fmla="*/ 0 h 117"/>
                <a:gd name="T134" fmla="*/ 365 w 365"/>
                <a:gd name="T135" fmla="*/ 117 h 1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65" h="117">
                  <a:moveTo>
                    <a:pt x="361" y="116"/>
                  </a:moveTo>
                  <a:lnTo>
                    <a:pt x="361" y="112"/>
                  </a:lnTo>
                  <a:lnTo>
                    <a:pt x="361" y="107"/>
                  </a:lnTo>
                  <a:lnTo>
                    <a:pt x="359" y="101"/>
                  </a:lnTo>
                  <a:lnTo>
                    <a:pt x="357" y="93"/>
                  </a:lnTo>
                  <a:lnTo>
                    <a:pt x="353" y="85"/>
                  </a:lnTo>
                  <a:lnTo>
                    <a:pt x="348" y="77"/>
                  </a:lnTo>
                  <a:lnTo>
                    <a:pt x="342" y="69"/>
                  </a:lnTo>
                  <a:lnTo>
                    <a:pt x="336" y="61"/>
                  </a:lnTo>
                  <a:lnTo>
                    <a:pt x="328" y="54"/>
                  </a:lnTo>
                  <a:lnTo>
                    <a:pt x="320" y="47"/>
                  </a:lnTo>
                  <a:lnTo>
                    <a:pt x="311" y="41"/>
                  </a:lnTo>
                  <a:lnTo>
                    <a:pt x="301" y="35"/>
                  </a:lnTo>
                  <a:lnTo>
                    <a:pt x="291" y="29"/>
                  </a:lnTo>
                  <a:lnTo>
                    <a:pt x="280" y="25"/>
                  </a:lnTo>
                  <a:lnTo>
                    <a:pt x="268" y="20"/>
                  </a:lnTo>
                  <a:lnTo>
                    <a:pt x="256" y="16"/>
                  </a:lnTo>
                  <a:lnTo>
                    <a:pt x="243" y="13"/>
                  </a:lnTo>
                  <a:lnTo>
                    <a:pt x="230" y="10"/>
                  </a:lnTo>
                  <a:lnTo>
                    <a:pt x="217" y="8"/>
                  </a:lnTo>
                  <a:lnTo>
                    <a:pt x="204" y="7"/>
                  </a:lnTo>
                  <a:lnTo>
                    <a:pt x="190" y="6"/>
                  </a:lnTo>
                  <a:lnTo>
                    <a:pt x="177" y="6"/>
                  </a:lnTo>
                  <a:lnTo>
                    <a:pt x="163" y="7"/>
                  </a:lnTo>
                  <a:lnTo>
                    <a:pt x="150" y="8"/>
                  </a:lnTo>
                  <a:lnTo>
                    <a:pt x="137" y="10"/>
                  </a:lnTo>
                  <a:lnTo>
                    <a:pt x="124" y="12"/>
                  </a:lnTo>
                  <a:lnTo>
                    <a:pt x="111" y="15"/>
                  </a:lnTo>
                  <a:lnTo>
                    <a:pt x="99" y="19"/>
                  </a:lnTo>
                  <a:lnTo>
                    <a:pt x="87" y="23"/>
                  </a:lnTo>
                  <a:lnTo>
                    <a:pt x="76" y="28"/>
                  </a:lnTo>
                  <a:lnTo>
                    <a:pt x="65" y="34"/>
                  </a:lnTo>
                  <a:lnTo>
                    <a:pt x="55" y="40"/>
                  </a:lnTo>
                  <a:lnTo>
                    <a:pt x="46" y="46"/>
                  </a:lnTo>
                  <a:lnTo>
                    <a:pt x="38" y="53"/>
                  </a:lnTo>
                  <a:lnTo>
                    <a:pt x="30" y="60"/>
                  </a:lnTo>
                  <a:lnTo>
                    <a:pt x="23" y="67"/>
                  </a:lnTo>
                  <a:lnTo>
                    <a:pt x="18" y="75"/>
                  </a:lnTo>
                  <a:lnTo>
                    <a:pt x="13" y="83"/>
                  </a:lnTo>
                  <a:lnTo>
                    <a:pt x="9" y="91"/>
                  </a:lnTo>
                  <a:lnTo>
                    <a:pt x="6" y="100"/>
                  </a:lnTo>
                  <a:lnTo>
                    <a:pt x="4" y="107"/>
                  </a:lnTo>
                  <a:lnTo>
                    <a:pt x="3" y="113"/>
                  </a:lnTo>
                  <a:lnTo>
                    <a:pt x="3" y="117"/>
                  </a:lnTo>
                  <a:lnTo>
                    <a:pt x="0" y="117"/>
                  </a:lnTo>
                  <a:lnTo>
                    <a:pt x="0" y="109"/>
                  </a:lnTo>
                  <a:lnTo>
                    <a:pt x="2" y="101"/>
                  </a:lnTo>
                  <a:lnTo>
                    <a:pt x="4" y="92"/>
                  </a:lnTo>
                  <a:lnTo>
                    <a:pt x="8" y="84"/>
                  </a:lnTo>
                  <a:lnTo>
                    <a:pt x="12" y="75"/>
                  </a:lnTo>
                  <a:lnTo>
                    <a:pt x="18" y="67"/>
                  </a:lnTo>
                  <a:lnTo>
                    <a:pt x="24" y="59"/>
                  </a:lnTo>
                  <a:lnTo>
                    <a:pt x="31" y="52"/>
                  </a:lnTo>
                  <a:lnTo>
                    <a:pt x="39" y="45"/>
                  </a:lnTo>
                  <a:lnTo>
                    <a:pt x="48" y="38"/>
                  </a:lnTo>
                  <a:lnTo>
                    <a:pt x="58" y="32"/>
                  </a:lnTo>
                  <a:lnTo>
                    <a:pt x="68" y="26"/>
                  </a:lnTo>
                  <a:lnTo>
                    <a:pt x="79" y="21"/>
                  </a:lnTo>
                  <a:lnTo>
                    <a:pt x="90" y="16"/>
                  </a:lnTo>
                  <a:lnTo>
                    <a:pt x="102" y="12"/>
                  </a:lnTo>
                  <a:lnTo>
                    <a:pt x="115" y="9"/>
                  </a:lnTo>
                  <a:lnTo>
                    <a:pt x="128" y="6"/>
                  </a:lnTo>
                  <a:lnTo>
                    <a:pt x="141" y="3"/>
                  </a:lnTo>
                  <a:lnTo>
                    <a:pt x="154" y="2"/>
                  </a:lnTo>
                  <a:lnTo>
                    <a:pt x="168" y="1"/>
                  </a:lnTo>
                  <a:lnTo>
                    <a:pt x="181" y="0"/>
                  </a:lnTo>
                  <a:lnTo>
                    <a:pt x="195" y="1"/>
                  </a:lnTo>
                  <a:lnTo>
                    <a:pt x="208" y="1"/>
                  </a:lnTo>
                  <a:lnTo>
                    <a:pt x="222" y="3"/>
                  </a:lnTo>
                  <a:lnTo>
                    <a:pt x="235" y="5"/>
                  </a:lnTo>
                  <a:lnTo>
                    <a:pt x="248" y="8"/>
                  </a:lnTo>
                  <a:lnTo>
                    <a:pt x="260" y="12"/>
                  </a:lnTo>
                  <a:lnTo>
                    <a:pt x="272" y="15"/>
                  </a:lnTo>
                  <a:lnTo>
                    <a:pt x="284" y="20"/>
                  </a:lnTo>
                  <a:lnTo>
                    <a:pt x="295" y="25"/>
                  </a:lnTo>
                  <a:lnTo>
                    <a:pt x="305" y="31"/>
                  </a:lnTo>
                  <a:lnTo>
                    <a:pt x="315" y="37"/>
                  </a:lnTo>
                  <a:lnTo>
                    <a:pt x="324" y="44"/>
                  </a:lnTo>
                  <a:lnTo>
                    <a:pt x="332" y="51"/>
                  </a:lnTo>
                  <a:lnTo>
                    <a:pt x="340" y="58"/>
                  </a:lnTo>
                  <a:lnTo>
                    <a:pt x="346" y="66"/>
                  </a:lnTo>
                  <a:lnTo>
                    <a:pt x="352" y="74"/>
                  </a:lnTo>
                  <a:lnTo>
                    <a:pt x="356" y="82"/>
                  </a:lnTo>
                  <a:lnTo>
                    <a:pt x="360" y="91"/>
                  </a:lnTo>
                  <a:lnTo>
                    <a:pt x="362" y="99"/>
                  </a:lnTo>
                  <a:lnTo>
                    <a:pt x="364" y="106"/>
                  </a:lnTo>
                  <a:lnTo>
                    <a:pt x="365" y="112"/>
                  </a:lnTo>
                  <a:lnTo>
                    <a:pt x="365" y="116"/>
                  </a:lnTo>
                  <a:lnTo>
                    <a:pt x="361" y="116"/>
                  </a:lnTo>
                  <a:close/>
                </a:path>
              </a:pathLst>
            </a:custGeom>
            <a:solidFill>
              <a:srgbClr val="FF5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Freeform 113"/>
            <p:cNvSpPr>
              <a:spLocks/>
            </p:cNvSpPr>
            <p:nvPr/>
          </p:nvSpPr>
          <p:spPr bwMode="auto">
            <a:xfrm>
              <a:off x="2589" y="909"/>
              <a:ext cx="365" cy="119"/>
            </a:xfrm>
            <a:custGeom>
              <a:avLst/>
              <a:gdLst>
                <a:gd name="T0" fmla="*/ 365 w 365"/>
                <a:gd name="T1" fmla="*/ 0 h 119"/>
                <a:gd name="T2" fmla="*/ 361 w 365"/>
                <a:gd name="T3" fmla="*/ 5 h 119"/>
                <a:gd name="T4" fmla="*/ 360 w 365"/>
                <a:gd name="T5" fmla="*/ 16 h 119"/>
                <a:gd name="T6" fmla="*/ 357 w 365"/>
                <a:gd name="T7" fmla="*/ 26 h 119"/>
                <a:gd name="T8" fmla="*/ 348 w 365"/>
                <a:gd name="T9" fmla="*/ 42 h 119"/>
                <a:gd name="T10" fmla="*/ 336 w 365"/>
                <a:gd name="T11" fmla="*/ 58 h 119"/>
                <a:gd name="T12" fmla="*/ 320 w 365"/>
                <a:gd name="T13" fmla="*/ 72 h 119"/>
                <a:gd name="T14" fmla="*/ 301 w 365"/>
                <a:gd name="T15" fmla="*/ 84 h 119"/>
                <a:gd name="T16" fmla="*/ 280 w 365"/>
                <a:gd name="T17" fmla="*/ 95 h 119"/>
                <a:gd name="T18" fmla="*/ 256 w 365"/>
                <a:gd name="T19" fmla="*/ 103 h 119"/>
                <a:gd name="T20" fmla="*/ 230 w 365"/>
                <a:gd name="T21" fmla="*/ 109 h 119"/>
                <a:gd name="T22" fmla="*/ 204 w 365"/>
                <a:gd name="T23" fmla="*/ 112 h 119"/>
                <a:gd name="T24" fmla="*/ 177 w 365"/>
                <a:gd name="T25" fmla="*/ 113 h 119"/>
                <a:gd name="T26" fmla="*/ 150 w 365"/>
                <a:gd name="T27" fmla="*/ 111 h 119"/>
                <a:gd name="T28" fmla="*/ 124 w 365"/>
                <a:gd name="T29" fmla="*/ 107 h 119"/>
                <a:gd name="T30" fmla="*/ 99 w 365"/>
                <a:gd name="T31" fmla="*/ 100 h 119"/>
                <a:gd name="T32" fmla="*/ 76 w 365"/>
                <a:gd name="T33" fmla="*/ 91 h 119"/>
                <a:gd name="T34" fmla="*/ 55 w 365"/>
                <a:gd name="T35" fmla="*/ 79 h 119"/>
                <a:gd name="T36" fmla="*/ 38 w 365"/>
                <a:gd name="T37" fmla="*/ 66 h 119"/>
                <a:gd name="T38" fmla="*/ 23 w 365"/>
                <a:gd name="T39" fmla="*/ 52 h 119"/>
                <a:gd name="T40" fmla="*/ 13 w 365"/>
                <a:gd name="T41" fmla="*/ 36 h 119"/>
                <a:gd name="T42" fmla="*/ 6 w 365"/>
                <a:gd name="T43" fmla="*/ 19 h 119"/>
                <a:gd name="T44" fmla="*/ 3 w 365"/>
                <a:gd name="T45" fmla="*/ 6 h 119"/>
                <a:gd name="T46" fmla="*/ 0 w 365"/>
                <a:gd name="T47" fmla="*/ 1 h 119"/>
                <a:gd name="T48" fmla="*/ 2 w 365"/>
                <a:gd name="T49" fmla="*/ 16 h 119"/>
                <a:gd name="T50" fmla="*/ 4 w 365"/>
                <a:gd name="T51" fmla="*/ 27 h 119"/>
                <a:gd name="T52" fmla="*/ 12 w 365"/>
                <a:gd name="T53" fmla="*/ 44 h 119"/>
                <a:gd name="T54" fmla="*/ 24 w 365"/>
                <a:gd name="T55" fmla="*/ 60 h 119"/>
                <a:gd name="T56" fmla="*/ 39 w 365"/>
                <a:gd name="T57" fmla="*/ 74 h 119"/>
                <a:gd name="T58" fmla="*/ 58 w 365"/>
                <a:gd name="T59" fmla="*/ 87 h 119"/>
                <a:gd name="T60" fmla="*/ 79 w 365"/>
                <a:gd name="T61" fmla="*/ 98 h 119"/>
                <a:gd name="T62" fmla="*/ 102 w 365"/>
                <a:gd name="T63" fmla="*/ 107 h 119"/>
                <a:gd name="T64" fmla="*/ 128 w 365"/>
                <a:gd name="T65" fmla="*/ 113 h 119"/>
                <a:gd name="T66" fmla="*/ 154 w 365"/>
                <a:gd name="T67" fmla="*/ 117 h 119"/>
                <a:gd name="T68" fmla="*/ 181 w 365"/>
                <a:gd name="T69" fmla="*/ 119 h 119"/>
                <a:gd name="T70" fmla="*/ 208 w 365"/>
                <a:gd name="T71" fmla="*/ 117 h 119"/>
                <a:gd name="T72" fmla="*/ 235 w 365"/>
                <a:gd name="T73" fmla="*/ 114 h 119"/>
                <a:gd name="T74" fmla="*/ 260 w 365"/>
                <a:gd name="T75" fmla="*/ 107 h 119"/>
                <a:gd name="T76" fmla="*/ 284 w 365"/>
                <a:gd name="T77" fmla="*/ 99 h 119"/>
                <a:gd name="T78" fmla="*/ 305 w 365"/>
                <a:gd name="T79" fmla="*/ 88 h 119"/>
                <a:gd name="T80" fmla="*/ 324 w 365"/>
                <a:gd name="T81" fmla="*/ 75 h 119"/>
                <a:gd name="T82" fmla="*/ 340 w 365"/>
                <a:gd name="T83" fmla="*/ 61 h 119"/>
                <a:gd name="T84" fmla="*/ 352 w 365"/>
                <a:gd name="T85" fmla="*/ 45 h 119"/>
                <a:gd name="T86" fmla="*/ 360 w 365"/>
                <a:gd name="T87" fmla="*/ 29 h 119"/>
                <a:gd name="T88" fmla="*/ 363 w 365"/>
                <a:gd name="T89" fmla="*/ 17 h 1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65"/>
                <a:gd name="T136" fmla="*/ 0 h 119"/>
                <a:gd name="T137" fmla="*/ 365 w 365"/>
                <a:gd name="T138" fmla="*/ 119 h 1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65" h="119">
                  <a:moveTo>
                    <a:pt x="364" y="9"/>
                  </a:moveTo>
                  <a:lnTo>
                    <a:pt x="365" y="0"/>
                  </a:lnTo>
                  <a:lnTo>
                    <a:pt x="361" y="0"/>
                  </a:lnTo>
                  <a:lnTo>
                    <a:pt x="361" y="5"/>
                  </a:lnTo>
                  <a:lnTo>
                    <a:pt x="361" y="11"/>
                  </a:lnTo>
                  <a:lnTo>
                    <a:pt x="360" y="16"/>
                  </a:lnTo>
                  <a:lnTo>
                    <a:pt x="358" y="22"/>
                  </a:lnTo>
                  <a:lnTo>
                    <a:pt x="357" y="26"/>
                  </a:lnTo>
                  <a:lnTo>
                    <a:pt x="353" y="34"/>
                  </a:lnTo>
                  <a:lnTo>
                    <a:pt x="348" y="42"/>
                  </a:lnTo>
                  <a:lnTo>
                    <a:pt x="342" y="50"/>
                  </a:lnTo>
                  <a:lnTo>
                    <a:pt x="336" y="58"/>
                  </a:lnTo>
                  <a:lnTo>
                    <a:pt x="328" y="65"/>
                  </a:lnTo>
                  <a:lnTo>
                    <a:pt x="320" y="72"/>
                  </a:lnTo>
                  <a:lnTo>
                    <a:pt x="311" y="78"/>
                  </a:lnTo>
                  <a:lnTo>
                    <a:pt x="301" y="84"/>
                  </a:lnTo>
                  <a:lnTo>
                    <a:pt x="291" y="90"/>
                  </a:lnTo>
                  <a:lnTo>
                    <a:pt x="280" y="95"/>
                  </a:lnTo>
                  <a:lnTo>
                    <a:pt x="268" y="99"/>
                  </a:lnTo>
                  <a:lnTo>
                    <a:pt x="256" y="103"/>
                  </a:lnTo>
                  <a:lnTo>
                    <a:pt x="243" y="106"/>
                  </a:lnTo>
                  <a:lnTo>
                    <a:pt x="230" y="109"/>
                  </a:lnTo>
                  <a:lnTo>
                    <a:pt x="217" y="111"/>
                  </a:lnTo>
                  <a:lnTo>
                    <a:pt x="204" y="112"/>
                  </a:lnTo>
                  <a:lnTo>
                    <a:pt x="190" y="113"/>
                  </a:lnTo>
                  <a:lnTo>
                    <a:pt x="177" y="113"/>
                  </a:lnTo>
                  <a:lnTo>
                    <a:pt x="163" y="112"/>
                  </a:lnTo>
                  <a:lnTo>
                    <a:pt x="150" y="111"/>
                  </a:lnTo>
                  <a:lnTo>
                    <a:pt x="137" y="109"/>
                  </a:lnTo>
                  <a:lnTo>
                    <a:pt x="124" y="107"/>
                  </a:lnTo>
                  <a:lnTo>
                    <a:pt x="111" y="103"/>
                  </a:lnTo>
                  <a:lnTo>
                    <a:pt x="99" y="100"/>
                  </a:lnTo>
                  <a:lnTo>
                    <a:pt x="87" y="95"/>
                  </a:lnTo>
                  <a:lnTo>
                    <a:pt x="76" y="91"/>
                  </a:lnTo>
                  <a:lnTo>
                    <a:pt x="65" y="85"/>
                  </a:lnTo>
                  <a:lnTo>
                    <a:pt x="55" y="79"/>
                  </a:lnTo>
                  <a:lnTo>
                    <a:pt x="46" y="73"/>
                  </a:lnTo>
                  <a:lnTo>
                    <a:pt x="38" y="66"/>
                  </a:lnTo>
                  <a:lnTo>
                    <a:pt x="30" y="59"/>
                  </a:lnTo>
                  <a:lnTo>
                    <a:pt x="23" y="52"/>
                  </a:lnTo>
                  <a:lnTo>
                    <a:pt x="18" y="44"/>
                  </a:lnTo>
                  <a:lnTo>
                    <a:pt x="13" y="36"/>
                  </a:lnTo>
                  <a:lnTo>
                    <a:pt x="9" y="27"/>
                  </a:lnTo>
                  <a:lnTo>
                    <a:pt x="6" y="19"/>
                  </a:lnTo>
                  <a:lnTo>
                    <a:pt x="4" y="12"/>
                  </a:lnTo>
                  <a:lnTo>
                    <a:pt x="3" y="6"/>
                  </a:lnTo>
                  <a:lnTo>
                    <a:pt x="3" y="1"/>
                  </a:lnTo>
                  <a:lnTo>
                    <a:pt x="0" y="1"/>
                  </a:lnTo>
                  <a:lnTo>
                    <a:pt x="1" y="10"/>
                  </a:lnTo>
                  <a:lnTo>
                    <a:pt x="2" y="16"/>
                  </a:lnTo>
                  <a:lnTo>
                    <a:pt x="3" y="23"/>
                  </a:lnTo>
                  <a:lnTo>
                    <a:pt x="4" y="27"/>
                  </a:lnTo>
                  <a:lnTo>
                    <a:pt x="8" y="36"/>
                  </a:lnTo>
                  <a:lnTo>
                    <a:pt x="12" y="44"/>
                  </a:lnTo>
                  <a:lnTo>
                    <a:pt x="18" y="52"/>
                  </a:lnTo>
                  <a:lnTo>
                    <a:pt x="24" y="60"/>
                  </a:lnTo>
                  <a:lnTo>
                    <a:pt x="31" y="67"/>
                  </a:lnTo>
                  <a:lnTo>
                    <a:pt x="39" y="74"/>
                  </a:lnTo>
                  <a:lnTo>
                    <a:pt x="48" y="81"/>
                  </a:lnTo>
                  <a:lnTo>
                    <a:pt x="58" y="87"/>
                  </a:lnTo>
                  <a:lnTo>
                    <a:pt x="68" y="93"/>
                  </a:lnTo>
                  <a:lnTo>
                    <a:pt x="79" y="98"/>
                  </a:lnTo>
                  <a:lnTo>
                    <a:pt x="90" y="103"/>
                  </a:lnTo>
                  <a:lnTo>
                    <a:pt x="102" y="107"/>
                  </a:lnTo>
                  <a:lnTo>
                    <a:pt x="115" y="110"/>
                  </a:lnTo>
                  <a:lnTo>
                    <a:pt x="128" y="113"/>
                  </a:lnTo>
                  <a:lnTo>
                    <a:pt x="141" y="116"/>
                  </a:lnTo>
                  <a:lnTo>
                    <a:pt x="154" y="117"/>
                  </a:lnTo>
                  <a:lnTo>
                    <a:pt x="168" y="118"/>
                  </a:lnTo>
                  <a:lnTo>
                    <a:pt x="181" y="119"/>
                  </a:lnTo>
                  <a:lnTo>
                    <a:pt x="195" y="118"/>
                  </a:lnTo>
                  <a:lnTo>
                    <a:pt x="208" y="117"/>
                  </a:lnTo>
                  <a:lnTo>
                    <a:pt x="222" y="116"/>
                  </a:lnTo>
                  <a:lnTo>
                    <a:pt x="235" y="114"/>
                  </a:lnTo>
                  <a:lnTo>
                    <a:pt x="248" y="111"/>
                  </a:lnTo>
                  <a:lnTo>
                    <a:pt x="260" y="107"/>
                  </a:lnTo>
                  <a:lnTo>
                    <a:pt x="272" y="103"/>
                  </a:lnTo>
                  <a:lnTo>
                    <a:pt x="284" y="99"/>
                  </a:lnTo>
                  <a:lnTo>
                    <a:pt x="295" y="94"/>
                  </a:lnTo>
                  <a:lnTo>
                    <a:pt x="305" y="88"/>
                  </a:lnTo>
                  <a:lnTo>
                    <a:pt x="315" y="82"/>
                  </a:lnTo>
                  <a:lnTo>
                    <a:pt x="324" y="75"/>
                  </a:lnTo>
                  <a:lnTo>
                    <a:pt x="332" y="68"/>
                  </a:lnTo>
                  <a:lnTo>
                    <a:pt x="340" y="61"/>
                  </a:lnTo>
                  <a:lnTo>
                    <a:pt x="346" y="53"/>
                  </a:lnTo>
                  <a:lnTo>
                    <a:pt x="352" y="45"/>
                  </a:lnTo>
                  <a:lnTo>
                    <a:pt x="356" y="37"/>
                  </a:lnTo>
                  <a:lnTo>
                    <a:pt x="360" y="29"/>
                  </a:lnTo>
                  <a:lnTo>
                    <a:pt x="361" y="24"/>
                  </a:lnTo>
                  <a:lnTo>
                    <a:pt x="363" y="17"/>
                  </a:lnTo>
                  <a:lnTo>
                    <a:pt x="364" y="9"/>
                  </a:lnTo>
                  <a:close/>
                </a:path>
              </a:pathLst>
            </a:custGeom>
            <a:solidFill>
              <a:srgbClr val="FF5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reeform 114"/>
            <p:cNvSpPr>
              <a:spLocks/>
            </p:cNvSpPr>
            <p:nvPr/>
          </p:nvSpPr>
          <p:spPr bwMode="auto">
            <a:xfrm>
              <a:off x="2589" y="909"/>
              <a:ext cx="365" cy="391"/>
            </a:xfrm>
            <a:custGeom>
              <a:avLst/>
              <a:gdLst>
                <a:gd name="T0" fmla="*/ 364 w 365"/>
                <a:gd name="T1" fmla="*/ 9 h 391"/>
                <a:gd name="T2" fmla="*/ 361 w 365"/>
                <a:gd name="T3" fmla="*/ 24 h 391"/>
                <a:gd name="T4" fmla="*/ 361 w 365"/>
                <a:gd name="T5" fmla="*/ 281 h 391"/>
                <a:gd name="T6" fmla="*/ 359 w 365"/>
                <a:gd name="T7" fmla="*/ 291 h 391"/>
                <a:gd name="T8" fmla="*/ 353 w 365"/>
                <a:gd name="T9" fmla="*/ 307 h 391"/>
                <a:gd name="T10" fmla="*/ 342 w 365"/>
                <a:gd name="T11" fmla="*/ 323 h 391"/>
                <a:gd name="T12" fmla="*/ 328 w 365"/>
                <a:gd name="T13" fmla="*/ 338 h 391"/>
                <a:gd name="T14" fmla="*/ 311 w 365"/>
                <a:gd name="T15" fmla="*/ 351 h 391"/>
                <a:gd name="T16" fmla="*/ 291 w 365"/>
                <a:gd name="T17" fmla="*/ 362 h 391"/>
                <a:gd name="T18" fmla="*/ 268 w 365"/>
                <a:gd name="T19" fmla="*/ 371 h 391"/>
                <a:gd name="T20" fmla="*/ 243 w 365"/>
                <a:gd name="T21" fmla="*/ 379 h 391"/>
                <a:gd name="T22" fmla="*/ 217 w 365"/>
                <a:gd name="T23" fmla="*/ 383 h 391"/>
                <a:gd name="T24" fmla="*/ 190 w 365"/>
                <a:gd name="T25" fmla="*/ 385 h 391"/>
                <a:gd name="T26" fmla="*/ 163 w 365"/>
                <a:gd name="T27" fmla="*/ 385 h 391"/>
                <a:gd name="T28" fmla="*/ 137 w 365"/>
                <a:gd name="T29" fmla="*/ 382 h 391"/>
                <a:gd name="T30" fmla="*/ 111 w 365"/>
                <a:gd name="T31" fmla="*/ 376 h 391"/>
                <a:gd name="T32" fmla="*/ 87 w 365"/>
                <a:gd name="T33" fmla="*/ 368 h 391"/>
                <a:gd name="T34" fmla="*/ 65 w 365"/>
                <a:gd name="T35" fmla="*/ 358 h 391"/>
                <a:gd name="T36" fmla="*/ 46 w 365"/>
                <a:gd name="T37" fmla="*/ 346 h 391"/>
                <a:gd name="T38" fmla="*/ 30 w 365"/>
                <a:gd name="T39" fmla="*/ 332 h 391"/>
                <a:gd name="T40" fmla="*/ 18 w 365"/>
                <a:gd name="T41" fmla="*/ 316 h 391"/>
                <a:gd name="T42" fmla="*/ 9 w 365"/>
                <a:gd name="T43" fmla="*/ 300 h 391"/>
                <a:gd name="T44" fmla="*/ 5 w 365"/>
                <a:gd name="T45" fmla="*/ 290 h 391"/>
                <a:gd name="T46" fmla="*/ 3 w 365"/>
                <a:gd name="T47" fmla="*/ 280 h 391"/>
                <a:gd name="T48" fmla="*/ 3 w 365"/>
                <a:gd name="T49" fmla="*/ 23 h 391"/>
                <a:gd name="T50" fmla="*/ 1 w 365"/>
                <a:gd name="T51" fmla="*/ 10 h 391"/>
                <a:gd name="T52" fmla="*/ 0 w 365"/>
                <a:gd name="T53" fmla="*/ 274 h 391"/>
                <a:gd name="T54" fmla="*/ 1 w 365"/>
                <a:gd name="T55" fmla="*/ 284 h 391"/>
                <a:gd name="T56" fmla="*/ 2 w 365"/>
                <a:gd name="T57" fmla="*/ 291 h 391"/>
                <a:gd name="T58" fmla="*/ 4 w 365"/>
                <a:gd name="T59" fmla="*/ 300 h 391"/>
                <a:gd name="T60" fmla="*/ 12 w 365"/>
                <a:gd name="T61" fmla="*/ 316 h 391"/>
                <a:gd name="T62" fmla="*/ 24 w 365"/>
                <a:gd name="T63" fmla="*/ 332 h 391"/>
                <a:gd name="T64" fmla="*/ 39 w 365"/>
                <a:gd name="T65" fmla="*/ 346 h 391"/>
                <a:gd name="T66" fmla="*/ 58 w 365"/>
                <a:gd name="T67" fmla="*/ 359 h 391"/>
                <a:gd name="T68" fmla="*/ 79 w 365"/>
                <a:gd name="T69" fmla="*/ 370 h 391"/>
                <a:gd name="T70" fmla="*/ 102 w 365"/>
                <a:gd name="T71" fmla="*/ 379 h 391"/>
                <a:gd name="T72" fmla="*/ 128 w 365"/>
                <a:gd name="T73" fmla="*/ 386 h 391"/>
                <a:gd name="T74" fmla="*/ 154 w 365"/>
                <a:gd name="T75" fmla="*/ 390 h 391"/>
                <a:gd name="T76" fmla="*/ 181 w 365"/>
                <a:gd name="T77" fmla="*/ 391 h 391"/>
                <a:gd name="T78" fmla="*/ 208 w 365"/>
                <a:gd name="T79" fmla="*/ 390 h 391"/>
                <a:gd name="T80" fmla="*/ 235 w 365"/>
                <a:gd name="T81" fmla="*/ 386 h 391"/>
                <a:gd name="T82" fmla="*/ 260 w 365"/>
                <a:gd name="T83" fmla="*/ 380 h 391"/>
                <a:gd name="T84" fmla="*/ 284 w 365"/>
                <a:gd name="T85" fmla="*/ 371 h 391"/>
                <a:gd name="T86" fmla="*/ 305 w 365"/>
                <a:gd name="T87" fmla="*/ 361 h 391"/>
                <a:gd name="T88" fmla="*/ 324 w 365"/>
                <a:gd name="T89" fmla="*/ 348 h 391"/>
                <a:gd name="T90" fmla="*/ 340 w 365"/>
                <a:gd name="T91" fmla="*/ 334 h 391"/>
                <a:gd name="T92" fmla="*/ 352 w 365"/>
                <a:gd name="T93" fmla="*/ 318 h 391"/>
                <a:gd name="T94" fmla="*/ 360 w 365"/>
                <a:gd name="T95" fmla="*/ 301 h 391"/>
                <a:gd name="T96" fmla="*/ 363 w 365"/>
                <a:gd name="T97" fmla="*/ 289 h 391"/>
                <a:gd name="T98" fmla="*/ 365 w 365"/>
                <a:gd name="T99" fmla="*/ 278 h 3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5"/>
                <a:gd name="T151" fmla="*/ 0 h 391"/>
                <a:gd name="T152" fmla="*/ 365 w 365"/>
                <a:gd name="T153" fmla="*/ 391 h 39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5" h="391">
                  <a:moveTo>
                    <a:pt x="365" y="0"/>
                  </a:moveTo>
                  <a:lnTo>
                    <a:pt x="364" y="9"/>
                  </a:lnTo>
                  <a:lnTo>
                    <a:pt x="363" y="17"/>
                  </a:lnTo>
                  <a:lnTo>
                    <a:pt x="361" y="24"/>
                  </a:lnTo>
                  <a:lnTo>
                    <a:pt x="361" y="278"/>
                  </a:lnTo>
                  <a:lnTo>
                    <a:pt x="361" y="281"/>
                  </a:lnTo>
                  <a:lnTo>
                    <a:pt x="361" y="284"/>
                  </a:lnTo>
                  <a:lnTo>
                    <a:pt x="359" y="291"/>
                  </a:lnTo>
                  <a:lnTo>
                    <a:pt x="357" y="299"/>
                  </a:lnTo>
                  <a:lnTo>
                    <a:pt x="353" y="307"/>
                  </a:lnTo>
                  <a:lnTo>
                    <a:pt x="348" y="315"/>
                  </a:lnTo>
                  <a:lnTo>
                    <a:pt x="342" y="323"/>
                  </a:lnTo>
                  <a:lnTo>
                    <a:pt x="336" y="331"/>
                  </a:lnTo>
                  <a:lnTo>
                    <a:pt x="328" y="338"/>
                  </a:lnTo>
                  <a:lnTo>
                    <a:pt x="320" y="344"/>
                  </a:lnTo>
                  <a:lnTo>
                    <a:pt x="311" y="351"/>
                  </a:lnTo>
                  <a:lnTo>
                    <a:pt x="301" y="357"/>
                  </a:lnTo>
                  <a:lnTo>
                    <a:pt x="291" y="362"/>
                  </a:lnTo>
                  <a:lnTo>
                    <a:pt x="280" y="367"/>
                  </a:lnTo>
                  <a:lnTo>
                    <a:pt x="268" y="371"/>
                  </a:lnTo>
                  <a:lnTo>
                    <a:pt x="256" y="375"/>
                  </a:lnTo>
                  <a:lnTo>
                    <a:pt x="243" y="379"/>
                  </a:lnTo>
                  <a:lnTo>
                    <a:pt x="230" y="381"/>
                  </a:lnTo>
                  <a:lnTo>
                    <a:pt x="217" y="383"/>
                  </a:lnTo>
                  <a:lnTo>
                    <a:pt x="204" y="385"/>
                  </a:lnTo>
                  <a:lnTo>
                    <a:pt x="190" y="385"/>
                  </a:lnTo>
                  <a:lnTo>
                    <a:pt x="177" y="385"/>
                  </a:lnTo>
                  <a:lnTo>
                    <a:pt x="163" y="385"/>
                  </a:lnTo>
                  <a:lnTo>
                    <a:pt x="150" y="383"/>
                  </a:lnTo>
                  <a:lnTo>
                    <a:pt x="137" y="382"/>
                  </a:lnTo>
                  <a:lnTo>
                    <a:pt x="124" y="379"/>
                  </a:lnTo>
                  <a:lnTo>
                    <a:pt x="111" y="376"/>
                  </a:lnTo>
                  <a:lnTo>
                    <a:pt x="99" y="372"/>
                  </a:lnTo>
                  <a:lnTo>
                    <a:pt x="87" y="368"/>
                  </a:lnTo>
                  <a:lnTo>
                    <a:pt x="76" y="363"/>
                  </a:lnTo>
                  <a:lnTo>
                    <a:pt x="65" y="358"/>
                  </a:lnTo>
                  <a:lnTo>
                    <a:pt x="55" y="352"/>
                  </a:lnTo>
                  <a:lnTo>
                    <a:pt x="46" y="346"/>
                  </a:lnTo>
                  <a:lnTo>
                    <a:pt x="38" y="339"/>
                  </a:lnTo>
                  <a:lnTo>
                    <a:pt x="30" y="332"/>
                  </a:lnTo>
                  <a:lnTo>
                    <a:pt x="23" y="324"/>
                  </a:lnTo>
                  <a:lnTo>
                    <a:pt x="18" y="316"/>
                  </a:lnTo>
                  <a:lnTo>
                    <a:pt x="13" y="308"/>
                  </a:lnTo>
                  <a:lnTo>
                    <a:pt x="9" y="300"/>
                  </a:lnTo>
                  <a:lnTo>
                    <a:pt x="7" y="294"/>
                  </a:lnTo>
                  <a:lnTo>
                    <a:pt x="5" y="290"/>
                  </a:lnTo>
                  <a:lnTo>
                    <a:pt x="4" y="285"/>
                  </a:lnTo>
                  <a:lnTo>
                    <a:pt x="3" y="280"/>
                  </a:lnTo>
                  <a:lnTo>
                    <a:pt x="3" y="276"/>
                  </a:lnTo>
                  <a:lnTo>
                    <a:pt x="3" y="23"/>
                  </a:lnTo>
                  <a:lnTo>
                    <a:pt x="2" y="16"/>
                  </a:lnTo>
                  <a:lnTo>
                    <a:pt x="1" y="10"/>
                  </a:lnTo>
                  <a:lnTo>
                    <a:pt x="0" y="1"/>
                  </a:lnTo>
                  <a:lnTo>
                    <a:pt x="0" y="274"/>
                  </a:lnTo>
                  <a:lnTo>
                    <a:pt x="0" y="279"/>
                  </a:lnTo>
                  <a:lnTo>
                    <a:pt x="1" y="284"/>
                  </a:lnTo>
                  <a:lnTo>
                    <a:pt x="1" y="287"/>
                  </a:lnTo>
                  <a:lnTo>
                    <a:pt x="2" y="291"/>
                  </a:lnTo>
                  <a:lnTo>
                    <a:pt x="3" y="296"/>
                  </a:lnTo>
                  <a:lnTo>
                    <a:pt x="4" y="300"/>
                  </a:lnTo>
                  <a:lnTo>
                    <a:pt x="8" y="308"/>
                  </a:lnTo>
                  <a:lnTo>
                    <a:pt x="12" y="316"/>
                  </a:lnTo>
                  <a:lnTo>
                    <a:pt x="18" y="324"/>
                  </a:lnTo>
                  <a:lnTo>
                    <a:pt x="24" y="332"/>
                  </a:lnTo>
                  <a:lnTo>
                    <a:pt x="31" y="340"/>
                  </a:lnTo>
                  <a:lnTo>
                    <a:pt x="39" y="346"/>
                  </a:lnTo>
                  <a:lnTo>
                    <a:pt x="48" y="353"/>
                  </a:lnTo>
                  <a:lnTo>
                    <a:pt x="58" y="359"/>
                  </a:lnTo>
                  <a:lnTo>
                    <a:pt x="68" y="365"/>
                  </a:lnTo>
                  <a:lnTo>
                    <a:pt x="79" y="370"/>
                  </a:lnTo>
                  <a:lnTo>
                    <a:pt x="90" y="375"/>
                  </a:lnTo>
                  <a:lnTo>
                    <a:pt x="102" y="379"/>
                  </a:lnTo>
                  <a:lnTo>
                    <a:pt x="115" y="383"/>
                  </a:lnTo>
                  <a:lnTo>
                    <a:pt x="128" y="386"/>
                  </a:lnTo>
                  <a:lnTo>
                    <a:pt x="141" y="388"/>
                  </a:lnTo>
                  <a:lnTo>
                    <a:pt x="154" y="390"/>
                  </a:lnTo>
                  <a:lnTo>
                    <a:pt x="168" y="391"/>
                  </a:lnTo>
                  <a:lnTo>
                    <a:pt x="181" y="391"/>
                  </a:lnTo>
                  <a:lnTo>
                    <a:pt x="195" y="391"/>
                  </a:lnTo>
                  <a:lnTo>
                    <a:pt x="208" y="390"/>
                  </a:lnTo>
                  <a:lnTo>
                    <a:pt x="222" y="388"/>
                  </a:lnTo>
                  <a:lnTo>
                    <a:pt x="235" y="386"/>
                  </a:lnTo>
                  <a:lnTo>
                    <a:pt x="248" y="383"/>
                  </a:lnTo>
                  <a:lnTo>
                    <a:pt x="260" y="380"/>
                  </a:lnTo>
                  <a:lnTo>
                    <a:pt x="272" y="376"/>
                  </a:lnTo>
                  <a:lnTo>
                    <a:pt x="284" y="371"/>
                  </a:lnTo>
                  <a:lnTo>
                    <a:pt x="295" y="366"/>
                  </a:lnTo>
                  <a:lnTo>
                    <a:pt x="305" y="361"/>
                  </a:lnTo>
                  <a:lnTo>
                    <a:pt x="315" y="354"/>
                  </a:lnTo>
                  <a:lnTo>
                    <a:pt x="324" y="348"/>
                  </a:lnTo>
                  <a:lnTo>
                    <a:pt x="332" y="341"/>
                  </a:lnTo>
                  <a:lnTo>
                    <a:pt x="340" y="334"/>
                  </a:lnTo>
                  <a:lnTo>
                    <a:pt x="346" y="326"/>
                  </a:lnTo>
                  <a:lnTo>
                    <a:pt x="352" y="318"/>
                  </a:lnTo>
                  <a:lnTo>
                    <a:pt x="356" y="309"/>
                  </a:lnTo>
                  <a:lnTo>
                    <a:pt x="360" y="301"/>
                  </a:lnTo>
                  <a:lnTo>
                    <a:pt x="362" y="295"/>
                  </a:lnTo>
                  <a:lnTo>
                    <a:pt x="363" y="289"/>
                  </a:lnTo>
                  <a:lnTo>
                    <a:pt x="364" y="284"/>
                  </a:lnTo>
                  <a:lnTo>
                    <a:pt x="365" y="278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FF5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Freeform 115"/>
            <p:cNvSpPr>
              <a:spLocks/>
            </p:cNvSpPr>
            <p:nvPr/>
          </p:nvSpPr>
          <p:spPr bwMode="auto">
            <a:xfrm>
              <a:off x="2592" y="799"/>
              <a:ext cx="358" cy="223"/>
            </a:xfrm>
            <a:custGeom>
              <a:avLst/>
              <a:gdLst>
                <a:gd name="T0" fmla="*/ 1 w 358"/>
                <a:gd name="T1" fmla="*/ 122 h 223"/>
                <a:gd name="T2" fmla="*/ 6 w 358"/>
                <a:gd name="T3" fmla="*/ 137 h 223"/>
                <a:gd name="T4" fmla="*/ 15 w 358"/>
                <a:gd name="T5" fmla="*/ 154 h 223"/>
                <a:gd name="T6" fmla="*/ 27 w 358"/>
                <a:gd name="T7" fmla="*/ 169 h 223"/>
                <a:gd name="T8" fmla="*/ 43 w 358"/>
                <a:gd name="T9" fmla="*/ 183 h 223"/>
                <a:gd name="T10" fmla="*/ 62 w 358"/>
                <a:gd name="T11" fmla="*/ 195 h 223"/>
                <a:gd name="T12" fmla="*/ 84 w 358"/>
                <a:gd name="T13" fmla="*/ 205 h 223"/>
                <a:gd name="T14" fmla="*/ 108 w 358"/>
                <a:gd name="T15" fmla="*/ 213 h 223"/>
                <a:gd name="T16" fmla="*/ 134 w 358"/>
                <a:gd name="T17" fmla="*/ 219 h 223"/>
                <a:gd name="T18" fmla="*/ 160 w 358"/>
                <a:gd name="T19" fmla="*/ 222 h 223"/>
                <a:gd name="T20" fmla="*/ 187 w 358"/>
                <a:gd name="T21" fmla="*/ 223 h 223"/>
                <a:gd name="T22" fmla="*/ 214 w 358"/>
                <a:gd name="T23" fmla="*/ 221 h 223"/>
                <a:gd name="T24" fmla="*/ 240 w 358"/>
                <a:gd name="T25" fmla="*/ 216 h 223"/>
                <a:gd name="T26" fmla="*/ 265 w 358"/>
                <a:gd name="T27" fmla="*/ 209 h 223"/>
                <a:gd name="T28" fmla="*/ 288 w 358"/>
                <a:gd name="T29" fmla="*/ 200 h 223"/>
                <a:gd name="T30" fmla="*/ 308 w 358"/>
                <a:gd name="T31" fmla="*/ 188 h 223"/>
                <a:gd name="T32" fmla="*/ 325 w 358"/>
                <a:gd name="T33" fmla="*/ 175 h 223"/>
                <a:gd name="T34" fmla="*/ 339 w 358"/>
                <a:gd name="T35" fmla="*/ 160 h 223"/>
                <a:gd name="T36" fmla="*/ 350 w 358"/>
                <a:gd name="T37" fmla="*/ 144 h 223"/>
                <a:gd name="T38" fmla="*/ 355 w 358"/>
                <a:gd name="T39" fmla="*/ 132 h 223"/>
                <a:gd name="T40" fmla="*/ 358 w 358"/>
                <a:gd name="T41" fmla="*/ 121 h 223"/>
                <a:gd name="T42" fmla="*/ 358 w 358"/>
                <a:gd name="T43" fmla="*/ 110 h 223"/>
                <a:gd name="T44" fmla="*/ 358 w 358"/>
                <a:gd name="T45" fmla="*/ 101 h 223"/>
                <a:gd name="T46" fmla="*/ 354 w 358"/>
                <a:gd name="T47" fmla="*/ 87 h 223"/>
                <a:gd name="T48" fmla="*/ 345 w 358"/>
                <a:gd name="T49" fmla="*/ 71 h 223"/>
                <a:gd name="T50" fmla="*/ 333 w 358"/>
                <a:gd name="T51" fmla="*/ 55 h 223"/>
                <a:gd name="T52" fmla="*/ 317 w 358"/>
                <a:gd name="T53" fmla="*/ 41 h 223"/>
                <a:gd name="T54" fmla="*/ 298 w 358"/>
                <a:gd name="T55" fmla="*/ 29 h 223"/>
                <a:gd name="T56" fmla="*/ 277 w 358"/>
                <a:gd name="T57" fmla="*/ 19 h 223"/>
                <a:gd name="T58" fmla="*/ 253 w 358"/>
                <a:gd name="T59" fmla="*/ 10 h 223"/>
                <a:gd name="T60" fmla="*/ 227 w 358"/>
                <a:gd name="T61" fmla="*/ 4 h 223"/>
                <a:gd name="T62" fmla="*/ 201 w 358"/>
                <a:gd name="T63" fmla="*/ 1 h 223"/>
                <a:gd name="T64" fmla="*/ 174 w 358"/>
                <a:gd name="T65" fmla="*/ 0 h 223"/>
                <a:gd name="T66" fmla="*/ 147 w 358"/>
                <a:gd name="T67" fmla="*/ 2 h 223"/>
                <a:gd name="T68" fmla="*/ 121 w 358"/>
                <a:gd name="T69" fmla="*/ 6 h 223"/>
                <a:gd name="T70" fmla="*/ 96 w 358"/>
                <a:gd name="T71" fmla="*/ 13 h 223"/>
                <a:gd name="T72" fmla="*/ 73 w 358"/>
                <a:gd name="T73" fmla="*/ 22 h 223"/>
                <a:gd name="T74" fmla="*/ 52 w 358"/>
                <a:gd name="T75" fmla="*/ 34 h 223"/>
                <a:gd name="T76" fmla="*/ 35 w 358"/>
                <a:gd name="T77" fmla="*/ 47 h 223"/>
                <a:gd name="T78" fmla="*/ 20 w 358"/>
                <a:gd name="T79" fmla="*/ 61 h 223"/>
                <a:gd name="T80" fmla="*/ 10 w 358"/>
                <a:gd name="T81" fmla="*/ 77 h 223"/>
                <a:gd name="T82" fmla="*/ 3 w 358"/>
                <a:gd name="T83" fmla="*/ 94 h 223"/>
                <a:gd name="T84" fmla="*/ 0 w 358"/>
                <a:gd name="T85" fmla="*/ 107 h 223"/>
                <a:gd name="T86" fmla="*/ 0 w 358"/>
                <a:gd name="T87" fmla="*/ 116 h 22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8"/>
                <a:gd name="T133" fmla="*/ 0 h 223"/>
                <a:gd name="T134" fmla="*/ 358 w 358"/>
                <a:gd name="T135" fmla="*/ 223 h 22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8" h="223">
                  <a:moveTo>
                    <a:pt x="0" y="116"/>
                  </a:moveTo>
                  <a:lnTo>
                    <a:pt x="1" y="122"/>
                  </a:lnTo>
                  <a:lnTo>
                    <a:pt x="3" y="129"/>
                  </a:lnTo>
                  <a:lnTo>
                    <a:pt x="6" y="137"/>
                  </a:lnTo>
                  <a:lnTo>
                    <a:pt x="10" y="146"/>
                  </a:lnTo>
                  <a:lnTo>
                    <a:pt x="15" y="154"/>
                  </a:lnTo>
                  <a:lnTo>
                    <a:pt x="20" y="162"/>
                  </a:lnTo>
                  <a:lnTo>
                    <a:pt x="27" y="169"/>
                  </a:lnTo>
                  <a:lnTo>
                    <a:pt x="35" y="176"/>
                  </a:lnTo>
                  <a:lnTo>
                    <a:pt x="43" y="183"/>
                  </a:lnTo>
                  <a:lnTo>
                    <a:pt x="52" y="189"/>
                  </a:lnTo>
                  <a:lnTo>
                    <a:pt x="62" y="195"/>
                  </a:lnTo>
                  <a:lnTo>
                    <a:pt x="73" y="201"/>
                  </a:lnTo>
                  <a:lnTo>
                    <a:pt x="84" y="205"/>
                  </a:lnTo>
                  <a:lnTo>
                    <a:pt x="96" y="210"/>
                  </a:lnTo>
                  <a:lnTo>
                    <a:pt x="108" y="213"/>
                  </a:lnTo>
                  <a:lnTo>
                    <a:pt x="121" y="217"/>
                  </a:lnTo>
                  <a:lnTo>
                    <a:pt x="134" y="219"/>
                  </a:lnTo>
                  <a:lnTo>
                    <a:pt x="147" y="221"/>
                  </a:lnTo>
                  <a:lnTo>
                    <a:pt x="160" y="222"/>
                  </a:lnTo>
                  <a:lnTo>
                    <a:pt x="174" y="223"/>
                  </a:lnTo>
                  <a:lnTo>
                    <a:pt x="187" y="223"/>
                  </a:lnTo>
                  <a:lnTo>
                    <a:pt x="201" y="222"/>
                  </a:lnTo>
                  <a:lnTo>
                    <a:pt x="214" y="221"/>
                  </a:lnTo>
                  <a:lnTo>
                    <a:pt x="227" y="219"/>
                  </a:lnTo>
                  <a:lnTo>
                    <a:pt x="240" y="216"/>
                  </a:lnTo>
                  <a:lnTo>
                    <a:pt x="253" y="213"/>
                  </a:lnTo>
                  <a:lnTo>
                    <a:pt x="265" y="209"/>
                  </a:lnTo>
                  <a:lnTo>
                    <a:pt x="277" y="205"/>
                  </a:lnTo>
                  <a:lnTo>
                    <a:pt x="288" y="200"/>
                  </a:lnTo>
                  <a:lnTo>
                    <a:pt x="298" y="194"/>
                  </a:lnTo>
                  <a:lnTo>
                    <a:pt x="308" y="188"/>
                  </a:lnTo>
                  <a:lnTo>
                    <a:pt x="317" y="182"/>
                  </a:lnTo>
                  <a:lnTo>
                    <a:pt x="325" y="175"/>
                  </a:lnTo>
                  <a:lnTo>
                    <a:pt x="333" y="168"/>
                  </a:lnTo>
                  <a:lnTo>
                    <a:pt x="339" y="160"/>
                  </a:lnTo>
                  <a:lnTo>
                    <a:pt x="345" y="152"/>
                  </a:lnTo>
                  <a:lnTo>
                    <a:pt x="350" y="144"/>
                  </a:lnTo>
                  <a:lnTo>
                    <a:pt x="354" y="136"/>
                  </a:lnTo>
                  <a:lnTo>
                    <a:pt x="355" y="132"/>
                  </a:lnTo>
                  <a:lnTo>
                    <a:pt x="357" y="126"/>
                  </a:lnTo>
                  <a:lnTo>
                    <a:pt x="358" y="121"/>
                  </a:lnTo>
                  <a:lnTo>
                    <a:pt x="358" y="115"/>
                  </a:lnTo>
                  <a:lnTo>
                    <a:pt x="358" y="110"/>
                  </a:lnTo>
                  <a:lnTo>
                    <a:pt x="358" y="106"/>
                  </a:lnTo>
                  <a:lnTo>
                    <a:pt x="358" y="101"/>
                  </a:lnTo>
                  <a:lnTo>
                    <a:pt x="356" y="95"/>
                  </a:lnTo>
                  <a:lnTo>
                    <a:pt x="354" y="87"/>
                  </a:lnTo>
                  <a:lnTo>
                    <a:pt x="350" y="79"/>
                  </a:lnTo>
                  <a:lnTo>
                    <a:pt x="345" y="71"/>
                  </a:lnTo>
                  <a:lnTo>
                    <a:pt x="339" y="63"/>
                  </a:lnTo>
                  <a:lnTo>
                    <a:pt x="333" y="55"/>
                  </a:lnTo>
                  <a:lnTo>
                    <a:pt x="325" y="48"/>
                  </a:lnTo>
                  <a:lnTo>
                    <a:pt x="317" y="41"/>
                  </a:lnTo>
                  <a:lnTo>
                    <a:pt x="308" y="35"/>
                  </a:lnTo>
                  <a:lnTo>
                    <a:pt x="298" y="29"/>
                  </a:lnTo>
                  <a:lnTo>
                    <a:pt x="288" y="23"/>
                  </a:lnTo>
                  <a:lnTo>
                    <a:pt x="277" y="19"/>
                  </a:lnTo>
                  <a:lnTo>
                    <a:pt x="265" y="14"/>
                  </a:lnTo>
                  <a:lnTo>
                    <a:pt x="253" y="10"/>
                  </a:lnTo>
                  <a:lnTo>
                    <a:pt x="240" y="7"/>
                  </a:lnTo>
                  <a:lnTo>
                    <a:pt x="227" y="4"/>
                  </a:lnTo>
                  <a:lnTo>
                    <a:pt x="214" y="2"/>
                  </a:lnTo>
                  <a:lnTo>
                    <a:pt x="201" y="1"/>
                  </a:lnTo>
                  <a:lnTo>
                    <a:pt x="187" y="0"/>
                  </a:lnTo>
                  <a:lnTo>
                    <a:pt x="174" y="0"/>
                  </a:lnTo>
                  <a:lnTo>
                    <a:pt x="160" y="1"/>
                  </a:lnTo>
                  <a:lnTo>
                    <a:pt x="147" y="2"/>
                  </a:lnTo>
                  <a:lnTo>
                    <a:pt x="134" y="4"/>
                  </a:lnTo>
                  <a:lnTo>
                    <a:pt x="121" y="6"/>
                  </a:lnTo>
                  <a:lnTo>
                    <a:pt x="108" y="9"/>
                  </a:lnTo>
                  <a:lnTo>
                    <a:pt x="96" y="13"/>
                  </a:lnTo>
                  <a:lnTo>
                    <a:pt x="84" y="17"/>
                  </a:lnTo>
                  <a:lnTo>
                    <a:pt x="73" y="22"/>
                  </a:lnTo>
                  <a:lnTo>
                    <a:pt x="62" y="28"/>
                  </a:lnTo>
                  <a:lnTo>
                    <a:pt x="52" y="34"/>
                  </a:lnTo>
                  <a:lnTo>
                    <a:pt x="43" y="40"/>
                  </a:lnTo>
                  <a:lnTo>
                    <a:pt x="35" y="47"/>
                  </a:lnTo>
                  <a:lnTo>
                    <a:pt x="27" y="54"/>
                  </a:lnTo>
                  <a:lnTo>
                    <a:pt x="20" y="61"/>
                  </a:lnTo>
                  <a:lnTo>
                    <a:pt x="15" y="69"/>
                  </a:lnTo>
                  <a:lnTo>
                    <a:pt x="10" y="77"/>
                  </a:lnTo>
                  <a:lnTo>
                    <a:pt x="6" y="85"/>
                  </a:lnTo>
                  <a:lnTo>
                    <a:pt x="3" y="94"/>
                  </a:lnTo>
                  <a:lnTo>
                    <a:pt x="1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5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reeform 116"/>
            <p:cNvSpPr>
              <a:spLocks/>
            </p:cNvSpPr>
            <p:nvPr/>
          </p:nvSpPr>
          <p:spPr bwMode="auto">
            <a:xfrm>
              <a:off x="2592" y="932"/>
              <a:ext cx="358" cy="362"/>
            </a:xfrm>
            <a:custGeom>
              <a:avLst/>
              <a:gdLst>
                <a:gd name="T0" fmla="*/ 353 w 358"/>
                <a:gd name="T1" fmla="*/ 14 h 362"/>
                <a:gd name="T2" fmla="*/ 343 w 358"/>
                <a:gd name="T3" fmla="*/ 30 h 362"/>
                <a:gd name="T4" fmla="*/ 329 w 358"/>
                <a:gd name="T5" fmla="*/ 45 h 362"/>
                <a:gd name="T6" fmla="*/ 312 w 358"/>
                <a:gd name="T7" fmla="*/ 59 h 362"/>
                <a:gd name="T8" fmla="*/ 292 w 358"/>
                <a:gd name="T9" fmla="*/ 71 h 362"/>
                <a:gd name="T10" fmla="*/ 269 w 358"/>
                <a:gd name="T11" fmla="*/ 80 h 362"/>
                <a:gd name="T12" fmla="*/ 245 w 358"/>
                <a:gd name="T13" fmla="*/ 88 h 362"/>
                <a:gd name="T14" fmla="*/ 219 w 358"/>
                <a:gd name="T15" fmla="*/ 93 h 362"/>
                <a:gd name="T16" fmla="*/ 192 w 358"/>
                <a:gd name="T17" fmla="*/ 95 h 362"/>
                <a:gd name="T18" fmla="*/ 165 w 358"/>
                <a:gd name="T19" fmla="*/ 95 h 362"/>
                <a:gd name="T20" fmla="*/ 138 w 358"/>
                <a:gd name="T21" fmla="*/ 93 h 362"/>
                <a:gd name="T22" fmla="*/ 112 w 358"/>
                <a:gd name="T23" fmla="*/ 87 h 362"/>
                <a:gd name="T24" fmla="*/ 87 w 358"/>
                <a:gd name="T25" fmla="*/ 80 h 362"/>
                <a:gd name="T26" fmla="*/ 65 w 358"/>
                <a:gd name="T27" fmla="*/ 70 h 362"/>
                <a:gd name="T28" fmla="*/ 45 w 358"/>
                <a:gd name="T29" fmla="*/ 58 h 362"/>
                <a:gd name="T30" fmla="*/ 28 w 358"/>
                <a:gd name="T31" fmla="*/ 44 h 362"/>
                <a:gd name="T32" fmla="*/ 15 w 358"/>
                <a:gd name="T33" fmla="*/ 29 h 362"/>
                <a:gd name="T34" fmla="*/ 5 w 358"/>
                <a:gd name="T35" fmla="*/ 13 h 362"/>
                <a:gd name="T36" fmla="*/ 0 w 358"/>
                <a:gd name="T37" fmla="*/ 0 h 362"/>
                <a:gd name="T38" fmla="*/ 0 w 358"/>
                <a:gd name="T39" fmla="*/ 257 h 362"/>
                <a:gd name="T40" fmla="*/ 2 w 358"/>
                <a:gd name="T41" fmla="*/ 267 h 362"/>
                <a:gd name="T42" fmla="*/ 6 w 358"/>
                <a:gd name="T43" fmla="*/ 277 h 362"/>
                <a:gd name="T44" fmla="*/ 15 w 358"/>
                <a:gd name="T45" fmla="*/ 293 h 362"/>
                <a:gd name="T46" fmla="*/ 27 w 358"/>
                <a:gd name="T47" fmla="*/ 309 h 362"/>
                <a:gd name="T48" fmla="*/ 43 w 358"/>
                <a:gd name="T49" fmla="*/ 323 h 362"/>
                <a:gd name="T50" fmla="*/ 62 w 358"/>
                <a:gd name="T51" fmla="*/ 335 h 362"/>
                <a:gd name="T52" fmla="*/ 84 w 358"/>
                <a:gd name="T53" fmla="*/ 345 h 362"/>
                <a:gd name="T54" fmla="*/ 108 w 358"/>
                <a:gd name="T55" fmla="*/ 353 h 362"/>
                <a:gd name="T56" fmla="*/ 134 w 358"/>
                <a:gd name="T57" fmla="*/ 359 h 362"/>
                <a:gd name="T58" fmla="*/ 160 w 358"/>
                <a:gd name="T59" fmla="*/ 362 h 362"/>
                <a:gd name="T60" fmla="*/ 187 w 358"/>
                <a:gd name="T61" fmla="*/ 362 h 362"/>
                <a:gd name="T62" fmla="*/ 214 w 358"/>
                <a:gd name="T63" fmla="*/ 360 h 362"/>
                <a:gd name="T64" fmla="*/ 240 w 358"/>
                <a:gd name="T65" fmla="*/ 356 h 362"/>
                <a:gd name="T66" fmla="*/ 265 w 358"/>
                <a:gd name="T67" fmla="*/ 348 h 362"/>
                <a:gd name="T68" fmla="*/ 288 w 358"/>
                <a:gd name="T69" fmla="*/ 339 h 362"/>
                <a:gd name="T70" fmla="*/ 308 w 358"/>
                <a:gd name="T71" fmla="*/ 328 h 362"/>
                <a:gd name="T72" fmla="*/ 325 w 358"/>
                <a:gd name="T73" fmla="*/ 315 h 362"/>
                <a:gd name="T74" fmla="*/ 339 w 358"/>
                <a:gd name="T75" fmla="*/ 300 h 362"/>
                <a:gd name="T76" fmla="*/ 350 w 358"/>
                <a:gd name="T77" fmla="*/ 284 h 362"/>
                <a:gd name="T78" fmla="*/ 356 w 358"/>
                <a:gd name="T79" fmla="*/ 268 h 362"/>
                <a:gd name="T80" fmla="*/ 358 w 358"/>
                <a:gd name="T81" fmla="*/ 258 h 362"/>
                <a:gd name="T82" fmla="*/ 358 w 358"/>
                <a:gd name="T83" fmla="*/ 1 h 36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58"/>
                <a:gd name="T127" fmla="*/ 0 h 362"/>
                <a:gd name="T128" fmla="*/ 358 w 358"/>
                <a:gd name="T129" fmla="*/ 362 h 36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58" h="362">
                  <a:moveTo>
                    <a:pt x="357" y="6"/>
                  </a:moveTo>
                  <a:lnTo>
                    <a:pt x="353" y="14"/>
                  </a:lnTo>
                  <a:lnTo>
                    <a:pt x="349" y="22"/>
                  </a:lnTo>
                  <a:lnTo>
                    <a:pt x="343" y="30"/>
                  </a:lnTo>
                  <a:lnTo>
                    <a:pt x="337" y="38"/>
                  </a:lnTo>
                  <a:lnTo>
                    <a:pt x="329" y="45"/>
                  </a:lnTo>
                  <a:lnTo>
                    <a:pt x="321" y="52"/>
                  </a:lnTo>
                  <a:lnTo>
                    <a:pt x="312" y="59"/>
                  </a:lnTo>
                  <a:lnTo>
                    <a:pt x="302" y="65"/>
                  </a:lnTo>
                  <a:lnTo>
                    <a:pt x="292" y="71"/>
                  </a:lnTo>
                  <a:lnTo>
                    <a:pt x="281" y="76"/>
                  </a:lnTo>
                  <a:lnTo>
                    <a:pt x="269" y="80"/>
                  </a:lnTo>
                  <a:lnTo>
                    <a:pt x="257" y="84"/>
                  </a:lnTo>
                  <a:lnTo>
                    <a:pt x="245" y="88"/>
                  </a:lnTo>
                  <a:lnTo>
                    <a:pt x="232" y="91"/>
                  </a:lnTo>
                  <a:lnTo>
                    <a:pt x="219" y="93"/>
                  </a:lnTo>
                  <a:lnTo>
                    <a:pt x="205" y="94"/>
                  </a:lnTo>
                  <a:lnTo>
                    <a:pt x="192" y="95"/>
                  </a:lnTo>
                  <a:lnTo>
                    <a:pt x="178" y="96"/>
                  </a:lnTo>
                  <a:lnTo>
                    <a:pt x="165" y="95"/>
                  </a:lnTo>
                  <a:lnTo>
                    <a:pt x="151" y="94"/>
                  </a:lnTo>
                  <a:lnTo>
                    <a:pt x="138" y="93"/>
                  </a:lnTo>
                  <a:lnTo>
                    <a:pt x="125" y="90"/>
                  </a:lnTo>
                  <a:lnTo>
                    <a:pt x="112" y="87"/>
                  </a:lnTo>
                  <a:lnTo>
                    <a:pt x="99" y="84"/>
                  </a:lnTo>
                  <a:lnTo>
                    <a:pt x="87" y="80"/>
                  </a:lnTo>
                  <a:lnTo>
                    <a:pt x="76" y="75"/>
                  </a:lnTo>
                  <a:lnTo>
                    <a:pt x="65" y="70"/>
                  </a:lnTo>
                  <a:lnTo>
                    <a:pt x="55" y="64"/>
                  </a:lnTo>
                  <a:lnTo>
                    <a:pt x="45" y="58"/>
                  </a:lnTo>
                  <a:lnTo>
                    <a:pt x="36" y="51"/>
                  </a:lnTo>
                  <a:lnTo>
                    <a:pt x="28" y="44"/>
                  </a:lnTo>
                  <a:lnTo>
                    <a:pt x="21" y="37"/>
                  </a:lnTo>
                  <a:lnTo>
                    <a:pt x="15" y="29"/>
                  </a:lnTo>
                  <a:lnTo>
                    <a:pt x="9" y="21"/>
                  </a:lnTo>
                  <a:lnTo>
                    <a:pt x="5" y="13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253"/>
                  </a:lnTo>
                  <a:lnTo>
                    <a:pt x="0" y="257"/>
                  </a:lnTo>
                  <a:lnTo>
                    <a:pt x="1" y="262"/>
                  </a:lnTo>
                  <a:lnTo>
                    <a:pt x="2" y="267"/>
                  </a:lnTo>
                  <a:lnTo>
                    <a:pt x="4" y="271"/>
                  </a:lnTo>
                  <a:lnTo>
                    <a:pt x="6" y="277"/>
                  </a:lnTo>
                  <a:lnTo>
                    <a:pt x="10" y="285"/>
                  </a:lnTo>
                  <a:lnTo>
                    <a:pt x="15" y="293"/>
                  </a:lnTo>
                  <a:lnTo>
                    <a:pt x="20" y="301"/>
                  </a:lnTo>
                  <a:lnTo>
                    <a:pt x="27" y="309"/>
                  </a:lnTo>
                  <a:lnTo>
                    <a:pt x="35" y="316"/>
                  </a:lnTo>
                  <a:lnTo>
                    <a:pt x="43" y="323"/>
                  </a:lnTo>
                  <a:lnTo>
                    <a:pt x="52" y="329"/>
                  </a:lnTo>
                  <a:lnTo>
                    <a:pt x="62" y="335"/>
                  </a:lnTo>
                  <a:lnTo>
                    <a:pt x="73" y="340"/>
                  </a:lnTo>
                  <a:lnTo>
                    <a:pt x="84" y="345"/>
                  </a:lnTo>
                  <a:lnTo>
                    <a:pt x="96" y="349"/>
                  </a:lnTo>
                  <a:lnTo>
                    <a:pt x="108" y="353"/>
                  </a:lnTo>
                  <a:lnTo>
                    <a:pt x="121" y="356"/>
                  </a:lnTo>
                  <a:lnTo>
                    <a:pt x="134" y="359"/>
                  </a:lnTo>
                  <a:lnTo>
                    <a:pt x="147" y="360"/>
                  </a:lnTo>
                  <a:lnTo>
                    <a:pt x="160" y="362"/>
                  </a:lnTo>
                  <a:lnTo>
                    <a:pt x="174" y="362"/>
                  </a:lnTo>
                  <a:lnTo>
                    <a:pt x="187" y="362"/>
                  </a:lnTo>
                  <a:lnTo>
                    <a:pt x="201" y="362"/>
                  </a:lnTo>
                  <a:lnTo>
                    <a:pt x="214" y="360"/>
                  </a:lnTo>
                  <a:lnTo>
                    <a:pt x="227" y="358"/>
                  </a:lnTo>
                  <a:lnTo>
                    <a:pt x="240" y="356"/>
                  </a:lnTo>
                  <a:lnTo>
                    <a:pt x="253" y="352"/>
                  </a:lnTo>
                  <a:lnTo>
                    <a:pt x="265" y="348"/>
                  </a:lnTo>
                  <a:lnTo>
                    <a:pt x="277" y="344"/>
                  </a:lnTo>
                  <a:lnTo>
                    <a:pt x="288" y="339"/>
                  </a:lnTo>
                  <a:lnTo>
                    <a:pt x="298" y="334"/>
                  </a:lnTo>
                  <a:lnTo>
                    <a:pt x="308" y="328"/>
                  </a:lnTo>
                  <a:lnTo>
                    <a:pt x="317" y="321"/>
                  </a:lnTo>
                  <a:lnTo>
                    <a:pt x="325" y="315"/>
                  </a:lnTo>
                  <a:lnTo>
                    <a:pt x="333" y="308"/>
                  </a:lnTo>
                  <a:lnTo>
                    <a:pt x="339" y="300"/>
                  </a:lnTo>
                  <a:lnTo>
                    <a:pt x="345" y="292"/>
                  </a:lnTo>
                  <a:lnTo>
                    <a:pt x="350" y="284"/>
                  </a:lnTo>
                  <a:lnTo>
                    <a:pt x="354" y="276"/>
                  </a:lnTo>
                  <a:lnTo>
                    <a:pt x="356" y="268"/>
                  </a:lnTo>
                  <a:lnTo>
                    <a:pt x="358" y="261"/>
                  </a:lnTo>
                  <a:lnTo>
                    <a:pt x="358" y="258"/>
                  </a:lnTo>
                  <a:lnTo>
                    <a:pt x="358" y="255"/>
                  </a:lnTo>
                  <a:lnTo>
                    <a:pt x="358" y="1"/>
                  </a:lnTo>
                  <a:lnTo>
                    <a:pt x="357" y="6"/>
                  </a:lnTo>
                  <a:close/>
                </a:path>
              </a:pathLst>
            </a:custGeom>
            <a:solidFill>
              <a:srgbClr val="FF5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6" name="Line 117"/>
          <p:cNvSpPr>
            <a:spLocks noChangeShapeType="1"/>
          </p:cNvSpPr>
          <p:nvPr/>
        </p:nvSpPr>
        <p:spPr bwMode="auto">
          <a:xfrm>
            <a:off x="6412523" y="4994276"/>
            <a:ext cx="0" cy="2571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76200" y="3252225"/>
            <a:ext cx="1228960" cy="1244356"/>
            <a:chOff x="309045" y="4800600"/>
            <a:chExt cx="1228960" cy="1244356"/>
          </a:xfrm>
        </p:grpSpPr>
        <p:pic>
          <p:nvPicPr>
            <p:cNvPr id="118" name="Picture 7" descr="C:\Program Files\Microsoft Office\MEDIA\CAGCAT10\j0195384.wmf"/>
            <p:cNvPicPr>
              <a:picLocks noChangeAspect="1" noChangeArrowheads="1"/>
            </p:cNvPicPr>
            <p:nvPr/>
          </p:nvPicPr>
          <p:blipFill>
            <a:blip r:embed="rId2" cstate="print">
              <a:biLevel thresh="50000"/>
            </a:blip>
            <a:srcRect/>
            <a:stretch>
              <a:fillRect/>
            </a:stretch>
          </p:blipFill>
          <p:spPr bwMode="auto">
            <a:xfrm>
              <a:off x="309045" y="4801199"/>
              <a:ext cx="1218324" cy="1243757"/>
            </a:xfrm>
            <a:prstGeom prst="rect">
              <a:avLst/>
            </a:prstGeom>
            <a:noFill/>
            <a:scene3d>
              <a:camera prst="orthographicFront">
                <a:rot lat="0" lon="10799978" rev="0"/>
              </a:camera>
              <a:lightRig rig="threePt" dir="t"/>
            </a:scene3d>
          </p:spPr>
        </p:pic>
        <p:pic>
          <p:nvPicPr>
            <p:cNvPr id="119" name="Picture 7" descr="C:\Program Files\Microsoft Office\MEDIA\CAGCAT10\j0195384.wmf"/>
            <p:cNvPicPr>
              <a:picLocks noChangeAspect="1" noChangeArrowheads="1"/>
            </p:cNvPicPr>
            <p:nvPr/>
          </p:nvPicPr>
          <p:blipFill>
            <a:blip r:embed="rId2" cstate="print"/>
            <a:srcRect r="52716" b="57658"/>
            <a:stretch>
              <a:fillRect/>
            </a:stretch>
          </p:blipFill>
          <p:spPr bwMode="auto">
            <a:xfrm>
              <a:off x="961930" y="4800600"/>
              <a:ext cx="576075" cy="526629"/>
            </a:xfrm>
            <a:prstGeom prst="rect">
              <a:avLst/>
            </a:prstGeom>
            <a:noFill/>
            <a:scene3d>
              <a:camera prst="orthographicFront">
                <a:rot lat="0" lon="10799978" rev="0"/>
              </a:camera>
              <a:lightRig rig="threePt" dir="t"/>
            </a:scene3d>
          </p:spPr>
        </p:pic>
      </p:grpSp>
      <p:sp>
        <p:nvSpPr>
          <p:cNvPr id="120" name="Line 72"/>
          <p:cNvSpPr>
            <a:spLocks noChangeShapeType="1"/>
          </p:cNvSpPr>
          <p:nvPr/>
        </p:nvSpPr>
        <p:spPr bwMode="auto">
          <a:xfrm>
            <a:off x="1113135" y="3948114"/>
            <a:ext cx="35115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Cloud 123"/>
          <p:cNvSpPr/>
          <p:nvPr/>
        </p:nvSpPr>
        <p:spPr bwMode="auto">
          <a:xfrm>
            <a:off x="7924800" y="4876800"/>
            <a:ext cx="1143000" cy="914302"/>
          </a:xfrm>
          <a:prstGeom prst="cloud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r>
              <a:rPr kumimoji="1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Offline</a:t>
            </a:r>
            <a:br>
              <a:rPr kumimoji="1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</a:p>
        </p:txBody>
      </p:sp>
      <p:sp>
        <p:nvSpPr>
          <p:cNvPr id="125" name="Line 117"/>
          <p:cNvSpPr>
            <a:spLocks noChangeShapeType="1"/>
          </p:cNvSpPr>
          <p:nvPr/>
        </p:nvSpPr>
        <p:spPr bwMode="auto">
          <a:xfrm flipV="1">
            <a:off x="6803048" y="5334000"/>
            <a:ext cx="1197952" cy="625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83239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Operations 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Run Control Automation: The Autopilot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3E23BB-1CA6-49B2-BE3C-96FEA4166F8F}" type="slidenum">
              <a:rPr lang="en-US" smtClean="0"/>
              <a:pPr>
                <a:defRPr/>
              </a:pPr>
              <a:t>4</a:t>
            </a:fld>
            <a:endParaRPr lang="en-US" sz="2400" b="1"/>
          </a:p>
        </p:txBody>
      </p:sp>
      <p:pic>
        <p:nvPicPr>
          <p:cNvPr id="9" name="Content Placeholder 5" descr="BeamLost.jpg"/>
          <p:cNvPicPr>
            <a:picLocks noChangeAspect="1"/>
          </p:cNvPicPr>
          <p:nvPr/>
        </p:nvPicPr>
        <p:blipFill>
          <a:blip r:embed="rId2" cstate="print"/>
          <a:srcRect l="38835" t="11645" r="33458" b="71365"/>
          <a:stretch>
            <a:fillRect/>
          </a:stretch>
        </p:blipFill>
        <p:spPr>
          <a:xfrm>
            <a:off x="1993439" y="2246007"/>
            <a:ext cx="1691361" cy="829725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6477000" y="1600200"/>
            <a:ext cx="2667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 Unicode MS" pitchFamily="34" charset="-128"/>
              <a:buChar char="❚"/>
              <a:defRPr kumimoji="1" sz="3200" b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 Unicode MS" pitchFamily="34" charset="-128"/>
              <a:buChar char="❙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 Unicode MS" pitchFamily="34" charset="-128"/>
              <a:buChar char="❘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 Unicode MS" pitchFamily="34" charset="-128"/>
              <a:buChar char="〡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 Unicode MS" pitchFamily="34" charset="-128"/>
              <a:buChar char="❘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 Unicode MS" pitchFamily="34" charset="-128"/>
              <a:buChar char="❘"/>
              <a:defRPr kumimoji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 Unicode MS" pitchFamily="34" charset="-128"/>
              <a:buChar char="❘"/>
              <a:defRPr kumimoji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 Unicode MS" pitchFamily="34" charset="-128"/>
              <a:buChar char="❘"/>
              <a:defRPr kumimoji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 Unicode MS" pitchFamily="34" charset="-128"/>
              <a:buChar char="❘"/>
              <a:defRPr kumimoji="1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>
              <a:buFont typeface="Arial Unicode MS" pitchFamily="34" charset="-128"/>
              <a:buChar char="❚"/>
            </a:pPr>
            <a:r>
              <a:rPr lang="en-GB" sz="2400" dirty="0"/>
              <a:t>Configures, Starts and Keeps the RUN </a:t>
            </a:r>
            <a:r>
              <a:rPr lang="en-GB" sz="2400" dirty="0" smtClean="0"/>
              <a:t>going.</a:t>
            </a:r>
            <a:br>
              <a:rPr lang="en-GB" sz="2400" dirty="0" smtClean="0"/>
            </a:br>
            <a:r>
              <a:rPr lang="en-GB" sz="2400" dirty="0" smtClean="0"/>
              <a:t>Recovers:</a:t>
            </a:r>
          </a:p>
          <a:p>
            <a:pPr lvl="1"/>
            <a:r>
              <a:rPr lang="en-GB" sz="2000" kern="0" dirty="0"/>
              <a:t>Sub-detector </a:t>
            </a:r>
            <a:br>
              <a:rPr lang="en-GB" sz="2000" kern="0" dirty="0"/>
            </a:br>
            <a:r>
              <a:rPr lang="en-GB" sz="2000" kern="0" dirty="0"/>
              <a:t>de-synch</a:t>
            </a:r>
            <a:r>
              <a:rPr lang="en-GB" sz="2000" kern="0" dirty="0" smtClean="0"/>
              <a:t>.</a:t>
            </a:r>
          </a:p>
          <a:p>
            <a:pPr lvl="1"/>
            <a:r>
              <a:rPr lang="en-GB" sz="2000" kern="0" dirty="0" smtClean="0"/>
              <a:t>Misbehaving </a:t>
            </a:r>
            <a:r>
              <a:rPr lang="en-GB" sz="2000" kern="0" dirty="0"/>
              <a:t>farm </a:t>
            </a:r>
            <a:r>
              <a:rPr lang="en-GB" sz="2000" kern="0" dirty="0" smtClean="0"/>
              <a:t>nodes</a:t>
            </a:r>
            <a:endParaRPr lang="en-GB" sz="2000" kern="0" dirty="0"/>
          </a:p>
          <a:p>
            <a:pPr lvl="1"/>
            <a:r>
              <a:rPr lang="en-GB" sz="2000" kern="0" dirty="0" smtClean="0"/>
              <a:t>Etc.</a:t>
            </a:r>
            <a:endParaRPr lang="en-GB" sz="2000" dirty="0" smtClean="0"/>
          </a:p>
          <a:p>
            <a:pPr marL="400050" lvl="2" indent="0">
              <a:buNone/>
            </a:pPr>
            <a:endParaRPr lang="en-GB" sz="2000" dirty="0"/>
          </a:p>
        </p:txBody>
      </p:sp>
      <p:grpSp>
        <p:nvGrpSpPr>
          <p:cNvPr id="10" name="Group 9"/>
          <p:cNvGrpSpPr>
            <a:grpSpLocks/>
          </p:cNvGrpSpPr>
          <p:nvPr/>
        </p:nvGrpSpPr>
        <p:grpSpPr>
          <a:xfrm>
            <a:off x="381001" y="1676401"/>
            <a:ext cx="6019799" cy="4648199"/>
            <a:chOff x="1143000" y="431799"/>
            <a:chExt cx="7506324" cy="6197601"/>
          </a:xfrm>
        </p:grpSpPr>
        <p:pic>
          <p:nvPicPr>
            <p:cNvPr id="11" name="Content Placeholder 3" descr="RunControlTree2013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143000" y="431799"/>
              <a:ext cx="3810000" cy="619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 descr="RunControlMain2013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56524" y="431799"/>
              <a:ext cx="5892800" cy="61976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735014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Operations 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Big Brother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3E23BB-1CA6-49B2-BE3C-96FEA4166F8F}" type="slidenum">
              <a:rPr lang="en-US" smtClean="0"/>
              <a:pPr>
                <a:defRPr/>
              </a:pPr>
              <a:t>5</a:t>
            </a:fld>
            <a:endParaRPr lang="en-US" sz="2400" b="1"/>
          </a:p>
        </p:txBody>
      </p:sp>
      <p:pic>
        <p:nvPicPr>
          <p:cNvPr id="8" name="Content Placeholder 3" descr="BigBrother2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2400" y="1676400"/>
            <a:ext cx="60633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5" descr="BeamLost.jpg"/>
          <p:cNvPicPr>
            <a:picLocks noChangeAspect="1"/>
          </p:cNvPicPr>
          <p:nvPr/>
        </p:nvPicPr>
        <p:blipFill>
          <a:blip r:embed="rId3" cstate="print"/>
          <a:srcRect l="38835" t="11645" r="33458" b="71365"/>
          <a:stretch>
            <a:fillRect/>
          </a:stretch>
        </p:blipFill>
        <p:spPr>
          <a:xfrm>
            <a:off x="1905000" y="2246007"/>
            <a:ext cx="1691361" cy="829725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172200" y="1295400"/>
            <a:ext cx="2895601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 Unicode MS" pitchFamily="34" charset="-128"/>
              <a:buChar char="❚"/>
              <a:defRPr kumimoji="1" sz="3200" b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 Unicode MS" pitchFamily="34" charset="-128"/>
              <a:buChar char="❙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 Unicode MS" pitchFamily="34" charset="-128"/>
              <a:buChar char="❘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 Unicode MS" pitchFamily="34" charset="-128"/>
              <a:buChar char="〡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 Unicode MS" pitchFamily="34" charset="-128"/>
              <a:buChar char="❘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 Unicode MS" pitchFamily="34" charset="-128"/>
              <a:buChar char="❘"/>
              <a:defRPr kumimoji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 Unicode MS" pitchFamily="34" charset="-128"/>
              <a:buChar char="❘"/>
              <a:defRPr kumimoji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 Unicode MS" pitchFamily="34" charset="-128"/>
              <a:buChar char="❘"/>
              <a:defRPr kumimoji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 Unicode MS" pitchFamily="34" charset="-128"/>
              <a:buChar char="❘"/>
              <a:defRPr kumimoji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b="0" kern="0" dirty="0" smtClean="0"/>
              <a:t>Based on LHC state, controls:</a:t>
            </a:r>
          </a:p>
          <a:p>
            <a:pPr lvl="1"/>
            <a:r>
              <a:rPr lang="en-GB" sz="2000" kern="0" dirty="0" smtClean="0"/>
              <a:t>Voltages</a:t>
            </a:r>
          </a:p>
          <a:p>
            <a:pPr lvl="1"/>
            <a:r>
              <a:rPr lang="en-GB" sz="2000" kern="0" dirty="0" smtClean="0"/>
              <a:t>VELO Closure</a:t>
            </a:r>
          </a:p>
          <a:p>
            <a:pPr lvl="1"/>
            <a:r>
              <a:rPr lang="en-GB" sz="2000" kern="0" dirty="0" smtClean="0"/>
              <a:t>Run Control</a:t>
            </a:r>
          </a:p>
          <a:p>
            <a:r>
              <a:rPr lang="en-GB" sz="2400" b="0" kern="0" dirty="0" smtClean="0"/>
              <a:t>Can sequence activities, ex.:</a:t>
            </a:r>
          </a:p>
          <a:p>
            <a:pPr lvl="1"/>
            <a:r>
              <a:rPr lang="en-GB" sz="2000" kern="0" dirty="0" smtClean="0"/>
              <a:t>End-of-fill Calibration</a:t>
            </a:r>
          </a:p>
          <a:p>
            <a:r>
              <a:rPr lang="en-GB" sz="2400" b="0" kern="0" dirty="0" smtClean="0"/>
              <a:t>Confirmation requests and Information</a:t>
            </a:r>
          </a:p>
          <a:p>
            <a:pPr lvl="1"/>
            <a:r>
              <a:rPr lang="en-GB" sz="2000" b="0" kern="0" dirty="0" smtClean="0"/>
              <a:t>Voice Messages</a:t>
            </a:r>
          </a:p>
        </p:txBody>
      </p:sp>
    </p:spTree>
    <p:extLst>
      <p:ext uri="{BB962C8B-B14F-4D97-AF65-F5344CB8AC3E}">
        <p14:creationId xmlns:p14="http://schemas.microsoft.com/office/powerpoint/2010/main" val="387534306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819400"/>
            <a:ext cx="7543800" cy="3429000"/>
          </a:xfrm>
        </p:spPr>
        <p:txBody>
          <a:bodyPr/>
          <a:lstStyle/>
          <a:p>
            <a:pPr marL="0" indent="0">
              <a:buNone/>
            </a:pPr>
            <a:r>
              <a:rPr lang="en-GB" sz="4000" b="0" dirty="0" smtClean="0">
                <a:solidFill>
                  <a:srgbClr val="0000FF"/>
                </a:solidFill>
              </a:rPr>
              <a:t>Selected Challenges…</a:t>
            </a:r>
            <a:endParaRPr lang="en-GB" sz="4000" b="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3E23BB-1CA6-49B2-BE3C-96FEA4166F8F}" type="slidenum">
              <a:rPr lang="en-US" smtClean="0"/>
              <a:pPr>
                <a:defRPr/>
              </a:pPr>
              <a:t>6</a:t>
            </a:fld>
            <a:endParaRPr lang="en-US" sz="2400" b="1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581400"/>
            <a:ext cx="2160863" cy="212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628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538150" cy="52977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4855"/>
            <a:ext cx="538150" cy="529779"/>
          </a:xfrm>
          <a:prstGeom prst="rect">
            <a:avLst/>
          </a:prstGeom>
        </p:spPr>
      </p:pic>
      <p:grpSp>
        <p:nvGrpSpPr>
          <p:cNvPr id="47" name="Group 46"/>
          <p:cNvGrpSpPr>
            <a:grpSpLocks noChangeAspect="1"/>
          </p:cNvGrpSpPr>
          <p:nvPr/>
        </p:nvGrpSpPr>
        <p:grpSpPr>
          <a:xfrm>
            <a:off x="6351813" y="304800"/>
            <a:ext cx="2715987" cy="1371600"/>
            <a:chOff x="3691489" y="195334"/>
            <a:chExt cx="5280057" cy="2666481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21" t="5455" r="12126" b="18181"/>
            <a:stretch/>
          </p:blipFill>
          <p:spPr bwMode="auto">
            <a:xfrm>
              <a:off x="3721117" y="195335"/>
              <a:ext cx="5238407" cy="2488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Rectangle 48"/>
            <p:cNvSpPr/>
            <p:nvPr/>
          </p:nvSpPr>
          <p:spPr bwMode="auto">
            <a:xfrm>
              <a:off x="3691489" y="195334"/>
              <a:ext cx="207393" cy="189616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2" charset="2"/>
                <a:buNone/>
                <a:tabLst/>
              </a:pPr>
              <a:endParaRPr kumimoji="1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795185" y="1913733"/>
              <a:ext cx="933269" cy="77031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2" charset="2"/>
                <a:buNone/>
                <a:tabLst/>
              </a:pPr>
              <a:endParaRPr kumimoji="1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3691489" y="1595347"/>
              <a:ext cx="503669" cy="77031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2" charset="2"/>
                <a:buNone/>
                <a:tabLst/>
              </a:pPr>
              <a:endParaRPr kumimoji="1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4224786" y="2447029"/>
              <a:ext cx="3347914" cy="32590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2" charset="2"/>
                <a:buNone/>
                <a:tabLst/>
              </a:pPr>
              <a:endParaRPr kumimoji="1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6002439" y="2624795"/>
              <a:ext cx="2969107" cy="23702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2" charset="2"/>
                <a:buNone/>
                <a:tabLst/>
              </a:pPr>
              <a:endParaRPr kumimoji="1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5617281" y="195335"/>
              <a:ext cx="1422123" cy="35553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2" charset="2"/>
                <a:buNone/>
                <a:tabLst/>
              </a:pPr>
              <a:endParaRPr kumimoji="1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4195158" y="314508"/>
              <a:ext cx="562924" cy="68143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2" charset="2"/>
                <a:buNone/>
                <a:tabLst/>
              </a:pPr>
              <a:endParaRPr kumimoji="1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3721117" y="639748"/>
              <a:ext cx="562924" cy="68143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2" charset="2"/>
                <a:buNone/>
                <a:tabLst/>
              </a:pPr>
              <a:endParaRPr kumimoji="1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4732476" y="491610"/>
              <a:ext cx="55233" cy="77031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2" charset="2"/>
                <a:buNone/>
                <a:tabLst/>
              </a:pPr>
              <a:endParaRPr kumimoji="1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8592634" y="2091498"/>
              <a:ext cx="378912" cy="77031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2" charset="2"/>
                <a:buNone/>
                <a:tabLst/>
              </a:pPr>
              <a:endParaRPr kumimoji="1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6950521" y="195335"/>
              <a:ext cx="148138" cy="41478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2" charset="2"/>
                <a:buNone/>
                <a:tabLst/>
              </a:pPr>
              <a:endParaRPr kumimoji="1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pic>
        <p:nvPicPr>
          <p:cNvPr id="64" name="Picture 6" descr="http://blogs.uslhc.us/wp-content/uploads/2011/04/velo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9" t="55866" r="11422" b="14145"/>
          <a:stretch/>
        </p:blipFill>
        <p:spPr bwMode="auto">
          <a:xfrm>
            <a:off x="6492240" y="1577833"/>
            <a:ext cx="1661160" cy="116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Content Placeholder 3" descr="BigBrother2013.jpg"/>
          <p:cNvPicPr>
            <a:picLocks noChangeAspect="1"/>
          </p:cNvPicPr>
          <p:nvPr/>
        </p:nvPicPr>
        <p:blipFill rotWithShape="1">
          <a:blip r:embed="rId5" cstate="print"/>
          <a:srcRect l="59281" t="36333" b="30074"/>
          <a:stretch/>
        </p:blipFill>
        <p:spPr bwMode="auto">
          <a:xfrm>
            <a:off x="3124200" y="2144111"/>
            <a:ext cx="3302877" cy="212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5253594" y="2782902"/>
            <a:ext cx="3829050" cy="3009649"/>
            <a:chOff x="0" y="533400"/>
            <a:chExt cx="9391650" cy="7381875"/>
          </a:xfrm>
        </p:grpSpPr>
        <p:pic>
          <p:nvPicPr>
            <p:cNvPr id="45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47" b="1"/>
            <a:stretch/>
          </p:blipFill>
          <p:spPr bwMode="auto">
            <a:xfrm>
              <a:off x="0" y="716138"/>
              <a:ext cx="9391650" cy="719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916"/>
            <a:stretch/>
          </p:blipFill>
          <p:spPr bwMode="auto">
            <a:xfrm>
              <a:off x="0" y="533400"/>
              <a:ext cx="9391650" cy="244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VELO Closing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3E23BB-1CA6-49B2-BE3C-96FEA4166F8F}" type="slidenum">
              <a:rPr lang="en-US" smtClean="0"/>
              <a:pPr>
                <a:defRPr/>
              </a:pPr>
              <a:t>7</a:t>
            </a:fld>
            <a:endParaRPr lang="en-US" sz="2400" b="1"/>
          </a:p>
        </p:txBody>
      </p:sp>
      <p:grpSp>
        <p:nvGrpSpPr>
          <p:cNvPr id="5" name="Group 4"/>
          <p:cNvGrpSpPr/>
          <p:nvPr/>
        </p:nvGrpSpPr>
        <p:grpSpPr>
          <a:xfrm>
            <a:off x="76200" y="2514600"/>
            <a:ext cx="2933700" cy="3498273"/>
            <a:chOff x="76200" y="2514600"/>
            <a:chExt cx="2933700" cy="3498273"/>
          </a:xfrm>
        </p:grpSpPr>
        <p:sp>
          <p:nvSpPr>
            <p:cNvPr id="30" name="Rectangle 29"/>
            <p:cNvSpPr/>
            <p:nvPr/>
          </p:nvSpPr>
          <p:spPr bwMode="auto">
            <a:xfrm>
              <a:off x="419100" y="3124200"/>
              <a:ext cx="2590800" cy="533400"/>
            </a:xfrm>
            <a:prstGeom prst="rect">
              <a:avLst/>
            </a:prstGeom>
            <a:solidFill>
              <a:srgbClr val="FBB39D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2" charset="2"/>
                <a:buNone/>
                <a:tabLst/>
              </a:pPr>
              <a:r>
                <a:rPr lang="en-GB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Take data</a:t>
              </a:r>
              <a:r>
                <a:rPr lang="en-GB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14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(DAQ)</a:t>
              </a:r>
            </a:p>
          </p:txBody>
        </p:sp>
        <p:cxnSp>
          <p:nvCxnSpPr>
            <p:cNvPr id="31" name="Straight Arrow Connector 30"/>
            <p:cNvCxnSpPr>
              <a:stCxn id="30" idx="2"/>
              <a:endCxn id="32" idx="0"/>
            </p:cNvCxnSpPr>
            <p:nvPr/>
          </p:nvCxnSpPr>
          <p:spPr bwMode="auto">
            <a:xfrm>
              <a:off x="1714500" y="3657600"/>
              <a:ext cx="0" cy="22860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2" name="Rectangle 31"/>
            <p:cNvSpPr/>
            <p:nvPr/>
          </p:nvSpPr>
          <p:spPr bwMode="auto">
            <a:xfrm>
              <a:off x="419100" y="3886200"/>
              <a:ext cx="2590800" cy="533400"/>
            </a:xfrm>
            <a:prstGeom prst="rect">
              <a:avLst/>
            </a:prstGeom>
            <a:solidFill>
              <a:srgbClr val="FF7C8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2" charset="2"/>
                <a:buNone/>
                <a:tabLst/>
              </a:pPr>
              <a:r>
                <a:rPr lang="en-GB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3D Vertex Reconstruction</a:t>
              </a:r>
              <a:br>
                <a:rPr lang="en-GB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(HLT Farm)</a:t>
              </a:r>
              <a:endParaRPr kumimoji="1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3" name="Straight Arrow Connector 32"/>
            <p:cNvCxnSpPr>
              <a:stCxn id="32" idx="2"/>
              <a:endCxn id="34" idx="0"/>
            </p:cNvCxnSpPr>
            <p:nvPr/>
          </p:nvCxnSpPr>
          <p:spPr bwMode="auto">
            <a:xfrm>
              <a:off x="1714500" y="4419600"/>
              <a:ext cx="0" cy="269174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4" name="Rectangle 33"/>
            <p:cNvSpPr/>
            <p:nvPr/>
          </p:nvSpPr>
          <p:spPr bwMode="auto">
            <a:xfrm>
              <a:off x="419100" y="4688774"/>
              <a:ext cx="2590800" cy="533400"/>
            </a:xfrm>
            <a:prstGeom prst="rect">
              <a:avLst/>
            </a:prstGeom>
            <a:solidFill>
              <a:srgbClr val="FF99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2" charset="2"/>
                <a:buNone/>
                <a:tabLst/>
              </a:pPr>
              <a:r>
                <a:rPr lang="en-GB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Calculate next VELO position</a:t>
              </a:r>
              <a:br>
                <a:rPr lang="en-GB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(Monitoring Farm)</a:t>
              </a:r>
              <a:endParaRPr kumimoji="1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" name="Straight Arrow Connector 34"/>
            <p:cNvCxnSpPr>
              <a:stCxn id="34" idx="2"/>
              <a:endCxn id="36" idx="0"/>
            </p:cNvCxnSpPr>
            <p:nvPr/>
          </p:nvCxnSpPr>
          <p:spPr bwMode="auto">
            <a:xfrm>
              <a:off x="1714500" y="5222174"/>
              <a:ext cx="0" cy="257299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419100" y="5479473"/>
              <a:ext cx="2590800" cy="533400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2" charset="2"/>
                <a:buNone/>
                <a:tabLst/>
              </a:pPr>
              <a:r>
                <a:rPr lang="en-GB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Move VELO</a:t>
              </a:r>
              <a:br>
                <a:rPr lang="en-GB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(DCS)</a:t>
              </a:r>
              <a:endParaRPr kumimoji="1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Straight Connector 36"/>
            <p:cNvCxnSpPr>
              <a:stCxn id="36" idx="1"/>
            </p:cNvCxnSpPr>
            <p:nvPr/>
          </p:nvCxnSpPr>
          <p:spPr bwMode="auto">
            <a:xfrm flipH="1">
              <a:off x="76200" y="5746173"/>
              <a:ext cx="34290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76200" y="3390900"/>
              <a:ext cx="0" cy="2355273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Arrow Connector 38"/>
            <p:cNvCxnSpPr>
              <a:endCxn id="30" idx="1"/>
            </p:cNvCxnSpPr>
            <p:nvPr/>
          </p:nvCxnSpPr>
          <p:spPr bwMode="auto">
            <a:xfrm>
              <a:off x="76200" y="3390900"/>
              <a:ext cx="34290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0" name="Rectangle 39"/>
            <p:cNvSpPr/>
            <p:nvPr/>
          </p:nvSpPr>
          <p:spPr bwMode="auto">
            <a:xfrm>
              <a:off x="419100" y="2514600"/>
              <a:ext cx="2590800" cy="381000"/>
            </a:xfrm>
            <a:prstGeom prst="rect">
              <a:avLst/>
            </a:prstGeom>
            <a:solidFill>
              <a:srgbClr val="00CC9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2" charset="2"/>
                <a:buNone/>
                <a:tabLst/>
              </a:pPr>
              <a:r>
                <a:rPr lang="en-GB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Big Brother</a:t>
              </a:r>
            </a:p>
          </p:txBody>
        </p:sp>
        <p:cxnSp>
          <p:nvCxnSpPr>
            <p:cNvPr id="41" name="Straight Arrow Connector 40"/>
            <p:cNvCxnSpPr>
              <a:stCxn id="40" idx="2"/>
              <a:endCxn id="30" idx="0"/>
            </p:cNvCxnSpPr>
            <p:nvPr/>
          </p:nvCxnSpPr>
          <p:spPr bwMode="auto">
            <a:xfrm>
              <a:off x="1714500" y="2895600"/>
              <a:ext cx="0" cy="22860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42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9" t="14286" r="28119" b="31655"/>
          <a:stretch/>
        </p:blipFill>
        <p:spPr bwMode="auto">
          <a:xfrm>
            <a:off x="5816930" y="3259977"/>
            <a:ext cx="3327070" cy="205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Safety: Many criteria to respect</a:t>
            </a:r>
          </a:p>
          <a:p>
            <a:r>
              <a:rPr lang="en-GB" sz="2400" dirty="0" smtClean="0"/>
              <a:t>Procedure: Iterative “Feedback” loop</a:t>
            </a:r>
          </a:p>
        </p:txBody>
      </p:sp>
      <p:pic>
        <p:nvPicPr>
          <p:cNvPr id="25" name="Content Placeholder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82"/>
          <a:stretch/>
        </p:blipFill>
        <p:spPr bwMode="auto">
          <a:xfrm>
            <a:off x="3505200" y="4626400"/>
            <a:ext cx="4391966" cy="18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Group 25"/>
          <p:cNvGrpSpPr/>
          <p:nvPr/>
        </p:nvGrpSpPr>
        <p:grpSpPr>
          <a:xfrm>
            <a:off x="3505200" y="4639317"/>
            <a:ext cx="4391966" cy="1786333"/>
            <a:chOff x="825213" y="2895600"/>
            <a:chExt cx="8588097" cy="358140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825213" y="2895600"/>
              <a:ext cx="8588097" cy="3581400"/>
            </a:xfrm>
            <a:prstGeom prst="rect">
              <a:avLst/>
            </a:prstGeom>
          </p:spPr>
        </p:pic>
        <p:pic>
          <p:nvPicPr>
            <p:cNvPr id="28" name="Content Placeholder 4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29" t="11289" r="22295" b="69032"/>
            <a:stretch/>
          </p:blipFill>
          <p:spPr bwMode="auto">
            <a:xfrm>
              <a:off x="6675752" y="3383999"/>
              <a:ext cx="2490027" cy="984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Content Placeholder 4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29" t="11289" r="22295" b="69032"/>
            <a:stretch/>
          </p:blipFill>
          <p:spPr bwMode="auto">
            <a:xfrm>
              <a:off x="6853353" y="5471999"/>
              <a:ext cx="2337627" cy="984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" t="12787" r="2589" b="49723"/>
          <a:stretch/>
        </p:blipFill>
        <p:spPr bwMode="auto">
          <a:xfrm>
            <a:off x="3657600" y="4870800"/>
            <a:ext cx="4125866" cy="155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" descr="http://blogs.uslhc.us/wp-content/uploads/2011/04/velo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8" t="56626" r="66325" b="15743"/>
          <a:stretch/>
        </p:blipFill>
        <p:spPr bwMode="auto">
          <a:xfrm>
            <a:off x="8140036" y="1621435"/>
            <a:ext cx="1003964" cy="107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34029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VELO Closing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Manually operated in the beginning</a:t>
            </a:r>
          </a:p>
          <a:p>
            <a:r>
              <a:rPr lang="en-GB" sz="2800" dirty="0" smtClean="0"/>
              <a:t>Completely automated since 2011</a:t>
            </a:r>
          </a:p>
          <a:p>
            <a:pPr lvl="1"/>
            <a:r>
              <a:rPr lang="en-GB" sz="2400" dirty="0"/>
              <a:t>T</a:t>
            </a:r>
            <a:r>
              <a:rPr lang="en-GB" sz="2400" dirty="0" smtClean="0"/>
              <a:t>akes ~4 minutes at start of fill</a:t>
            </a:r>
          </a:p>
          <a:p>
            <a:pPr marL="457200" lvl="1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3E23BB-1CA6-49B2-BE3C-96FEA4166F8F}" type="slidenum">
              <a:rPr lang="en-US" smtClean="0"/>
              <a:pPr>
                <a:defRPr/>
              </a:pPr>
              <a:t>8</a:t>
            </a:fld>
            <a:endParaRPr lang="en-US" sz="2400" b="1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7"/>
          <a:stretch/>
        </p:blipFill>
        <p:spPr>
          <a:xfrm>
            <a:off x="444798" y="2895600"/>
            <a:ext cx="6337002" cy="297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5"/>
          <a:stretch/>
        </p:blipFill>
        <p:spPr>
          <a:xfrm>
            <a:off x="381000" y="2889913"/>
            <a:ext cx="6248400" cy="29072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1466892" y="5224046"/>
            <a:ext cx="3409908" cy="338554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r>
              <a:rPr kumimoji="1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LHCb Efficiency breakdown</a:t>
            </a:r>
            <a:r>
              <a:rPr kumimoji="1" lang="en-GB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2012</a:t>
            </a:r>
            <a:endParaRPr kumimoji="1" lang="en-GB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85801" y="3505200"/>
            <a:ext cx="2927498" cy="381000"/>
          </a:xfrm>
          <a:prstGeom prst="ellipse">
            <a:avLst/>
          </a:prstGeom>
          <a:noFill/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endParaRPr kumimoji="1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309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4"/>
          <a:stretch/>
        </p:blipFill>
        <p:spPr bwMode="auto">
          <a:xfrm>
            <a:off x="5556619" y="1905000"/>
            <a:ext cx="3587381" cy="250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8" y="1554855"/>
            <a:ext cx="538150" cy="5297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Luminosity Levelling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Allows </a:t>
            </a:r>
            <a:r>
              <a:rPr lang="en-GB" sz="2400" dirty="0"/>
              <a:t>running LHCb under stable optimum </a:t>
            </a:r>
            <a:r>
              <a:rPr lang="en-GB" sz="2400" dirty="0" smtClean="0"/>
              <a:t>conditions</a:t>
            </a:r>
            <a:endParaRPr lang="en-GB" dirty="0"/>
          </a:p>
          <a:p>
            <a:r>
              <a:rPr lang="en-GB" sz="2400" dirty="0" smtClean="0"/>
              <a:t>Constraints</a:t>
            </a:r>
            <a:r>
              <a:rPr lang="en-GB" sz="2400" dirty="0"/>
              <a:t>: Safety and </a:t>
            </a:r>
            <a:r>
              <a:rPr lang="en-GB" sz="2400" dirty="0" smtClean="0"/>
              <a:t>Reliability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77200" y="6477000"/>
            <a:ext cx="838200" cy="381000"/>
          </a:xfrm>
        </p:spPr>
        <p:txBody>
          <a:bodyPr/>
          <a:lstStyle/>
          <a:p>
            <a:pPr>
              <a:defRPr/>
            </a:pPr>
            <a:fld id="{873E23BB-1CA6-49B2-BE3C-96FEA4166F8F}" type="slidenum">
              <a:rPr lang="en-US" smtClean="0"/>
              <a:pPr>
                <a:defRPr/>
              </a:pPr>
              <a:t>9</a:t>
            </a:fld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9823" y="5163487"/>
            <a:ext cx="2160240" cy="338554"/>
          </a:xfrm>
          <a:prstGeom prst="rect">
            <a:avLst/>
          </a:prstGeom>
          <a:solidFill>
            <a:srgbClr val="00CC99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Lumi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controller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3" y="4064203"/>
            <a:ext cx="2160240" cy="738664"/>
          </a:xfrm>
          <a:prstGeom prst="rect">
            <a:avLst/>
          </a:prstGeom>
          <a:solidFill>
            <a:srgbClr val="00B0F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LHCb Leveling GUI</a:t>
            </a:r>
            <a:b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Configuration &amp; Monitoring 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823" y="5715000"/>
            <a:ext cx="1008112" cy="646331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readout system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>
            <a:stCxn id="7" idx="0"/>
            <a:endCxn id="5" idx="2"/>
          </p:cNvCxnSpPr>
          <p:nvPr/>
        </p:nvCxnSpPr>
        <p:spPr>
          <a:xfrm flipV="1">
            <a:off x="603879" y="5502041"/>
            <a:ext cx="576064" cy="21295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2"/>
            <a:endCxn id="5" idx="0"/>
          </p:cNvCxnSpPr>
          <p:nvPr/>
        </p:nvCxnSpPr>
        <p:spPr>
          <a:xfrm>
            <a:off x="1179943" y="4802867"/>
            <a:ext cx="0" cy="36062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7548" y="3138552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260063" y="5257800"/>
            <a:ext cx="429313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rot="10800000">
            <a:off x="2260068" y="5410202"/>
            <a:ext cx="4293133" cy="1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743200" y="5004000"/>
            <a:ext cx="349647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CERN data exchange protocol (TCP/IP)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73796" y="5717956"/>
            <a:ext cx="1176531" cy="646331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LHCb Luminosity</a:t>
            </a:r>
            <a:b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detectors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Arrow Connector 22"/>
          <p:cNvCxnSpPr>
            <a:stCxn id="22" idx="0"/>
            <a:endCxn id="5" idx="2"/>
          </p:cNvCxnSpPr>
          <p:nvPr/>
        </p:nvCxnSpPr>
        <p:spPr>
          <a:xfrm flipH="1" flipV="1">
            <a:off x="1179943" y="5502041"/>
            <a:ext cx="582119" cy="21591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ular Callout 24"/>
          <p:cNvSpPr/>
          <p:nvPr/>
        </p:nvSpPr>
        <p:spPr bwMode="auto">
          <a:xfrm>
            <a:off x="3065574" y="5518990"/>
            <a:ext cx="1354026" cy="829579"/>
          </a:xfrm>
          <a:prstGeom prst="wedgeRoundRectCallout">
            <a:avLst>
              <a:gd name="adj1" fmla="val -2945"/>
              <a:gd name="adj2" fmla="val -81451"/>
              <a:gd name="adj3" fmla="val 16667"/>
            </a:avLst>
          </a:prstGeom>
          <a:solidFill>
            <a:schemeClr val="bg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Instant </a:t>
            </a:r>
            <a:r>
              <a:rPr lang="en-GB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Lumi</a:t>
            </a: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Target </a:t>
            </a:r>
            <a:r>
              <a:rPr lang="en-GB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Lumi</a:t>
            </a: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Levelling </a:t>
            </a:r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b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Step Size</a:t>
            </a:r>
          </a:p>
        </p:txBody>
      </p:sp>
      <p:sp>
        <p:nvSpPr>
          <p:cNvPr id="26" name="Rounded Rectangular Callout 25"/>
          <p:cNvSpPr/>
          <p:nvPr/>
        </p:nvSpPr>
        <p:spPr bwMode="auto">
          <a:xfrm>
            <a:off x="4826655" y="5518990"/>
            <a:ext cx="1345545" cy="829579"/>
          </a:xfrm>
          <a:prstGeom prst="wedgeRoundRectCallout">
            <a:avLst>
              <a:gd name="adj1" fmla="val -42396"/>
              <a:gd name="adj2" fmla="val -63229"/>
              <a:gd name="adj3" fmla="val 16667"/>
            </a:avLst>
          </a:prstGeom>
          <a:solidFill>
            <a:schemeClr val="bg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Levelling Enabled</a:t>
            </a:r>
            <a:b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Levelling Active</a:t>
            </a:r>
            <a:b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8" y="2084634"/>
            <a:ext cx="5257801" cy="290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Cloud 26"/>
          <p:cNvSpPr/>
          <p:nvPr/>
        </p:nvSpPr>
        <p:spPr bwMode="auto">
          <a:xfrm>
            <a:off x="6553200" y="4487649"/>
            <a:ext cx="2209800" cy="1684551"/>
          </a:xfrm>
          <a:prstGeom prst="cloud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r>
              <a:rPr kumimoji="1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LHC</a:t>
            </a:r>
            <a:br>
              <a:rPr kumimoji="1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Control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GB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kumimoji="1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36575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port">
  <a:themeElements>
    <a:clrScheme name="Contpor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por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Monotype Sorts" pitchFamily="2" charset="2"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Monotype Sorts" pitchFamily="2" charset="2"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ontpor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por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por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por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por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por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por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Z:\P32\MSO97PRO\Template\Designs\CONTPORT.POT</Template>
  <TotalTime>121351</TotalTime>
  <Words>572</Words>
  <Application>Microsoft Office PowerPoint</Application>
  <PresentationFormat>On-screen Show (4:3)</PresentationFormat>
  <Paragraphs>182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Unicode MS</vt:lpstr>
      <vt:lpstr>Times New Roman</vt:lpstr>
      <vt:lpstr>Monotype Sorts</vt:lpstr>
      <vt:lpstr>Arial Narrow</vt:lpstr>
      <vt:lpstr>Comic Sans MS</vt:lpstr>
      <vt:lpstr>Contport</vt:lpstr>
      <vt:lpstr>LHCb Operations in Run I:</vt:lpstr>
      <vt:lpstr>Operations</vt:lpstr>
      <vt:lpstr>Operations Scope</vt:lpstr>
      <vt:lpstr>Operations Tools</vt:lpstr>
      <vt:lpstr>Operations Tools</vt:lpstr>
      <vt:lpstr>PowerPoint Presentation</vt:lpstr>
      <vt:lpstr>VELO Closing</vt:lpstr>
      <vt:lpstr>VELO Closing</vt:lpstr>
      <vt:lpstr>Luminosity Levelling</vt:lpstr>
      <vt:lpstr>Luminosity Levelling</vt:lpstr>
      <vt:lpstr>HLT Farm Usage</vt:lpstr>
      <vt:lpstr>Deferred HLT</vt:lpstr>
      <vt:lpstr>HLT Farm Usage</vt:lpstr>
      <vt:lpstr>Distributed Computing</vt:lpstr>
      <vt:lpstr>PowerPoint Presentation</vt:lpstr>
      <vt:lpstr>HLT Farm Usage in RUN II</vt:lpstr>
      <vt:lpstr>Summary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SMI++ A Finite State Machine Toolkit</dc:title>
  <dc:creator>clara</dc:creator>
  <cp:lastModifiedBy>Clara Gaspar</cp:lastModifiedBy>
  <cp:revision>1806</cp:revision>
  <cp:lastPrinted>2014-07-31T15:06:49Z</cp:lastPrinted>
  <dcterms:created xsi:type="dcterms:W3CDTF">1999-06-22T13:00:13Z</dcterms:created>
  <dcterms:modified xsi:type="dcterms:W3CDTF">2014-08-07T17:02:39Z</dcterms:modified>
</cp:coreProperties>
</file>